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4"/>
  </p:sldMasterIdLst>
  <p:notesMasterIdLst>
    <p:notesMasterId r:id="rId105"/>
  </p:notesMasterIdLst>
  <p:sldIdLst>
    <p:sldId id="259" r:id="rId5"/>
    <p:sldId id="295" r:id="rId6"/>
    <p:sldId id="384" r:id="rId7"/>
    <p:sldId id="386" r:id="rId8"/>
    <p:sldId id="385" r:id="rId9"/>
    <p:sldId id="330" r:id="rId10"/>
    <p:sldId id="387" r:id="rId11"/>
    <p:sldId id="388" r:id="rId12"/>
    <p:sldId id="389" r:id="rId13"/>
    <p:sldId id="390" r:id="rId14"/>
    <p:sldId id="391" r:id="rId15"/>
    <p:sldId id="392" r:id="rId16"/>
    <p:sldId id="393" r:id="rId17"/>
    <p:sldId id="394" r:id="rId18"/>
    <p:sldId id="399" r:id="rId19"/>
    <p:sldId id="400" r:id="rId20"/>
    <p:sldId id="401" r:id="rId21"/>
    <p:sldId id="402" r:id="rId22"/>
    <p:sldId id="403" r:id="rId23"/>
    <p:sldId id="395" r:id="rId24"/>
    <p:sldId id="396" r:id="rId25"/>
    <p:sldId id="398" r:id="rId26"/>
    <p:sldId id="397" r:id="rId27"/>
    <p:sldId id="404" r:id="rId28"/>
    <p:sldId id="405" r:id="rId29"/>
    <p:sldId id="339" r:id="rId30"/>
    <p:sldId id="406" r:id="rId31"/>
    <p:sldId id="407" r:id="rId32"/>
    <p:sldId id="408" r:id="rId33"/>
    <p:sldId id="409" r:id="rId34"/>
    <p:sldId id="410" r:id="rId35"/>
    <p:sldId id="411" r:id="rId36"/>
    <p:sldId id="412" r:id="rId37"/>
    <p:sldId id="413" r:id="rId38"/>
    <p:sldId id="414" r:id="rId39"/>
    <p:sldId id="415" r:id="rId40"/>
    <p:sldId id="418" r:id="rId41"/>
    <p:sldId id="417" r:id="rId42"/>
    <p:sldId id="419" r:id="rId43"/>
    <p:sldId id="420" r:id="rId44"/>
    <p:sldId id="421" r:id="rId45"/>
    <p:sldId id="422" r:id="rId46"/>
    <p:sldId id="423" r:id="rId47"/>
    <p:sldId id="425" r:id="rId48"/>
    <p:sldId id="424" r:id="rId49"/>
    <p:sldId id="426" r:id="rId50"/>
    <p:sldId id="427" r:id="rId51"/>
    <p:sldId id="428" r:id="rId52"/>
    <p:sldId id="432" r:id="rId53"/>
    <p:sldId id="433" r:id="rId54"/>
    <p:sldId id="430" r:id="rId55"/>
    <p:sldId id="429" r:id="rId56"/>
    <p:sldId id="431" r:id="rId57"/>
    <p:sldId id="434" r:id="rId58"/>
    <p:sldId id="438" r:id="rId59"/>
    <p:sldId id="435" r:id="rId60"/>
    <p:sldId id="439" r:id="rId61"/>
    <p:sldId id="436" r:id="rId62"/>
    <p:sldId id="437" r:id="rId63"/>
    <p:sldId id="440" r:id="rId64"/>
    <p:sldId id="441" r:id="rId65"/>
    <p:sldId id="442" r:id="rId66"/>
    <p:sldId id="443" r:id="rId67"/>
    <p:sldId id="444" r:id="rId68"/>
    <p:sldId id="445" r:id="rId69"/>
    <p:sldId id="446" r:id="rId70"/>
    <p:sldId id="447" r:id="rId71"/>
    <p:sldId id="478" r:id="rId72"/>
    <p:sldId id="480" r:id="rId73"/>
    <p:sldId id="481" r:id="rId74"/>
    <p:sldId id="479" r:id="rId75"/>
    <p:sldId id="448" r:id="rId76"/>
    <p:sldId id="449" r:id="rId77"/>
    <p:sldId id="450" r:id="rId78"/>
    <p:sldId id="451" r:id="rId79"/>
    <p:sldId id="454" r:id="rId80"/>
    <p:sldId id="455" r:id="rId81"/>
    <p:sldId id="457" r:id="rId82"/>
    <p:sldId id="458" r:id="rId83"/>
    <p:sldId id="459" r:id="rId84"/>
    <p:sldId id="456" r:id="rId85"/>
    <p:sldId id="460" r:id="rId86"/>
    <p:sldId id="461" r:id="rId87"/>
    <p:sldId id="462" r:id="rId88"/>
    <p:sldId id="463" r:id="rId89"/>
    <p:sldId id="464" r:id="rId90"/>
    <p:sldId id="467" r:id="rId91"/>
    <p:sldId id="468" r:id="rId92"/>
    <p:sldId id="465" r:id="rId93"/>
    <p:sldId id="482" r:id="rId94"/>
    <p:sldId id="466" r:id="rId95"/>
    <p:sldId id="469" r:id="rId96"/>
    <p:sldId id="470" r:id="rId97"/>
    <p:sldId id="471" r:id="rId98"/>
    <p:sldId id="477" r:id="rId99"/>
    <p:sldId id="472" r:id="rId100"/>
    <p:sldId id="473" r:id="rId101"/>
    <p:sldId id="475" r:id="rId102"/>
    <p:sldId id="474" r:id="rId103"/>
    <p:sldId id="476" r:id="rId104"/>
  </p:sldIdLst>
  <p:sldSz cx="12192000" cy="6858000"/>
  <p:notesSz cx="6858000" cy="9144000"/>
  <p:embeddedFontLst>
    <p:embeddedFont>
      <p:font typeface="Cambria Math" panose="02040503050406030204" pitchFamily="18" charset="0"/>
      <p:regular r:id="rId106"/>
    </p:embeddedFont>
    <p:embeddedFont>
      <p:font typeface="Consolas" panose="020B0609020204030204" pitchFamily="49" charset="0"/>
      <p:regular r:id="rId107"/>
      <p:bold r:id="rId108"/>
      <p:italic r:id="rId109"/>
      <p:boldItalic r:id="rId110"/>
    </p:embeddedFont>
    <p:embeddedFont>
      <p:font typeface="lato" panose="020F0502020204030203" pitchFamily="34" charset="0"/>
      <p:regular r:id="rId111"/>
      <p:bold r:id="rId112"/>
      <p:italic r:id="rId113"/>
      <p:boldItalic r:id="rId114"/>
    </p:embeddedFont>
    <p:embeddedFont>
      <p:font typeface="Poppins" panose="00000500000000000000" pitchFamily="2" charset="0"/>
      <p:regular r:id="rId115"/>
      <p:bold r:id="rId116"/>
      <p:italic r:id="rId117"/>
      <p:boldItalic r:id="rId118"/>
    </p:embeddedFont>
    <p:embeddedFont>
      <p:font typeface="roboto" panose="02000000000000000000" pitchFamily="2" charset="0"/>
      <p:regular r:id="rId119"/>
      <p:bold r:id="rId120"/>
      <p:italic r:id="rId121"/>
      <p:boldItalic r:id="rId122"/>
    </p:embeddedFont>
    <p:embeddedFont>
      <p:font typeface="맑은 고딕" panose="020B0503020000020004" pitchFamily="50" charset="-127"/>
      <p:regular r:id="rId123"/>
      <p:bold r:id="rId124"/>
    </p:embeddedFont>
  </p:embeddedFontLst>
  <p:kinsoku lang="ko-KR" invalStChars="、。，．：；？！’”）〕］｝〉》」』】°℃％!%￠),.:;?]}&gt;" invalEndChars="‘“（〔［｛〈《「『【￥＄\￦￡€([{&lt;$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6FF33"/>
    <a:srgbClr val="1A1D21"/>
    <a:srgbClr val="FFFFFF"/>
    <a:srgbClr val="A6A6A6"/>
    <a:srgbClr val="95B094"/>
    <a:srgbClr val="BFBFBF"/>
    <a:srgbClr val="300EFA"/>
    <a:srgbClr val="F53636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0274" autoAdjust="0"/>
  </p:normalViewPr>
  <p:slideViewPr>
    <p:cSldViewPr snapToGrid="0" showGuides="1">
      <p:cViewPr varScale="1">
        <p:scale>
          <a:sx n="123" d="100"/>
          <a:sy n="123" d="100"/>
        </p:scale>
        <p:origin x="120" y="144"/>
      </p:cViewPr>
      <p:guideLst/>
    </p:cSldViewPr>
  </p:slideViewPr>
  <p:outlineViewPr>
    <p:cViewPr>
      <p:scale>
        <a:sx n="33" d="100"/>
        <a:sy n="33" d="100"/>
      </p:scale>
      <p:origin x="0" y="-204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>
        <p:scale>
          <a:sx n="87" d="100"/>
          <a:sy n="87" d="100"/>
        </p:scale>
        <p:origin x="1108" y="-214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12.fntdata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font" Target="fonts/font7.fntdata"/><Relationship Id="rId16" Type="http://schemas.openxmlformats.org/officeDocument/2006/relationships/slide" Target="slides/slide12.xml"/><Relationship Id="rId107" Type="http://schemas.openxmlformats.org/officeDocument/2006/relationships/font" Target="fonts/font2.fntdata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font" Target="fonts/font18.fntdata"/><Relationship Id="rId128" Type="http://schemas.openxmlformats.org/officeDocument/2006/relationships/theme" Target="theme/theme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font" Target="fonts/font8.fntdata"/><Relationship Id="rId118" Type="http://schemas.openxmlformats.org/officeDocument/2006/relationships/font" Target="fonts/font13.fntdata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font" Target="fonts/font3.fntdata"/><Relationship Id="rId124" Type="http://schemas.openxmlformats.org/officeDocument/2006/relationships/font" Target="fonts/font19.fntdata"/><Relationship Id="rId129" Type="http://schemas.openxmlformats.org/officeDocument/2006/relationships/tableStyles" Target="tableStyle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font" Target="fonts/font9.fntdata"/><Relationship Id="rId119" Type="http://schemas.openxmlformats.org/officeDocument/2006/relationships/font" Target="fonts/font14.fntdata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font" Target="fonts/font4.fntdata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font" Target="fonts/font15.fntdata"/><Relationship Id="rId125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font" Target="fonts/font5.fntdata"/><Relationship Id="rId115" Type="http://schemas.openxmlformats.org/officeDocument/2006/relationships/font" Target="fonts/font10.fntdata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notesMaster" Target="notesMasters/notesMaster1.xml"/><Relationship Id="rId12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font" Target="fonts/font16.fntdata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font" Target="fonts/font11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font" Target="fonts/font6.fntdata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font" Target="fonts/font1.fntdata"/><Relationship Id="rId12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font" Target="fonts/font1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53B65-7BB5-4D60-9879-5AFC8E04B446}" type="datetimeFigureOut">
              <a:rPr lang="ko-KR" altLang="en-US" smtClean="0"/>
              <a:t>2022-08-23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6E87F-228F-44B2-B4EE-9BD47B249A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3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997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98318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401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391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584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4441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7062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6930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6703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216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7654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542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7657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1179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8877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7401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6417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0763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0410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77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863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0457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957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0321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3468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1573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372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4281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557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2268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2116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7300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4681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807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698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7800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729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4913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0068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4918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7384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8239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1934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0859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93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9782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2826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1667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007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6289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3899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3859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60146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85515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57881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127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70587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10105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486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6789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34824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96523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14610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95682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75223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23908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15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83028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88446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40409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09931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53099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56700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76830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23193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90871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01540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892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01514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93807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81979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06863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18408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41312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95670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60873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73941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36972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87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59767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76808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44566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9082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77018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77199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23612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91660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08760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42518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605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8077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05740" y="165629"/>
            <a:ext cx="11757660" cy="700498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rPr lang="en-US" altLang="ko-KR" dirty="0"/>
              <a:t>Title Test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/>
          <a:lstStyle>
            <a:lvl1pPr marL="228600" indent="-228600">
              <a:lnSpc>
                <a:spcPct val="140000"/>
              </a:lnSpc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576000" indent="-228600">
              <a:lnSpc>
                <a:spcPct val="14000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4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sp>
        <p:nvSpPr>
          <p:cNvPr id="7" name="직사각형 6"/>
          <p:cNvSpPr/>
          <p:nvPr userDrawn="1"/>
        </p:nvSpPr>
        <p:spPr>
          <a:xfrm>
            <a:off x="3712" y="6457520"/>
            <a:ext cx="12192000" cy="4004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9258790" y="6550276"/>
            <a:ext cx="2480717" cy="2075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  <a:latin typeface="+mn-lt"/>
                <a:cs typeface="lato" panose="020F0502020204030203" pitchFamily="34" charset="0"/>
              </a:rPr>
              <a:t> Changwon National</a:t>
            </a:r>
            <a:r>
              <a:rPr lang="en-US" altLang="ko-KR" sz="1300" baseline="0" dirty="0">
                <a:solidFill>
                  <a:schemeClr val="bg1"/>
                </a:solidFill>
                <a:latin typeface="+mn-lt"/>
                <a:cs typeface="lato" panose="020F0502020204030203" pitchFamily="34" charset="0"/>
              </a:rPr>
              <a:t> University</a:t>
            </a:r>
            <a:endParaRPr lang="ko-KR" altLang="en-US" sz="1300" dirty="0">
              <a:solidFill>
                <a:schemeClr val="bg1"/>
              </a:solidFill>
              <a:latin typeface="+mn-lt"/>
              <a:cs typeface="lato" panose="020F0502020204030203" pitchFamily="34" charset="0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45621" y="6557732"/>
            <a:ext cx="5993100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altLang="ko-KR" sz="1300" dirty="0" err="1">
                <a:solidFill>
                  <a:schemeClr val="bg1"/>
                </a:solidFill>
                <a:latin typeface="+mn-lt"/>
              </a:rPr>
              <a:t>Jinseo</a:t>
            </a:r>
            <a:r>
              <a:rPr lang="en-US" altLang="ko-KR" sz="1300" dirty="0">
                <a:solidFill>
                  <a:schemeClr val="bg1"/>
                </a:solidFill>
                <a:latin typeface="+mn-lt"/>
              </a:rPr>
              <a:t> Choi</a:t>
            </a:r>
          </a:p>
        </p:txBody>
      </p:sp>
      <p:cxnSp>
        <p:nvCxnSpPr>
          <p:cNvPr id="12" name="Shape 60"/>
          <p:cNvCxnSpPr/>
          <p:nvPr userDrawn="1"/>
        </p:nvCxnSpPr>
        <p:spPr>
          <a:xfrm>
            <a:off x="205740" y="797547"/>
            <a:ext cx="11757660" cy="0"/>
          </a:xfrm>
          <a:prstGeom prst="straightConnector1">
            <a:avLst/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직선 연결선 4"/>
          <p:cNvCxnSpPr/>
          <p:nvPr userDrawn="1"/>
        </p:nvCxnSpPr>
        <p:spPr>
          <a:xfrm>
            <a:off x="11639490" y="6503723"/>
            <a:ext cx="0" cy="2964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765CECA1-5C9B-4693-A1BD-3F65156FCD0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0058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CECA1-5C9B-4693-A1BD-3F65156FC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28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sseract-ocr/tesserac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lovaai/CRAFT-pytorch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13" Type="http://schemas.openxmlformats.org/officeDocument/2006/relationships/image" Target="../media/image53.jpeg"/><Relationship Id="rId3" Type="http://schemas.openxmlformats.org/officeDocument/2006/relationships/image" Target="../media/image43.jpeg"/><Relationship Id="rId7" Type="http://schemas.openxmlformats.org/officeDocument/2006/relationships/image" Target="../media/image47.jpeg"/><Relationship Id="rId12" Type="http://schemas.openxmlformats.org/officeDocument/2006/relationships/image" Target="../media/image5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11" Type="http://schemas.openxmlformats.org/officeDocument/2006/relationships/image" Target="../media/image51.jpeg"/><Relationship Id="rId5" Type="http://schemas.openxmlformats.org/officeDocument/2006/relationships/image" Target="../media/image45.jpeg"/><Relationship Id="rId15" Type="http://schemas.openxmlformats.org/officeDocument/2006/relationships/image" Target="../media/image55.jpeg"/><Relationship Id="rId10" Type="http://schemas.openxmlformats.org/officeDocument/2006/relationships/image" Target="../media/image50.jpeg"/><Relationship Id="rId4" Type="http://schemas.openxmlformats.org/officeDocument/2006/relationships/image" Target="../media/image44.jpeg"/><Relationship Id="rId9" Type="http://schemas.openxmlformats.org/officeDocument/2006/relationships/image" Target="../media/image49.jpeg"/><Relationship Id="rId14" Type="http://schemas.openxmlformats.org/officeDocument/2006/relationships/image" Target="../media/image5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61.jpg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g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jpeg"/><Relationship Id="rId4" Type="http://schemas.openxmlformats.org/officeDocument/2006/relationships/image" Target="../media/image8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19.png"/><Relationship Id="rId18" Type="http://schemas.openxmlformats.org/officeDocument/2006/relationships/image" Target="../media/image124.png"/><Relationship Id="rId3" Type="http://schemas.openxmlformats.org/officeDocument/2006/relationships/image" Target="../media/image111.png"/><Relationship Id="rId21" Type="http://schemas.openxmlformats.org/officeDocument/2006/relationships/image" Target="../media/image127.png"/><Relationship Id="rId7" Type="http://schemas.openxmlformats.org/officeDocument/2006/relationships/image" Target="../media/image115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notesSlide" Target="../notesSlides/notesSlide69.xml"/><Relationship Id="rId16" Type="http://schemas.openxmlformats.org/officeDocument/2006/relationships/image" Target="../media/image122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170.png"/><Relationship Id="rId5" Type="http://schemas.openxmlformats.org/officeDocument/2006/relationships/image" Target="../media/image113.png"/><Relationship Id="rId15" Type="http://schemas.openxmlformats.org/officeDocument/2006/relationships/image" Target="../media/image121.png"/><Relationship Id="rId10" Type="http://schemas.openxmlformats.org/officeDocument/2006/relationships/image" Target="../media/image1160.png"/><Relationship Id="rId19" Type="http://schemas.openxmlformats.org/officeDocument/2006/relationships/image" Target="../media/image125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Relationship Id="rId14" Type="http://schemas.openxmlformats.org/officeDocument/2006/relationships/image" Target="../media/image120.png"/><Relationship Id="rId22" Type="http://schemas.openxmlformats.org/officeDocument/2006/relationships/image" Target="../media/image12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0.png"/><Relationship Id="rId3" Type="http://schemas.openxmlformats.org/officeDocument/2006/relationships/image" Target="../media/image1101.png"/><Relationship Id="rId7" Type="http://schemas.openxmlformats.org/officeDocument/2006/relationships/image" Target="../media/image114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0.png"/><Relationship Id="rId5" Type="http://schemas.openxmlformats.org/officeDocument/2006/relationships/image" Target="../media/image1120.png"/><Relationship Id="rId4" Type="http://schemas.openxmlformats.org/officeDocument/2006/relationships/image" Target="../media/image111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41.png"/><Relationship Id="rId4" Type="http://schemas.microsoft.com/office/2007/relationships/hdphoto" Target="../media/hdphoto1.wdp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41.png"/><Relationship Id="rId4" Type="http://schemas.microsoft.com/office/2007/relationships/hdphoto" Target="../media/hdphoto3.wdp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4" Type="http://schemas.microsoft.com/office/2007/relationships/hdphoto" Target="../media/hdphoto3.wdp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4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jpeg"/><Relationship Id="rId4" Type="http://schemas.openxmlformats.org/officeDocument/2006/relationships/image" Target="../media/image1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24600" y="1749890"/>
            <a:ext cx="93428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5"/>
                </a:solidFill>
                <a:latin typeface="roboto" panose="02000000000000000000" pitchFamily="2" charset="0"/>
              </a:rPr>
              <a:t>Text Detection in P&amp;ID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1522" y="3499502"/>
            <a:ext cx="106889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Jinseo</a:t>
            </a:r>
            <a:r>
              <a:rPr lang="en-US" altLang="ko-KR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Choi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28947" y="5237184"/>
            <a:ext cx="6149341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ko-KR" sz="24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CHANGWON NATIONAL UNIVERSITY</a:t>
            </a:r>
          </a:p>
        </p:txBody>
      </p:sp>
    </p:spTree>
    <p:extLst>
      <p:ext uri="{BB962C8B-B14F-4D97-AF65-F5344CB8AC3E}">
        <p14:creationId xmlns:p14="http://schemas.microsoft.com/office/powerpoint/2010/main" val="166538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Related works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D. Moon et al., 2021</a:t>
            </a:r>
          </a:p>
          <a:p>
            <a:pPr lvl="1"/>
            <a:r>
              <a:rPr lang="ko-KR" altLang="en-US" dirty="0"/>
              <a:t>합성 데이터와 텍스트</a:t>
            </a:r>
            <a:r>
              <a:rPr lang="en-US" altLang="ko-KR" dirty="0"/>
              <a:t>-</a:t>
            </a:r>
            <a:r>
              <a:rPr lang="ko-KR" altLang="en-US" dirty="0"/>
              <a:t>심볼 통합 검출을 활용한 이미지 형식 </a:t>
            </a:r>
            <a:r>
              <a:rPr lang="en-US" altLang="ko-KR" dirty="0"/>
              <a:t>P&amp;ID </a:t>
            </a:r>
            <a:r>
              <a:rPr lang="ko-KR" altLang="en-US" dirty="0"/>
              <a:t>인식 기법</a:t>
            </a:r>
            <a:r>
              <a:rPr lang="en-US" altLang="ko-KR" dirty="0"/>
              <a:t>, </a:t>
            </a:r>
            <a:r>
              <a:rPr lang="ko-KR" altLang="en-US" dirty="0"/>
              <a:t>한국</a:t>
            </a:r>
            <a:r>
              <a:rPr lang="en-US" altLang="ko-KR" dirty="0"/>
              <a:t>CDE</a:t>
            </a:r>
            <a:r>
              <a:rPr lang="ko-KR" altLang="en-US" dirty="0"/>
              <a:t>학회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Contribution</a:t>
            </a: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심볼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화살표 방향을 고려한 데이터셋 정의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AlexNet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모델을 사용하여 심볼 인식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LSTM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모델을 사용하여 태그 텍스트 인식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59602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제목 461">
            <a:extLst>
              <a:ext uri="{FF2B5EF4-FFF2-40B4-BE49-F238E27FC236}">
                <a16:creationId xmlns:a16="http://schemas.microsoft.com/office/drawing/2014/main" id="{81FB1E42-626E-8F6E-693F-DB63BC9CE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Detail of Stage 8.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100</a:t>
            </a:fld>
            <a:endParaRPr lang="ko-KR" altLang="en-US" dirty="0"/>
          </a:p>
        </p:txBody>
      </p:sp>
      <p:sp>
        <p:nvSpPr>
          <p:cNvPr id="179" name="내용 개체 틀 2">
            <a:extLst>
              <a:ext uri="{FF2B5EF4-FFF2-40B4-BE49-F238E27FC236}">
                <a16:creationId xmlns:a16="http://schemas.microsoft.com/office/drawing/2014/main" id="{20AE3905-1C5C-69E8-E994-45F916235A54}"/>
              </a:ext>
            </a:extLst>
          </p:cNvPr>
          <p:cNvSpPr txBox="1">
            <a:spLocks/>
          </p:cNvSpPr>
          <p:nvPr/>
        </p:nvSpPr>
        <p:spPr>
          <a:xfrm>
            <a:off x="254920" y="98109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선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심볼 자료구조 생성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D48844CB-1B2A-4757-3668-BCF821E9C49B}"/>
              </a:ext>
            </a:extLst>
          </p:cNvPr>
          <p:cNvSpPr txBox="1"/>
          <p:nvPr/>
        </p:nvSpPr>
        <p:spPr>
          <a:xfrm>
            <a:off x="8641617" y="2895362"/>
            <a:ext cx="3550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후</a:t>
            </a:r>
            <a:endParaRPr lang="ko-KR" altLang="en-US" dirty="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49CAC1E0-4286-A2EC-BDEA-5B264A7C456D}"/>
              </a:ext>
            </a:extLst>
          </p:cNvPr>
          <p:cNvSpPr txBox="1"/>
          <p:nvPr/>
        </p:nvSpPr>
        <p:spPr>
          <a:xfrm>
            <a:off x="2349784" y="2895362"/>
            <a:ext cx="3550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전</a:t>
            </a:r>
          </a:p>
        </p:txBody>
      </p:sp>
      <p:sp>
        <p:nvSpPr>
          <p:cNvPr id="194" name="화살표: 오른쪽 193">
            <a:extLst>
              <a:ext uri="{FF2B5EF4-FFF2-40B4-BE49-F238E27FC236}">
                <a16:creationId xmlns:a16="http://schemas.microsoft.com/office/drawing/2014/main" id="{68A7068B-5C49-E916-A947-B557A974F6D4}"/>
              </a:ext>
            </a:extLst>
          </p:cNvPr>
          <p:cNvSpPr/>
          <p:nvPr/>
        </p:nvSpPr>
        <p:spPr>
          <a:xfrm>
            <a:off x="4962095" y="4657505"/>
            <a:ext cx="600075" cy="361950"/>
          </a:xfrm>
          <a:prstGeom prst="rightArrow">
            <a:avLst/>
          </a:prstGeom>
          <a:solidFill>
            <a:srgbClr val="1A1D21"/>
          </a:solidFill>
          <a:ln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DE2A9124-1B67-511B-DF7E-33C9D34DCE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53" y="3491742"/>
            <a:ext cx="3301830" cy="25847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49911FD-F113-5C02-FEA1-8443C74776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708" y="4448732"/>
            <a:ext cx="4324639" cy="73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79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P&amp;ID Text detection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</a:rPr>
              <a:t>딥러닝을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사용한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P&amp;ID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텍스트 인식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Google tesseract-OCR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LSTM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기반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OCR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엔진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hlinkClick r:id="rId3"/>
              </a:rPr>
              <a:t>https://github.com/tesseract-ocr/tesseract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Python wrapper, CLI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인터페이스 지원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언어별 훈련데이터셋 제공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인식성능 향상을 위한 이미지처리기법 제공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6099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Google tesseract-OCR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Install </a:t>
            </a:r>
          </a:p>
          <a:p>
            <a:pPr lvl="1"/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apt install tesseract-</a:t>
            </a:r>
            <a:r>
              <a:rPr kumimoji="1" lang="en-US" altLang="ko-KR" dirty="0" err="1">
                <a:solidFill>
                  <a:schemeClr val="accent5"/>
                </a:solidFill>
                <a:latin typeface="Consolas" panose="020B0609020204030204" pitchFamily="49" charset="0"/>
              </a:rPr>
              <a:t>ocr</a:t>
            </a:r>
            <a:endParaRPr kumimoji="1" lang="en-US" altLang="ko-KR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apt install </a:t>
            </a:r>
            <a:r>
              <a:rPr kumimoji="1" lang="en-US" altLang="ko-KR" dirty="0" err="1">
                <a:solidFill>
                  <a:schemeClr val="accent5"/>
                </a:solidFill>
                <a:latin typeface="Consolas" panose="020B0609020204030204" pitchFamily="49" charset="0"/>
              </a:rPr>
              <a:t>libtesseract</a:t>
            </a:r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-dev</a:t>
            </a:r>
          </a:p>
          <a:p>
            <a:pPr lvl="1"/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pip install </a:t>
            </a:r>
            <a:r>
              <a:rPr kumimoji="1" lang="en-US" altLang="ko-KR" dirty="0" err="1">
                <a:solidFill>
                  <a:schemeClr val="accent5"/>
                </a:solidFill>
                <a:latin typeface="Consolas" panose="020B0609020204030204" pitchFamily="49" charset="0"/>
              </a:rPr>
              <a:t>pytesseract</a:t>
            </a:r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: python wrapper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설치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pip install </a:t>
            </a:r>
            <a:r>
              <a:rPr kumimoji="1" lang="en-US" altLang="ko-KR" dirty="0" err="1">
                <a:solidFill>
                  <a:schemeClr val="accent5"/>
                </a:solidFill>
                <a:latin typeface="Consolas" panose="020B0609020204030204" pitchFamily="49" charset="0"/>
              </a:rPr>
              <a:t>opencv</a:t>
            </a:r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-python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: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OpenCV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설치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Flow</a:t>
            </a: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이미지 로드 → 문자인식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pytesseract.image_to_data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())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→ 추론 값으로 이미지 내 </a:t>
            </a:r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</a:rPr>
              <a:t>바운딩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박스 출력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7" name="왼쪽 중괄호 6">
            <a:extLst>
              <a:ext uri="{FF2B5EF4-FFF2-40B4-BE49-F238E27FC236}">
                <a16:creationId xmlns:a16="http://schemas.microsoft.com/office/drawing/2014/main" id="{6FAE89FC-BAA3-D4F6-616A-5A52C0369D12}"/>
              </a:ext>
            </a:extLst>
          </p:cNvPr>
          <p:cNvSpPr/>
          <p:nvPr/>
        </p:nvSpPr>
        <p:spPr>
          <a:xfrm>
            <a:off x="4123426" y="4774974"/>
            <a:ext cx="405442" cy="901208"/>
          </a:xfrm>
          <a:prstGeom prst="leftBrace">
            <a:avLst/>
          </a:prstGeom>
          <a:ln w="2857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65A9A7-3757-3D11-E9F9-2E971C9C868B}"/>
              </a:ext>
            </a:extLst>
          </p:cNvPr>
          <p:cNvSpPr/>
          <p:nvPr/>
        </p:nvSpPr>
        <p:spPr>
          <a:xfrm>
            <a:off x="3670539" y="4175150"/>
            <a:ext cx="638355" cy="379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49B9CB23-AED4-4887-6D5D-EB26E66A6379}"/>
              </a:ext>
            </a:extLst>
          </p:cNvPr>
          <p:cNvCxnSpPr>
            <a:cxnSpLocks/>
            <a:stCxn id="8" idx="2"/>
            <a:endCxn id="7" idx="1"/>
          </p:cNvCxnSpPr>
          <p:nvPr/>
        </p:nvCxnSpPr>
        <p:spPr>
          <a:xfrm rot="16200000" flipH="1">
            <a:off x="3721138" y="4823290"/>
            <a:ext cx="670866" cy="133709"/>
          </a:xfrm>
          <a:prstGeom prst="bentConnector2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4CB889C-2982-A30D-216F-1D51C1C6E61D}"/>
              </a:ext>
            </a:extLst>
          </p:cNvPr>
          <p:cNvSpPr txBox="1"/>
          <p:nvPr/>
        </p:nvSpPr>
        <p:spPr>
          <a:xfrm>
            <a:off x="4442603" y="4745904"/>
            <a:ext cx="28984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이미지로부터 인식된 텍스트 좌상좌표</a:t>
            </a:r>
            <a:endParaRPr lang="en-US" altLang="ko-KR" sz="1200" b="1" dirty="0"/>
          </a:p>
          <a:p>
            <a:r>
              <a:rPr lang="ko-KR" altLang="en-US" sz="1200" b="1" dirty="0"/>
              <a:t>너비</a:t>
            </a:r>
            <a:endParaRPr lang="en-US" altLang="ko-KR" sz="1200" b="1" dirty="0"/>
          </a:p>
          <a:p>
            <a:r>
              <a:rPr lang="ko-KR" altLang="en-US" sz="1200" b="1" dirty="0"/>
              <a:t>높이</a:t>
            </a:r>
            <a:endParaRPr lang="en-US" altLang="ko-KR" sz="1200" b="1" dirty="0"/>
          </a:p>
          <a:p>
            <a:r>
              <a:rPr lang="ko-KR" altLang="en-US" sz="1200" b="1" dirty="0"/>
              <a:t>추론한 텍스트 내용</a:t>
            </a:r>
            <a:endParaRPr lang="en-US" altLang="ko-KR" sz="1200" b="1" dirty="0"/>
          </a:p>
          <a:p>
            <a:r>
              <a:rPr lang="ko-KR" altLang="en-US" sz="1200" b="1" dirty="0"/>
              <a:t>확률</a:t>
            </a:r>
          </a:p>
        </p:txBody>
      </p:sp>
    </p:spTree>
    <p:extLst>
      <p:ext uri="{BB962C8B-B14F-4D97-AF65-F5344CB8AC3E}">
        <p14:creationId xmlns:p14="http://schemas.microsoft.com/office/powerpoint/2010/main" val="2639134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Google tesseract-OCR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Code </a:t>
            </a: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65A9A7-3757-3D11-E9F9-2E971C9C868B}"/>
              </a:ext>
            </a:extLst>
          </p:cNvPr>
          <p:cNvSpPr/>
          <p:nvPr/>
        </p:nvSpPr>
        <p:spPr>
          <a:xfrm>
            <a:off x="3670539" y="4175150"/>
            <a:ext cx="638355" cy="379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EFEF7FC-0C6B-8813-6A86-217F3BB526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8" b="23153"/>
          <a:stretch/>
        </p:blipFill>
        <p:spPr>
          <a:xfrm>
            <a:off x="503566" y="1733909"/>
            <a:ext cx="6972300" cy="290710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13E56FB-6409-B587-6BDD-7562E94F0D9C}"/>
              </a:ext>
            </a:extLst>
          </p:cNvPr>
          <p:cNvSpPr/>
          <p:nvPr/>
        </p:nvSpPr>
        <p:spPr>
          <a:xfrm>
            <a:off x="503566" y="1733909"/>
            <a:ext cx="5724706" cy="2070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1B8DF7-D763-E246-21F1-9E4CFEE92ADF}"/>
              </a:ext>
            </a:extLst>
          </p:cNvPr>
          <p:cNvSpPr txBox="1"/>
          <p:nvPr/>
        </p:nvSpPr>
        <p:spPr>
          <a:xfrm>
            <a:off x="6270863" y="1699403"/>
            <a:ext cx="365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Tesseract </a:t>
            </a:r>
            <a:r>
              <a:rPr lang="ko-KR" altLang="en-US" sz="1400" b="1" dirty="0">
                <a:solidFill>
                  <a:srgbClr val="FF0000"/>
                </a:solidFill>
              </a:rPr>
              <a:t>텍스트 추론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56D06DA-CABC-0423-8227-EA1227993758}"/>
              </a:ext>
            </a:extLst>
          </p:cNvPr>
          <p:cNvSpPr/>
          <p:nvPr/>
        </p:nvSpPr>
        <p:spPr>
          <a:xfrm>
            <a:off x="897506" y="2475816"/>
            <a:ext cx="2018222" cy="6900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F4F4DD-43F9-22F8-7D7A-C61EF7149EDE}"/>
              </a:ext>
            </a:extLst>
          </p:cNvPr>
          <p:cNvSpPr txBox="1"/>
          <p:nvPr/>
        </p:nvSpPr>
        <p:spPr>
          <a:xfrm>
            <a:off x="2915728" y="2684046"/>
            <a:ext cx="365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>
                <a:solidFill>
                  <a:srgbClr val="FF0000"/>
                </a:solidFill>
              </a:rPr>
              <a:t>바운딩박스</a:t>
            </a:r>
            <a:r>
              <a:rPr lang="ko-KR" altLang="en-US" sz="1200" b="1" dirty="0">
                <a:solidFill>
                  <a:srgbClr val="FF0000"/>
                </a:solidFill>
              </a:rPr>
              <a:t> </a:t>
            </a:r>
            <a:r>
              <a:rPr lang="ko-KR" altLang="en-US" sz="1200" b="1" dirty="0" err="1">
                <a:solidFill>
                  <a:srgbClr val="FF0000"/>
                </a:solidFill>
              </a:rPr>
              <a:t>좌표값</a:t>
            </a:r>
            <a:r>
              <a:rPr lang="ko-KR" altLang="en-US" sz="1200" b="1" dirty="0">
                <a:solidFill>
                  <a:srgbClr val="FF0000"/>
                </a:solidFill>
              </a:rPr>
              <a:t> 추출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2326DF-A9B5-D2C7-6AC2-3346AE15C8BE}"/>
              </a:ext>
            </a:extLst>
          </p:cNvPr>
          <p:cNvSpPr/>
          <p:nvPr/>
        </p:nvSpPr>
        <p:spPr>
          <a:xfrm>
            <a:off x="897505" y="3873331"/>
            <a:ext cx="1098349" cy="215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2F870F-1349-5641-F6CF-4F3F07C56267}"/>
              </a:ext>
            </a:extLst>
          </p:cNvPr>
          <p:cNvSpPr txBox="1"/>
          <p:nvPr/>
        </p:nvSpPr>
        <p:spPr>
          <a:xfrm>
            <a:off x="1995854" y="3850286"/>
            <a:ext cx="3657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추론 확률이 </a:t>
            </a:r>
            <a:r>
              <a:rPr lang="en-US" altLang="ko-KR" sz="1100" b="1" dirty="0">
                <a:solidFill>
                  <a:srgbClr val="FF0000"/>
                </a:solidFill>
              </a:rPr>
              <a:t>30% </a:t>
            </a:r>
            <a:r>
              <a:rPr lang="ko-KR" altLang="en-US" sz="1100" b="1" dirty="0">
                <a:solidFill>
                  <a:srgbClr val="FF0000"/>
                </a:solidFill>
              </a:rPr>
              <a:t>이상인 경우만 출력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C87EE62-4C36-B5B0-0516-865A0CEFE36A}"/>
              </a:ext>
            </a:extLst>
          </p:cNvPr>
          <p:cNvSpPr/>
          <p:nvPr/>
        </p:nvSpPr>
        <p:spPr>
          <a:xfrm>
            <a:off x="1217942" y="4257171"/>
            <a:ext cx="4294835" cy="215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F1CD6E-F27E-37E5-E5B7-959F0A3EE88F}"/>
              </a:ext>
            </a:extLst>
          </p:cNvPr>
          <p:cNvSpPr txBox="1"/>
          <p:nvPr/>
        </p:nvSpPr>
        <p:spPr>
          <a:xfrm>
            <a:off x="5512777" y="4234126"/>
            <a:ext cx="3657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err="1">
                <a:solidFill>
                  <a:srgbClr val="FF0000"/>
                </a:solidFill>
              </a:rPr>
              <a:t>바운딩박스</a:t>
            </a:r>
            <a:r>
              <a:rPr lang="ko-KR" altLang="en-US" sz="1100" b="1" dirty="0">
                <a:solidFill>
                  <a:srgbClr val="FF0000"/>
                </a:solidFill>
              </a:rPr>
              <a:t> 생성</a:t>
            </a:r>
          </a:p>
        </p:txBody>
      </p:sp>
    </p:spTree>
    <p:extLst>
      <p:ext uri="{BB962C8B-B14F-4D97-AF65-F5344CB8AC3E}">
        <p14:creationId xmlns:p14="http://schemas.microsoft.com/office/powerpoint/2010/main" val="2179270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Google tesseract-OCR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결과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</a:rPr>
              <a:t>전처리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없는 원본 이미지 사용시 </a:t>
            </a:r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</a:rPr>
              <a:t>오탐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사례 존재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이미지 </a:t>
            </a:r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</a:rPr>
              <a:t>전처리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훈련데이터 튜닝으로 성능개선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297198A-0D59-AD0A-0C44-82B6BE75F8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67" y="2756103"/>
            <a:ext cx="4085581" cy="288557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DFD3A8F-CFC5-CDAE-3D6A-E2B07376F2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14" t="12462" r="37409" b="78892"/>
          <a:stretch/>
        </p:blipFill>
        <p:spPr>
          <a:xfrm>
            <a:off x="6370464" y="1046499"/>
            <a:ext cx="5615796" cy="245361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A6A675E-C87E-2C8F-E0CD-CCFFB1D0D3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55" t="46722" r="45875" b="51067"/>
          <a:stretch/>
        </p:blipFill>
        <p:spPr>
          <a:xfrm>
            <a:off x="6420464" y="3728824"/>
            <a:ext cx="5081331" cy="89493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E2AF1E-D5E9-F858-0BB0-6AC4B9BD108F}"/>
              </a:ext>
            </a:extLst>
          </p:cNvPr>
          <p:cNvSpPr/>
          <p:nvPr/>
        </p:nvSpPr>
        <p:spPr>
          <a:xfrm>
            <a:off x="2484408" y="3088257"/>
            <a:ext cx="914400" cy="52621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DC65B13-B92A-45D0-C681-52065D8D0B97}"/>
              </a:ext>
            </a:extLst>
          </p:cNvPr>
          <p:cNvCxnSpPr/>
          <p:nvPr/>
        </p:nvCxnSpPr>
        <p:spPr>
          <a:xfrm flipV="1">
            <a:off x="3398808" y="1216324"/>
            <a:ext cx="3096883" cy="1871933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F00CD33-39A6-50CB-020D-4AB6832BDE45}"/>
              </a:ext>
            </a:extLst>
          </p:cNvPr>
          <p:cNvCxnSpPr>
            <a:cxnSpLocks/>
          </p:cNvCxnSpPr>
          <p:nvPr/>
        </p:nvCxnSpPr>
        <p:spPr>
          <a:xfrm>
            <a:off x="3398808" y="3614468"/>
            <a:ext cx="309688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67D108-69B6-0FE3-44D6-08B86FF6AE37}"/>
              </a:ext>
            </a:extLst>
          </p:cNvPr>
          <p:cNvSpPr/>
          <p:nvPr/>
        </p:nvSpPr>
        <p:spPr>
          <a:xfrm>
            <a:off x="2334883" y="4058767"/>
            <a:ext cx="477328" cy="14229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E74215C-2132-0ECC-28CA-ADBF7A4549F4}"/>
              </a:ext>
            </a:extLst>
          </p:cNvPr>
          <p:cNvCxnSpPr>
            <a:cxnSpLocks/>
            <a:stCxn id="28" idx="3"/>
            <a:endCxn id="21" idx="1"/>
          </p:cNvCxnSpPr>
          <p:nvPr/>
        </p:nvCxnSpPr>
        <p:spPr>
          <a:xfrm>
            <a:off x="2812211" y="4129916"/>
            <a:ext cx="3608253" cy="46375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86C9D98-1EED-7368-6C9F-4D031E47FA3B}"/>
              </a:ext>
            </a:extLst>
          </p:cNvPr>
          <p:cNvSpPr/>
          <p:nvPr/>
        </p:nvSpPr>
        <p:spPr>
          <a:xfrm>
            <a:off x="6944264" y="1792192"/>
            <a:ext cx="1561381" cy="1811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A2CDC0-5D97-B685-5F64-E715DE8EBC38}"/>
              </a:ext>
            </a:extLst>
          </p:cNvPr>
          <p:cNvSpPr txBox="1"/>
          <p:nvPr/>
        </p:nvSpPr>
        <p:spPr>
          <a:xfrm>
            <a:off x="7103134" y="1453638"/>
            <a:ext cx="1423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>
                <a:solidFill>
                  <a:srgbClr val="FF0000"/>
                </a:solidFill>
              </a:rPr>
              <a:t>Error case</a:t>
            </a:r>
            <a:endParaRPr lang="ko-KR" altLang="en-US" sz="1600" b="1" i="1" dirty="0">
              <a:solidFill>
                <a:srgbClr val="FF0000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B8E1D99-464F-F382-2E9D-9D10DEE59194}"/>
              </a:ext>
            </a:extLst>
          </p:cNvPr>
          <p:cNvSpPr/>
          <p:nvPr/>
        </p:nvSpPr>
        <p:spPr>
          <a:xfrm>
            <a:off x="6469812" y="3336307"/>
            <a:ext cx="284671" cy="1810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E144E1A-E45A-8619-FF85-77D3B54BE0E7}"/>
              </a:ext>
            </a:extLst>
          </p:cNvPr>
          <p:cNvSpPr txBox="1"/>
          <p:nvPr/>
        </p:nvSpPr>
        <p:spPr>
          <a:xfrm>
            <a:off x="5451894" y="3258640"/>
            <a:ext cx="1423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>
                <a:solidFill>
                  <a:srgbClr val="FF0000"/>
                </a:solidFill>
              </a:rPr>
              <a:t>Error case</a:t>
            </a:r>
            <a:endParaRPr lang="ko-KR" altLang="en-US" sz="1600" b="1" i="1" dirty="0">
              <a:solidFill>
                <a:srgbClr val="FF0000"/>
              </a:solidFill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2E479F3-109A-18EB-83FC-A80391E42933}"/>
              </a:ext>
            </a:extLst>
          </p:cNvPr>
          <p:cNvCxnSpPr/>
          <p:nvPr/>
        </p:nvCxnSpPr>
        <p:spPr>
          <a:xfrm>
            <a:off x="2227844" y="3379377"/>
            <a:ext cx="0" cy="5715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D64E0E3-CC8A-7164-B129-8EFEA95A0D0C}"/>
              </a:ext>
            </a:extLst>
          </p:cNvPr>
          <p:cNvCxnSpPr>
            <a:cxnSpLocks/>
          </p:cNvCxnSpPr>
          <p:nvPr/>
        </p:nvCxnSpPr>
        <p:spPr>
          <a:xfrm flipH="1">
            <a:off x="1586614" y="3379377"/>
            <a:ext cx="6412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5B04B65-09CD-3424-1C33-8DE878D9C46D}"/>
              </a:ext>
            </a:extLst>
          </p:cNvPr>
          <p:cNvCxnSpPr>
            <a:cxnSpLocks/>
          </p:cNvCxnSpPr>
          <p:nvPr/>
        </p:nvCxnSpPr>
        <p:spPr>
          <a:xfrm>
            <a:off x="2220655" y="5121914"/>
            <a:ext cx="7057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395398B3-7542-C0DF-1ED4-A31002D9AE41}"/>
              </a:ext>
            </a:extLst>
          </p:cNvPr>
          <p:cNvCxnSpPr>
            <a:cxnSpLocks/>
          </p:cNvCxnSpPr>
          <p:nvPr/>
        </p:nvCxnSpPr>
        <p:spPr>
          <a:xfrm>
            <a:off x="2233450" y="4459856"/>
            <a:ext cx="0" cy="3105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E192BF3E-14E3-137B-148B-7D8CE04B2181}"/>
              </a:ext>
            </a:extLst>
          </p:cNvPr>
          <p:cNvSpPr txBox="1"/>
          <p:nvPr/>
        </p:nvSpPr>
        <p:spPr>
          <a:xfrm>
            <a:off x="1393886" y="2968641"/>
            <a:ext cx="1423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>
                <a:solidFill>
                  <a:srgbClr val="FF0000"/>
                </a:solidFill>
              </a:rPr>
              <a:t>Error case</a:t>
            </a:r>
            <a:endParaRPr lang="ko-KR" altLang="en-US" sz="16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614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Google tesseract-OCR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입력 이미지 분할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Resolution: 6622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*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 4677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4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분할된 이미지 입력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384BDCB-5EC8-4A33-85AC-043E2FB2C4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42" y="3045339"/>
            <a:ext cx="4085581" cy="2885573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925B439-343D-D6E8-C24B-C58F7D7BC534}"/>
              </a:ext>
            </a:extLst>
          </p:cNvPr>
          <p:cNvCxnSpPr>
            <a:cxnSpLocks/>
          </p:cNvCxnSpPr>
          <p:nvPr/>
        </p:nvCxnSpPr>
        <p:spPr>
          <a:xfrm flipV="1">
            <a:off x="787617" y="4451661"/>
            <a:ext cx="4032033" cy="29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F597576-4B8C-502F-A93F-481CBA8D2290}"/>
              </a:ext>
            </a:extLst>
          </p:cNvPr>
          <p:cNvCxnSpPr>
            <a:cxnSpLocks/>
          </p:cNvCxnSpPr>
          <p:nvPr/>
        </p:nvCxnSpPr>
        <p:spPr>
          <a:xfrm>
            <a:off x="2774733" y="3045339"/>
            <a:ext cx="0" cy="28855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249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Google tesseract-OCR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Code</a:t>
            </a: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픽셀 값을 기준으로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4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분할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6FFDC30-BC9B-9432-BDC5-9712F8578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49" y="2103941"/>
            <a:ext cx="6657975" cy="382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917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Google tesseract-OCR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결과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픽셀 값을 기준으로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4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분할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미 탐지 영역 개선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DD6D871-BE32-BAF8-1896-7F7CBF0DDA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" t="24965" r="57372" b="42830"/>
          <a:stretch/>
        </p:blipFill>
        <p:spPr>
          <a:xfrm>
            <a:off x="6318002" y="3291019"/>
            <a:ext cx="5668258" cy="30543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8D867D8-63BB-EB84-BF5F-C50BDC7F6F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14" t="12462" r="37409" b="72613"/>
          <a:stretch/>
        </p:blipFill>
        <p:spPr>
          <a:xfrm>
            <a:off x="1240425" y="3291019"/>
            <a:ext cx="4049759" cy="30543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E68A1F-A87D-0DFD-9C88-E5DD866E488D}"/>
              </a:ext>
            </a:extLst>
          </p:cNvPr>
          <p:cNvSpPr txBox="1"/>
          <p:nvPr/>
        </p:nvSpPr>
        <p:spPr>
          <a:xfrm>
            <a:off x="2794635" y="3003482"/>
            <a:ext cx="260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분할 전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F06FFA-4BA6-CA4D-CAFB-D27CE9F353BE}"/>
              </a:ext>
            </a:extLst>
          </p:cNvPr>
          <p:cNvSpPr txBox="1"/>
          <p:nvPr/>
        </p:nvSpPr>
        <p:spPr>
          <a:xfrm>
            <a:off x="7776210" y="3003482"/>
            <a:ext cx="260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분할 후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691D55-755A-5C6D-CCAC-51F511527481}"/>
              </a:ext>
            </a:extLst>
          </p:cNvPr>
          <p:cNvSpPr/>
          <p:nvPr/>
        </p:nvSpPr>
        <p:spPr>
          <a:xfrm>
            <a:off x="6475383" y="3756323"/>
            <a:ext cx="1223744" cy="20607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D653928-62F0-3432-A2D1-8493C044577C}"/>
              </a:ext>
            </a:extLst>
          </p:cNvPr>
          <p:cNvSpPr/>
          <p:nvPr/>
        </p:nvSpPr>
        <p:spPr>
          <a:xfrm>
            <a:off x="6203970" y="4921220"/>
            <a:ext cx="271682" cy="20607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D7F4A44-1A64-5A43-61FE-B0E2AAF920F0}"/>
              </a:ext>
            </a:extLst>
          </p:cNvPr>
          <p:cNvSpPr/>
          <p:nvPr/>
        </p:nvSpPr>
        <p:spPr>
          <a:xfrm>
            <a:off x="6203970" y="4043860"/>
            <a:ext cx="271682" cy="20607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535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Google tesseract-OCR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결과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텍스트가 아닌 영역에 대한 추가 </a:t>
            </a:r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</a:rPr>
              <a:t>오탐사례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발생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E68A1F-A87D-0DFD-9C88-E5DD866E488D}"/>
              </a:ext>
            </a:extLst>
          </p:cNvPr>
          <p:cNvSpPr txBox="1"/>
          <p:nvPr/>
        </p:nvSpPr>
        <p:spPr>
          <a:xfrm>
            <a:off x="3055641" y="2059286"/>
            <a:ext cx="260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분할 전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F06FFA-4BA6-CA4D-CAFB-D27CE9F353BE}"/>
              </a:ext>
            </a:extLst>
          </p:cNvPr>
          <p:cNvSpPr txBox="1"/>
          <p:nvPr/>
        </p:nvSpPr>
        <p:spPr>
          <a:xfrm>
            <a:off x="9079573" y="2015188"/>
            <a:ext cx="260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분할 후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211832-7FC4-9D60-3264-6649239464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51" t="9461"/>
          <a:stretch/>
        </p:blipFill>
        <p:spPr>
          <a:xfrm>
            <a:off x="8057516" y="2291256"/>
            <a:ext cx="2940803" cy="408113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646CA7E-D927-9CD2-B92D-02DFE735664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69" t="55233"/>
          <a:stretch/>
        </p:blipFill>
        <p:spPr>
          <a:xfrm>
            <a:off x="2141461" y="2384520"/>
            <a:ext cx="2959848" cy="4081137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4A4ED96-3694-AD21-47E4-7F31A5F7BCFA}"/>
              </a:ext>
            </a:extLst>
          </p:cNvPr>
          <p:cNvCxnSpPr>
            <a:cxnSpLocks/>
          </p:cNvCxnSpPr>
          <p:nvPr/>
        </p:nvCxnSpPr>
        <p:spPr>
          <a:xfrm flipH="1">
            <a:off x="8423058" y="4873637"/>
            <a:ext cx="16924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D653928-62F0-3432-A2D1-8493C044577C}"/>
              </a:ext>
            </a:extLst>
          </p:cNvPr>
          <p:cNvSpPr/>
          <p:nvPr/>
        </p:nvSpPr>
        <p:spPr>
          <a:xfrm>
            <a:off x="9527917" y="4368306"/>
            <a:ext cx="271682" cy="2060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6751380-9B0E-4335-F03A-261D0261232D}"/>
              </a:ext>
            </a:extLst>
          </p:cNvPr>
          <p:cNvCxnSpPr>
            <a:cxnSpLocks/>
          </p:cNvCxnSpPr>
          <p:nvPr/>
        </p:nvCxnSpPr>
        <p:spPr>
          <a:xfrm flipH="1">
            <a:off x="9305827" y="3616337"/>
            <a:ext cx="16924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AE70791-8FC9-2642-B1AE-189492224D9F}"/>
              </a:ext>
            </a:extLst>
          </p:cNvPr>
          <p:cNvCxnSpPr>
            <a:cxnSpLocks/>
          </p:cNvCxnSpPr>
          <p:nvPr/>
        </p:nvCxnSpPr>
        <p:spPr>
          <a:xfrm flipH="1">
            <a:off x="8423058" y="3006737"/>
            <a:ext cx="25752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298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Google tesseract-OCR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추가 성능개선 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세부분할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이미지 </a:t>
            </a:r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</a:rPr>
              <a:t>전처리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테두리 제거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)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로 추가 성능개선이 가능할 것으로 생각됨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P&amp;ID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데이터로 가중치 미세조정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처리과정 분리 텍스트 영역 탐지 → 텍스트 인식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W. Lee et al., </a:t>
            </a:r>
            <a:r>
              <a:rPr lang="ko-KR" altLang="en-US" sz="1800" b="0" i="0" dirty="0">
                <a:effectLst/>
              </a:rPr>
              <a:t>합성 데이터와 텍스트</a:t>
            </a:r>
            <a:r>
              <a:rPr lang="en-US" altLang="ko-KR" sz="1800" b="0" i="0" dirty="0">
                <a:effectLst/>
              </a:rPr>
              <a:t>-</a:t>
            </a:r>
            <a:r>
              <a:rPr lang="ko-KR" altLang="en-US" sz="1800" b="0" i="0" dirty="0">
                <a:effectLst/>
              </a:rPr>
              <a:t>심볼 통합 검출을 활용한 이미지 형식 </a:t>
            </a:r>
            <a:r>
              <a:rPr lang="en-US" altLang="ko-KR" sz="1800" b="0" i="0" dirty="0">
                <a:effectLst/>
              </a:rPr>
              <a:t>P&amp;ID </a:t>
            </a:r>
            <a:r>
              <a:rPr lang="ko-KR" altLang="en-US" sz="1800" b="0" i="0" dirty="0">
                <a:effectLst/>
              </a:rPr>
              <a:t>인식 기법</a:t>
            </a:r>
            <a:r>
              <a:rPr lang="en-US" altLang="ko-KR" sz="1800" b="0" i="0" dirty="0">
                <a:effectLst/>
              </a:rPr>
              <a:t>,2021</a:t>
            </a:r>
          </a:p>
          <a:p>
            <a:pPr lvl="1"/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텍스트 영역탐지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(CRAFT) + 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텍스트 인식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(Tesseract)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5457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P&amp;ID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Piping &amp; instrumentation diagram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Representing the relationship between equipment</a:t>
            </a: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P&amp;ID components</a:t>
            </a:r>
          </a:p>
          <a:p>
            <a:pPr lvl="1"/>
            <a:r>
              <a:rPr lang="en-US" altLang="ko-KR" b="0" i="0" dirty="0">
                <a:solidFill>
                  <a:srgbClr val="000000"/>
                </a:solidFill>
                <a:effectLst/>
                <a:latin typeface="Poppins" panose="020B0502040204020203" pitchFamily="2" charset="0"/>
              </a:rPr>
              <a:t>Mechanical machinery named and list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Process piping, sizes and identification 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Valves, vent identification 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Permanent start-up, flush edges and flow directions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Etc.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23D3971-E4EC-4E5F-CA48-16758DDED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373" y="2166801"/>
            <a:ext cx="5092621" cy="37641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B3057F-D686-C9B4-A7F1-41C898AFF5E6}"/>
              </a:ext>
            </a:extLst>
          </p:cNvPr>
          <p:cNvSpPr txBox="1"/>
          <p:nvPr/>
        </p:nvSpPr>
        <p:spPr>
          <a:xfrm>
            <a:off x="5609354" y="5984644"/>
            <a:ext cx="66944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accent5"/>
                </a:solidFill>
              </a:rPr>
              <a:t>Seoul National University Open </a:t>
            </a:r>
            <a:r>
              <a:rPr lang="en-US" altLang="ko-KR" sz="1100" dirty="0" err="1">
                <a:solidFill>
                  <a:schemeClr val="accent5"/>
                </a:solidFill>
              </a:rPr>
              <a:t>Courseweare</a:t>
            </a:r>
            <a:r>
              <a:rPr lang="en-US" altLang="ko-KR" sz="1100" dirty="0">
                <a:solidFill>
                  <a:schemeClr val="accent5"/>
                </a:solidFill>
              </a:rPr>
              <a:t>, Design Theories of Ship and Offshore Plant, Myung-Il </a:t>
            </a:r>
            <a:r>
              <a:rPr lang="en-US" altLang="ko-KR" sz="1100" dirty="0" err="1">
                <a:solidFill>
                  <a:schemeClr val="accent5"/>
                </a:solidFill>
              </a:rPr>
              <a:t>Roh</a:t>
            </a:r>
            <a:r>
              <a:rPr lang="en-US" altLang="ko-KR" sz="1100" dirty="0">
                <a:solidFill>
                  <a:schemeClr val="accent5"/>
                </a:solidFill>
              </a:rPr>
              <a:t>,</a:t>
            </a:r>
          </a:p>
          <a:p>
            <a:r>
              <a:rPr lang="en-US" altLang="ko-KR" sz="1100" dirty="0">
                <a:solidFill>
                  <a:schemeClr val="accent5"/>
                </a:solidFill>
              </a:rPr>
              <a:t>https://ocw.snu.ac.kr/sites/default/files/NOTE/07-DTSOP-Outfitting%20Design(171130).pdf</a:t>
            </a:r>
            <a:endParaRPr lang="ko-KR" altLang="en-US" sz="11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17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P&amp;ID Text detection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CRAFT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NAVER </a:t>
            </a:r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Clova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 AI</a:t>
            </a:r>
          </a:p>
          <a:p>
            <a:pPr lvl="1"/>
            <a:r>
              <a:rPr lang="en-US" altLang="ko-KR" sz="1800" b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Baek</a:t>
            </a:r>
            <a:r>
              <a:rPr lang="en-US" altLang="ko-KR" sz="1800" b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ko-KR" sz="1800" b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Youngmin</a:t>
            </a:r>
            <a:r>
              <a:rPr lang="en-US" altLang="ko-KR" sz="1800" b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"Character region awareness for text detection." Proceedings of the IEEE/CVF Conference on Computer Vision and Pattern Recognition. 2019.</a:t>
            </a:r>
          </a:p>
          <a:p>
            <a:pPr lvl="1"/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딥러닝 기반 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Character Region, 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문자단위 영역인식모델 제안 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입력으로 사용한 이미지에 대해 픽셀마다 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Region score, Affinity score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을 예측 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Region score: 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해당 픽셀이 문자의 중심을 확률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Affinity score: 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해당 픽셀이 인접한 두 문자의 중심일 확률 → 개별문자가 하나의 단어로 그룹화될 것인지 결정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FCN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구조를 따름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, VGG-16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을 기반으로 함 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5426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CRAFT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Install </a:t>
            </a: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범용으로 사용하기 위해 훈련된 가중치 데이터 제공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hlinkClick r:id="rId3"/>
              </a:rPr>
              <a:t>https://github.com/clovaai/CRAFT-pytorch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pip install torch</a:t>
            </a:r>
          </a:p>
          <a:p>
            <a:pPr lvl="1"/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pip install torch-vision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Flow</a:t>
            </a: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이미지 입력 → </a:t>
            </a:r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</a:rPr>
              <a:t>전처리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→ 모델추론 →원본 이미지 </a:t>
            </a:r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</a:rPr>
              <a:t>바운딩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박스 매핑 → 출력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0080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CRAFT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Code</a:t>
            </a: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5264FB-5400-E8F6-FAA0-A9D3BB90A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7" y="1838325"/>
            <a:ext cx="10648488" cy="298132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D850995-B8FE-1448-8EFC-9963B1BC9254}"/>
              </a:ext>
            </a:extLst>
          </p:cNvPr>
          <p:cNvSpPr/>
          <p:nvPr/>
        </p:nvSpPr>
        <p:spPr>
          <a:xfrm>
            <a:off x="3812155" y="2113867"/>
            <a:ext cx="2941069" cy="1911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F8DFB8-D059-C8AC-DD03-BBDF4C41A860}"/>
              </a:ext>
            </a:extLst>
          </p:cNvPr>
          <p:cNvSpPr txBox="1"/>
          <p:nvPr/>
        </p:nvSpPr>
        <p:spPr>
          <a:xfrm>
            <a:off x="6201853" y="1837596"/>
            <a:ext cx="365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사전학습 가중치 로드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9512C07-6357-D057-06E9-02DE29A2DCB2}"/>
              </a:ext>
            </a:extLst>
          </p:cNvPr>
          <p:cNvSpPr/>
          <p:nvPr/>
        </p:nvSpPr>
        <p:spPr>
          <a:xfrm>
            <a:off x="3812155" y="2366012"/>
            <a:ext cx="2941069" cy="1911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4C105D-23BD-3FAB-0F61-2E8FB1C4910F}"/>
              </a:ext>
            </a:extLst>
          </p:cNvPr>
          <p:cNvSpPr txBox="1"/>
          <p:nvPr/>
        </p:nvSpPr>
        <p:spPr>
          <a:xfrm>
            <a:off x="8666797" y="2308773"/>
            <a:ext cx="365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탐지확률 출력 </a:t>
            </a:r>
            <a:r>
              <a:rPr lang="ko-KR" altLang="en-US" sz="1200" b="1" dirty="0" err="1">
                <a:solidFill>
                  <a:srgbClr val="FF0000"/>
                </a:solidFill>
              </a:rPr>
              <a:t>임계값</a:t>
            </a:r>
            <a:r>
              <a:rPr lang="ko-KR" altLang="en-US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</a:rPr>
              <a:t>(40%)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E9CF3F2-C6A0-8F03-C6B1-C8E7FA85DB88}"/>
              </a:ext>
            </a:extLst>
          </p:cNvPr>
          <p:cNvSpPr/>
          <p:nvPr/>
        </p:nvSpPr>
        <p:spPr>
          <a:xfrm>
            <a:off x="3640705" y="3215635"/>
            <a:ext cx="1102745" cy="1911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2921BA-1F50-7B88-98B6-25979F4184D4}"/>
              </a:ext>
            </a:extLst>
          </p:cNvPr>
          <p:cNvSpPr txBox="1"/>
          <p:nvPr/>
        </p:nvSpPr>
        <p:spPr>
          <a:xfrm>
            <a:off x="8190547" y="3172727"/>
            <a:ext cx="365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>
                <a:solidFill>
                  <a:srgbClr val="FF0000"/>
                </a:solidFill>
              </a:rPr>
              <a:t>입력이미지</a:t>
            </a:r>
            <a:r>
              <a:rPr lang="ko-KR" altLang="en-US" sz="1200" b="1" dirty="0">
                <a:solidFill>
                  <a:srgbClr val="FF0000"/>
                </a:solidFill>
              </a:rPr>
              <a:t> 해상도</a:t>
            </a:r>
            <a:r>
              <a:rPr lang="en-US" altLang="ko-KR" sz="1200" b="1" dirty="0">
                <a:solidFill>
                  <a:srgbClr val="FF0000"/>
                </a:solidFill>
              </a:rPr>
              <a:t>(2048)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719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D0A02D10-3432-B235-141E-0664A07CD1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12" t="12054" r="30460" b="71101"/>
          <a:stretch/>
        </p:blipFill>
        <p:spPr>
          <a:xfrm>
            <a:off x="6959708" y="1485565"/>
            <a:ext cx="3813594" cy="208813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CRAFT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Result</a:t>
            </a: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단일문자를 탐지하지 못하는 문제가 존재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 </a:t>
            </a: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610DA2-3B23-7938-1010-653CE05BF1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67" y="2968641"/>
            <a:ext cx="4396546" cy="310520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AC4A4EB-2CEA-DBA0-7AE3-5D3AD52A854C}"/>
              </a:ext>
            </a:extLst>
          </p:cNvPr>
          <p:cNvSpPr/>
          <p:nvPr/>
        </p:nvSpPr>
        <p:spPr>
          <a:xfrm>
            <a:off x="2865408" y="3364482"/>
            <a:ext cx="914400" cy="52621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AF32030-5A9C-FE01-0CA6-8CEDFD8444B9}"/>
              </a:ext>
            </a:extLst>
          </p:cNvPr>
          <p:cNvCxnSpPr/>
          <p:nvPr/>
        </p:nvCxnSpPr>
        <p:spPr>
          <a:xfrm flipV="1">
            <a:off x="3779808" y="1492549"/>
            <a:ext cx="3096883" cy="1871933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E0AAD79-B790-44D5-080A-FA7F3DCCD950}"/>
              </a:ext>
            </a:extLst>
          </p:cNvPr>
          <p:cNvCxnSpPr>
            <a:cxnSpLocks/>
          </p:cNvCxnSpPr>
          <p:nvPr/>
        </p:nvCxnSpPr>
        <p:spPr>
          <a:xfrm>
            <a:off x="3779808" y="3890693"/>
            <a:ext cx="309688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FEDF91-432F-1332-B001-547C3139A227}"/>
              </a:ext>
            </a:extLst>
          </p:cNvPr>
          <p:cNvSpPr/>
          <p:nvPr/>
        </p:nvSpPr>
        <p:spPr>
          <a:xfrm>
            <a:off x="4211307" y="5334886"/>
            <a:ext cx="949805" cy="73825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6758AFD-09D8-55DC-71C6-1CADEA0E2500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 flipV="1">
            <a:off x="5161112" y="5134654"/>
            <a:ext cx="1974371" cy="569359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44C5480-027C-BA35-F94D-E677E12D6E7D}"/>
              </a:ext>
            </a:extLst>
          </p:cNvPr>
          <p:cNvSpPr/>
          <p:nvPr/>
        </p:nvSpPr>
        <p:spPr>
          <a:xfrm>
            <a:off x="7113906" y="1838324"/>
            <a:ext cx="142347" cy="9239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636F10-9870-0EC3-8B39-F66B84982671}"/>
              </a:ext>
            </a:extLst>
          </p:cNvPr>
          <p:cNvSpPr txBox="1"/>
          <p:nvPr/>
        </p:nvSpPr>
        <p:spPr>
          <a:xfrm>
            <a:off x="6139132" y="2131009"/>
            <a:ext cx="1423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>
                <a:solidFill>
                  <a:srgbClr val="FF0000"/>
                </a:solidFill>
              </a:rPr>
              <a:t>Error case</a:t>
            </a:r>
            <a:endParaRPr lang="ko-KR" altLang="en-US" sz="1600" b="1" i="1" dirty="0">
              <a:solidFill>
                <a:srgbClr val="FF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303D2C-109A-F0EE-1CCF-96D7DC366BED}"/>
              </a:ext>
            </a:extLst>
          </p:cNvPr>
          <p:cNvSpPr/>
          <p:nvPr/>
        </p:nvSpPr>
        <p:spPr>
          <a:xfrm rot="20988893">
            <a:off x="7967342" y="3086033"/>
            <a:ext cx="284671" cy="1810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D9FDDE-A18E-48E9-E7D5-7DF9E1882864}"/>
              </a:ext>
            </a:extLst>
          </p:cNvPr>
          <p:cNvSpPr txBox="1"/>
          <p:nvPr/>
        </p:nvSpPr>
        <p:spPr>
          <a:xfrm>
            <a:off x="7464674" y="3295547"/>
            <a:ext cx="1423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i="1" dirty="0">
                <a:solidFill>
                  <a:srgbClr val="FF0000"/>
                </a:solidFill>
              </a:rPr>
              <a:t>Error case</a:t>
            </a:r>
          </a:p>
          <a:p>
            <a:pPr algn="ctr"/>
            <a:r>
              <a:rPr lang="en-US" altLang="ko-KR" sz="1400" b="1" i="1" dirty="0">
                <a:solidFill>
                  <a:srgbClr val="FF0000"/>
                </a:solidFill>
              </a:rPr>
              <a:t>(tilting)</a:t>
            </a:r>
            <a:endParaRPr lang="ko-KR" altLang="en-US" sz="1400" b="1" i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74AD2F-7839-CFBE-A8FE-977DF491BDAF}"/>
              </a:ext>
            </a:extLst>
          </p:cNvPr>
          <p:cNvSpPr txBox="1"/>
          <p:nvPr/>
        </p:nvSpPr>
        <p:spPr>
          <a:xfrm>
            <a:off x="1774886" y="3244866"/>
            <a:ext cx="1423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>
                <a:solidFill>
                  <a:srgbClr val="FF0000"/>
                </a:solidFill>
              </a:rPr>
              <a:t>Error case</a:t>
            </a:r>
            <a:endParaRPr lang="ko-KR" altLang="en-US" sz="1600" b="1" i="1" dirty="0">
              <a:solidFill>
                <a:srgbClr val="FF0000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96E2CC1-49C5-A2DA-3306-107C896249C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71" t="79681" r="760" b="-70"/>
          <a:stretch/>
        </p:blipFill>
        <p:spPr>
          <a:xfrm>
            <a:off x="7135483" y="3999909"/>
            <a:ext cx="3383595" cy="226949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45BF792-0E60-171E-94C4-3B87030F79AB}"/>
              </a:ext>
            </a:extLst>
          </p:cNvPr>
          <p:cNvSpPr/>
          <p:nvPr/>
        </p:nvSpPr>
        <p:spPr>
          <a:xfrm>
            <a:off x="8283034" y="5553075"/>
            <a:ext cx="156116" cy="1806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9AA831-D3CE-32D9-F911-443182905DF8}"/>
              </a:ext>
            </a:extLst>
          </p:cNvPr>
          <p:cNvSpPr txBox="1"/>
          <p:nvPr/>
        </p:nvSpPr>
        <p:spPr>
          <a:xfrm>
            <a:off x="7256253" y="5290195"/>
            <a:ext cx="1423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>
                <a:solidFill>
                  <a:srgbClr val="FF0000"/>
                </a:solidFill>
              </a:rPr>
              <a:t>Error case</a:t>
            </a:r>
            <a:endParaRPr lang="ko-KR" altLang="en-US" sz="16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153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CRAFT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4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분할 이미지 결과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밀집된 영역에 대한 정확도 상승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481966-1509-8F5B-BFE5-4685DEEF9A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3" r="57943" b="42722"/>
          <a:stretch/>
        </p:blipFill>
        <p:spPr>
          <a:xfrm>
            <a:off x="6787517" y="3101677"/>
            <a:ext cx="4319621" cy="235793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D8097A6-470B-1A6B-26B6-5F980B954C4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12" t="12054" r="30460" b="71101"/>
          <a:stretch/>
        </p:blipFill>
        <p:spPr>
          <a:xfrm>
            <a:off x="1729111" y="3233046"/>
            <a:ext cx="4047416" cy="221616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664D730-AAB0-1BD2-43D5-A422A3C76507}"/>
              </a:ext>
            </a:extLst>
          </p:cNvPr>
          <p:cNvSpPr txBox="1"/>
          <p:nvPr/>
        </p:nvSpPr>
        <p:spPr>
          <a:xfrm>
            <a:off x="2794635" y="3003482"/>
            <a:ext cx="260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분할 전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BBE920-32D1-A2F1-5D05-37D000907F75}"/>
              </a:ext>
            </a:extLst>
          </p:cNvPr>
          <p:cNvSpPr txBox="1"/>
          <p:nvPr/>
        </p:nvSpPr>
        <p:spPr>
          <a:xfrm>
            <a:off x="7776210" y="3003482"/>
            <a:ext cx="260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분할 후 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12F9D4-9862-70EB-6080-A8E96FF3E443}"/>
              </a:ext>
            </a:extLst>
          </p:cNvPr>
          <p:cNvSpPr/>
          <p:nvPr/>
        </p:nvSpPr>
        <p:spPr>
          <a:xfrm>
            <a:off x="6759291" y="3429001"/>
            <a:ext cx="203484" cy="11811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453A420-5947-B99F-C070-6F6C74D98E7E}"/>
              </a:ext>
            </a:extLst>
          </p:cNvPr>
          <p:cNvSpPr/>
          <p:nvPr/>
        </p:nvSpPr>
        <p:spPr>
          <a:xfrm>
            <a:off x="8845266" y="4057651"/>
            <a:ext cx="203484" cy="20002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03E7818-378F-D5C3-C154-A7502C85A28C}"/>
              </a:ext>
            </a:extLst>
          </p:cNvPr>
          <p:cNvSpPr/>
          <p:nvPr/>
        </p:nvSpPr>
        <p:spPr>
          <a:xfrm>
            <a:off x="8045166" y="4800601"/>
            <a:ext cx="203484" cy="20002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000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CRAFT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4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분할 이미지 결과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이미지 로고에 포함된 텍스트 탐지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단일문자에 대한 탐지성능은 크게 개선되지 않음 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0D1E4BF-F616-9EFD-8E99-5E3CCFB590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16" t="59261"/>
          <a:stretch/>
        </p:blipFill>
        <p:spPr>
          <a:xfrm>
            <a:off x="6697743" y="3194949"/>
            <a:ext cx="5022630" cy="30744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2267922-9BD5-D8AE-F518-3DBED8DBEF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71" t="79681" r="760" b="-70"/>
          <a:stretch/>
        </p:blipFill>
        <p:spPr>
          <a:xfrm>
            <a:off x="1563358" y="3266484"/>
            <a:ext cx="4446917" cy="298269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0EE847F-924E-BE8C-9681-2F2CDA154460}"/>
              </a:ext>
            </a:extLst>
          </p:cNvPr>
          <p:cNvSpPr/>
          <p:nvPr/>
        </p:nvSpPr>
        <p:spPr>
          <a:xfrm>
            <a:off x="7558393" y="3333750"/>
            <a:ext cx="1252232" cy="92201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16DE8C-7E8F-188D-3B54-B49F21BEAE7F}"/>
              </a:ext>
            </a:extLst>
          </p:cNvPr>
          <p:cNvSpPr/>
          <p:nvPr/>
        </p:nvSpPr>
        <p:spPr>
          <a:xfrm>
            <a:off x="6697743" y="6108858"/>
            <a:ext cx="3303917" cy="124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0C583E-3634-EA1A-19E2-20085A4F7027}"/>
              </a:ext>
            </a:extLst>
          </p:cNvPr>
          <p:cNvSpPr txBox="1"/>
          <p:nvPr/>
        </p:nvSpPr>
        <p:spPr>
          <a:xfrm>
            <a:off x="3486150" y="2756217"/>
            <a:ext cx="260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분할 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83D5AD-0FFA-243C-5080-068F652E7245}"/>
              </a:ext>
            </a:extLst>
          </p:cNvPr>
          <p:cNvSpPr txBox="1"/>
          <p:nvPr/>
        </p:nvSpPr>
        <p:spPr>
          <a:xfrm>
            <a:off x="8467725" y="2756217"/>
            <a:ext cx="260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분할 후 </a:t>
            </a:r>
          </a:p>
        </p:txBody>
      </p:sp>
    </p:spTree>
    <p:extLst>
      <p:ext uri="{BB962C8B-B14F-4D97-AF65-F5344CB8AC3E}">
        <p14:creationId xmlns:p14="http://schemas.microsoft.com/office/powerpoint/2010/main" val="792397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CRAFT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4DAF35E-F7B6-14E1-4F01-FDF25A8DB9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0" t="38075"/>
          <a:stretch/>
        </p:blipFill>
        <p:spPr>
          <a:xfrm>
            <a:off x="6084570" y="2929067"/>
            <a:ext cx="5838581" cy="3157321"/>
          </a:xfrm>
          <a:prstGeom prst="rect">
            <a:avLst/>
          </a:prstGeom>
        </p:spPr>
      </p:pic>
      <p:pic>
        <p:nvPicPr>
          <p:cNvPr id="17" name="내용 개체 틀 16">
            <a:extLst>
              <a:ext uri="{FF2B5EF4-FFF2-40B4-BE49-F238E27FC236}">
                <a16:creationId xmlns:a16="http://schemas.microsoft.com/office/drawing/2014/main" id="{21645A6E-3AFE-1F67-DBA2-6536618D1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2" t="18105" r="51047" b="49921"/>
          <a:stretch/>
        </p:blipFill>
        <p:spPr>
          <a:xfrm>
            <a:off x="205740" y="2949872"/>
            <a:ext cx="5688861" cy="3157321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838407D-9B4D-4A58-980C-09D7785CADD3}"/>
              </a:ext>
            </a:extLst>
          </p:cNvPr>
          <p:cNvSpPr txBox="1"/>
          <p:nvPr/>
        </p:nvSpPr>
        <p:spPr>
          <a:xfrm>
            <a:off x="2855020" y="2559735"/>
            <a:ext cx="260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분할 전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C51473-6D93-8609-D9C9-37AC0023DE7C}"/>
              </a:ext>
            </a:extLst>
          </p:cNvPr>
          <p:cNvSpPr txBox="1"/>
          <p:nvPr/>
        </p:nvSpPr>
        <p:spPr>
          <a:xfrm>
            <a:off x="7836595" y="2559735"/>
            <a:ext cx="260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분할 후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ED41695-F21E-8DE0-D225-62702041DB43}"/>
              </a:ext>
            </a:extLst>
          </p:cNvPr>
          <p:cNvSpPr/>
          <p:nvPr/>
        </p:nvSpPr>
        <p:spPr>
          <a:xfrm>
            <a:off x="8376437" y="3459192"/>
            <a:ext cx="551903" cy="13060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7FC6BCA-B59F-B74E-B83F-7ECDED25B7DE}"/>
              </a:ext>
            </a:extLst>
          </p:cNvPr>
          <p:cNvSpPr/>
          <p:nvPr/>
        </p:nvSpPr>
        <p:spPr>
          <a:xfrm>
            <a:off x="9633018" y="4330137"/>
            <a:ext cx="551903" cy="13060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18E9E86-E0A1-5785-950F-86E5E49C8776}"/>
              </a:ext>
            </a:extLst>
          </p:cNvPr>
          <p:cNvSpPr/>
          <p:nvPr/>
        </p:nvSpPr>
        <p:spPr>
          <a:xfrm>
            <a:off x="11382836" y="5845511"/>
            <a:ext cx="551903" cy="13060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F259E1B-C136-0C6B-491B-8FD66150C1B3}"/>
              </a:ext>
            </a:extLst>
          </p:cNvPr>
          <p:cNvSpPr/>
          <p:nvPr/>
        </p:nvSpPr>
        <p:spPr>
          <a:xfrm>
            <a:off x="6928731" y="5566591"/>
            <a:ext cx="551903" cy="13060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A498EA04-B4B3-A3B8-6F68-25BAB215A28F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도면 내 단일문자 탐지성능 증가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6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CRAFT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A498EA04-B4B3-A3B8-6F68-25BAB215A28F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CRAFT 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모델은 이미지에서 텍스트 영역을 추론하여 </a:t>
            </a:r>
            <a:r>
              <a:rPr kumimoji="1" lang="ko-KR" altLang="en-US" sz="2000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바운딩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텍스트 인식은 수행하지 않음 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텍스트 인식성능 향상을 위해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CRAFT(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텍스트 영역 탐지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) + Tesseract(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텍스트 인식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)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를 같이 사용하는 기법이 제안됨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W. Lee et al., </a:t>
            </a:r>
            <a:r>
              <a:rPr lang="ko-KR" altLang="en-US" sz="1600" b="0" i="0" dirty="0">
                <a:effectLst/>
                <a:latin typeface="+mn-ea"/>
              </a:rPr>
              <a:t>합성 데이터와 텍스트</a:t>
            </a:r>
            <a:r>
              <a:rPr lang="en-US" altLang="ko-KR" sz="1600" b="0" i="0" dirty="0">
                <a:effectLst/>
                <a:latin typeface="+mn-ea"/>
              </a:rPr>
              <a:t>-</a:t>
            </a:r>
            <a:r>
              <a:rPr lang="ko-KR" altLang="en-US" sz="1600" b="0" i="0" dirty="0">
                <a:effectLst/>
                <a:latin typeface="+mn-ea"/>
              </a:rPr>
              <a:t>심볼 통합 검출을 활용한 이미지 형식 </a:t>
            </a:r>
            <a:r>
              <a:rPr lang="en-US" altLang="ko-KR" sz="1600" b="0" i="0" dirty="0">
                <a:effectLst/>
                <a:latin typeface="+mn-ea"/>
              </a:rPr>
              <a:t>P&amp;ID </a:t>
            </a:r>
            <a:r>
              <a:rPr lang="ko-KR" altLang="en-US" sz="1600" b="0" i="0" dirty="0">
                <a:effectLst/>
                <a:latin typeface="+mn-ea"/>
              </a:rPr>
              <a:t>인식 기법</a:t>
            </a:r>
            <a:r>
              <a:rPr lang="en-US" altLang="ko-KR" sz="1600" b="0" i="0" dirty="0">
                <a:effectLst/>
                <a:latin typeface="+mn-ea"/>
              </a:rPr>
              <a:t>,2021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56B5E5-B6E1-EE9F-84AB-C3B8B720FA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58" b="1"/>
          <a:stretch/>
        </p:blipFill>
        <p:spPr>
          <a:xfrm>
            <a:off x="786053" y="2801375"/>
            <a:ext cx="8135485" cy="11297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41785D-EF97-81BE-4D9F-DE37B1C352BE}"/>
              </a:ext>
            </a:extLst>
          </p:cNvPr>
          <p:cNvSpPr txBox="1"/>
          <p:nvPr/>
        </p:nvSpPr>
        <p:spPr>
          <a:xfrm>
            <a:off x="786053" y="4061130"/>
            <a:ext cx="6314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solidFill>
                  <a:schemeClr val="accent5"/>
                </a:solidFill>
              </a:rPr>
              <a:t>S1.0_w_tr</a:t>
            </a:r>
            <a:r>
              <a:rPr lang="en-US" altLang="ko-KR" sz="1400" i="1" dirty="0">
                <a:solidFill>
                  <a:schemeClr val="accent5"/>
                </a:solidFill>
              </a:rPr>
              <a:t>: </a:t>
            </a:r>
            <a:r>
              <a:rPr lang="en-US" altLang="ko-KR" sz="1200" i="1" dirty="0">
                <a:solidFill>
                  <a:schemeClr val="accent5"/>
                </a:solidFill>
              </a:rPr>
              <a:t>1.0 image scale, Add text rotate class</a:t>
            </a:r>
            <a:endParaRPr lang="ko-KR" altLang="en-US" sz="1400" i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0403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Symbol detection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A498EA04-B4B3-A3B8-6F68-25BAB215A28F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Idea</a:t>
            </a:r>
          </a:p>
          <a:p>
            <a:pPr marL="690300" lvl="1" indent="-342900">
              <a:buFont typeface="+mj-lt"/>
              <a:buAutoNum type="arabicPeriod"/>
            </a:pP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P&amp;ID 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내 도면에서 문자영역 추출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(Tesseract)</a:t>
            </a:r>
          </a:p>
          <a:p>
            <a:pPr marL="690300" lvl="1" indent="-342900">
              <a:buFont typeface="+mj-lt"/>
              <a:buAutoNum type="arabicPeriod"/>
            </a:pP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추출한 문자에서 심볼 기기번호 텍스트 필터링 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690300" lvl="1" indent="-342900">
              <a:buFont typeface="+mj-lt"/>
              <a:buAutoNum type="arabicPeriod"/>
            </a:pP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기기번호 텍스트의 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bounding box </a:t>
            </a:r>
            <a:r>
              <a:rPr kumimoji="1" lang="ko-KR" altLang="en-US" sz="1800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좌표값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추출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690300" lvl="1" indent="-342900">
              <a:buFont typeface="+mj-lt"/>
              <a:buAutoNum type="arabicPeriod"/>
            </a:pP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텍스트 영역 </a:t>
            </a:r>
            <a:r>
              <a:rPr kumimoji="1" lang="ko-KR" altLang="en-US" sz="1800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좌표값을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심볼영역으로 확장 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690300" lvl="1" indent="-342900">
              <a:buFont typeface="+mj-lt"/>
              <a:buAutoNum type="arabicPeriod"/>
            </a:pPr>
            <a:endParaRPr kumimoji="1" lang="en-US" altLang="ko-KR" sz="18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FDE0E4-0E8A-A403-F6FC-211DCF052C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41" t="31968" r="1258" b="10355"/>
          <a:stretch/>
        </p:blipFill>
        <p:spPr>
          <a:xfrm>
            <a:off x="7390809" y="1088963"/>
            <a:ext cx="3904258" cy="276839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8F580DC-3306-C4FE-269C-C33F190E8CD7}"/>
              </a:ext>
            </a:extLst>
          </p:cNvPr>
          <p:cNvSpPr/>
          <p:nvPr/>
        </p:nvSpPr>
        <p:spPr>
          <a:xfrm>
            <a:off x="7992506" y="1364842"/>
            <a:ext cx="263396" cy="79115"/>
          </a:xfrm>
          <a:prstGeom prst="rect">
            <a:avLst/>
          </a:prstGeom>
          <a:noFill/>
          <a:ln w="19050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AC4706-04DB-E620-CFB4-00AB6A628284}"/>
              </a:ext>
            </a:extLst>
          </p:cNvPr>
          <p:cNvSpPr txBox="1"/>
          <p:nvPr/>
        </p:nvSpPr>
        <p:spPr>
          <a:xfrm>
            <a:off x="7972420" y="1270299"/>
            <a:ext cx="407135" cy="118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" b="1" dirty="0">
                <a:solidFill>
                  <a:srgbClr val="FF0000"/>
                </a:solidFill>
                <a:latin typeface="Consolas" panose="020B0609020204030204" pitchFamily="49" charset="0"/>
              </a:rPr>
              <a:t>Valve-001</a:t>
            </a:r>
            <a:endParaRPr lang="ko-KR" altLang="en-US" sz="5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8128C51-71C6-F7AD-98DB-D8EC1B1EE91D}"/>
              </a:ext>
            </a:extLst>
          </p:cNvPr>
          <p:cNvSpPr/>
          <p:nvPr/>
        </p:nvSpPr>
        <p:spPr>
          <a:xfrm>
            <a:off x="8445902" y="2675251"/>
            <a:ext cx="263396" cy="79115"/>
          </a:xfrm>
          <a:prstGeom prst="rect">
            <a:avLst/>
          </a:prstGeom>
          <a:noFill/>
          <a:ln w="19050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57E66B-4851-1F8C-C80A-B7F511F80CAD}"/>
              </a:ext>
            </a:extLst>
          </p:cNvPr>
          <p:cNvSpPr txBox="1"/>
          <p:nvPr/>
        </p:nvSpPr>
        <p:spPr>
          <a:xfrm>
            <a:off x="8392765" y="2580708"/>
            <a:ext cx="407135" cy="118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" b="1" dirty="0">
                <a:solidFill>
                  <a:srgbClr val="FF0000"/>
                </a:solidFill>
                <a:latin typeface="Consolas" panose="020B0609020204030204" pitchFamily="49" charset="0"/>
              </a:rPr>
              <a:t>Valve-002</a:t>
            </a:r>
            <a:endParaRPr lang="ko-KR" altLang="en-US" sz="5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DBF112-C317-9F02-48A8-179C022BED9C}"/>
              </a:ext>
            </a:extLst>
          </p:cNvPr>
          <p:cNvSpPr/>
          <p:nvPr/>
        </p:nvSpPr>
        <p:spPr>
          <a:xfrm>
            <a:off x="10447455" y="3473032"/>
            <a:ext cx="263396" cy="79115"/>
          </a:xfrm>
          <a:prstGeom prst="rect">
            <a:avLst/>
          </a:prstGeom>
          <a:noFill/>
          <a:ln w="19050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F67632-1206-EF59-8D80-594BF178EF2D}"/>
              </a:ext>
            </a:extLst>
          </p:cNvPr>
          <p:cNvSpPr txBox="1"/>
          <p:nvPr/>
        </p:nvSpPr>
        <p:spPr>
          <a:xfrm>
            <a:off x="10427369" y="3378489"/>
            <a:ext cx="407135" cy="118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" b="1" dirty="0">
                <a:solidFill>
                  <a:srgbClr val="FF0000"/>
                </a:solidFill>
                <a:latin typeface="Consolas" panose="020B0609020204030204" pitchFamily="49" charset="0"/>
              </a:rPr>
              <a:t>Valve-004</a:t>
            </a:r>
            <a:endParaRPr lang="ko-KR" altLang="en-US" sz="5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E4D56C8-E3DE-9A08-EFFD-566339B5682B}"/>
              </a:ext>
            </a:extLst>
          </p:cNvPr>
          <p:cNvSpPr/>
          <p:nvPr/>
        </p:nvSpPr>
        <p:spPr>
          <a:xfrm>
            <a:off x="10971641" y="2675251"/>
            <a:ext cx="263396" cy="79115"/>
          </a:xfrm>
          <a:prstGeom prst="rect">
            <a:avLst/>
          </a:prstGeom>
          <a:noFill/>
          <a:ln w="19050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7E7973-6530-3802-90F3-EA97BE05DE9A}"/>
              </a:ext>
            </a:extLst>
          </p:cNvPr>
          <p:cNvSpPr txBox="1"/>
          <p:nvPr/>
        </p:nvSpPr>
        <p:spPr>
          <a:xfrm>
            <a:off x="10951555" y="2580708"/>
            <a:ext cx="407135" cy="118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" b="1" dirty="0">
                <a:solidFill>
                  <a:srgbClr val="FF0000"/>
                </a:solidFill>
                <a:latin typeface="Consolas" panose="020B0609020204030204" pitchFamily="49" charset="0"/>
              </a:rPr>
              <a:t>Valve-003</a:t>
            </a:r>
            <a:endParaRPr lang="ko-KR" altLang="en-US" sz="5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9B0E75-0E12-B0B3-644A-3387AC4968F3}"/>
              </a:ext>
            </a:extLst>
          </p:cNvPr>
          <p:cNvSpPr/>
          <p:nvPr/>
        </p:nvSpPr>
        <p:spPr>
          <a:xfrm>
            <a:off x="7555983" y="2788988"/>
            <a:ext cx="263396" cy="79115"/>
          </a:xfrm>
          <a:prstGeom prst="rect">
            <a:avLst/>
          </a:prstGeom>
          <a:noFill/>
          <a:ln w="19050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FE9A91D-EE7F-1463-75C2-44ED668136F7}"/>
              </a:ext>
            </a:extLst>
          </p:cNvPr>
          <p:cNvSpPr/>
          <p:nvPr/>
        </p:nvSpPr>
        <p:spPr>
          <a:xfrm>
            <a:off x="8297954" y="1801508"/>
            <a:ext cx="216228" cy="78478"/>
          </a:xfrm>
          <a:prstGeom prst="rect">
            <a:avLst/>
          </a:prstGeom>
          <a:noFill/>
          <a:ln w="19050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69B081-3B0C-01C1-F0D9-DB2ECAB41C32}"/>
              </a:ext>
            </a:extLst>
          </p:cNvPr>
          <p:cNvSpPr txBox="1"/>
          <p:nvPr/>
        </p:nvSpPr>
        <p:spPr>
          <a:xfrm>
            <a:off x="7478169" y="2675251"/>
            <a:ext cx="48128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 dirty="0">
                <a:solidFill>
                  <a:srgbClr val="FF0000"/>
                </a:solidFill>
                <a:latin typeface="Consolas" panose="020B0609020204030204" pitchFamily="49" charset="0"/>
              </a:rPr>
              <a:t>Line-002</a:t>
            </a:r>
            <a:endParaRPr lang="ko-KR" altLang="en-US" sz="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662E35-A34D-CE07-0FF9-4E25C824F445}"/>
              </a:ext>
            </a:extLst>
          </p:cNvPr>
          <p:cNvSpPr txBox="1"/>
          <p:nvPr/>
        </p:nvSpPr>
        <p:spPr>
          <a:xfrm>
            <a:off x="8255901" y="1688610"/>
            <a:ext cx="407135" cy="131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 dirty="0">
                <a:solidFill>
                  <a:srgbClr val="FF0000"/>
                </a:solidFill>
                <a:latin typeface="Consolas" panose="020B0609020204030204" pitchFamily="49" charset="0"/>
              </a:rPr>
              <a:t>Note 1</a:t>
            </a:r>
            <a:endParaRPr lang="ko-KR" altLang="en-US" sz="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EAD7D78-392C-1D85-0EDB-76636963365B}"/>
              </a:ext>
            </a:extLst>
          </p:cNvPr>
          <p:cNvSpPr/>
          <p:nvPr/>
        </p:nvSpPr>
        <p:spPr>
          <a:xfrm>
            <a:off x="9369166" y="2580708"/>
            <a:ext cx="216228" cy="78478"/>
          </a:xfrm>
          <a:prstGeom prst="rect">
            <a:avLst/>
          </a:prstGeom>
          <a:noFill/>
          <a:ln w="19050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D9D0AB-D638-C9E3-3DF1-9B98993012A4}"/>
              </a:ext>
            </a:extLst>
          </p:cNvPr>
          <p:cNvSpPr txBox="1"/>
          <p:nvPr/>
        </p:nvSpPr>
        <p:spPr>
          <a:xfrm>
            <a:off x="9327113" y="2467810"/>
            <a:ext cx="407135" cy="131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 dirty="0">
                <a:solidFill>
                  <a:srgbClr val="FF0000"/>
                </a:solidFill>
                <a:latin typeface="Consolas" panose="020B0609020204030204" pitchFamily="49" charset="0"/>
              </a:rPr>
              <a:t>Note 2</a:t>
            </a:r>
            <a:endParaRPr lang="ko-KR" altLang="en-US" sz="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25F2AC-82A3-5222-D99C-1B693AF99AE3}"/>
              </a:ext>
            </a:extLst>
          </p:cNvPr>
          <p:cNvSpPr txBox="1"/>
          <p:nvPr/>
        </p:nvSpPr>
        <p:spPr>
          <a:xfrm>
            <a:off x="7370283" y="927088"/>
            <a:ext cx="2079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① 문자영역 인식</a:t>
            </a:r>
            <a:r>
              <a:rPr lang="en-US" altLang="ko-KR" sz="1200" b="1" dirty="0">
                <a:solidFill>
                  <a:srgbClr val="FF0000"/>
                </a:solidFill>
              </a:rPr>
              <a:t>(tesseract)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A0E197A4-3F66-6586-4EFE-60AAE78CA41A}"/>
              </a:ext>
            </a:extLst>
          </p:cNvPr>
          <p:cNvSpPr/>
          <p:nvPr/>
        </p:nvSpPr>
        <p:spPr>
          <a:xfrm>
            <a:off x="9396063" y="3625692"/>
            <a:ext cx="269233" cy="561861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DE260F-4EFC-E1B4-A1D1-5E95EEE7E7BF}"/>
              </a:ext>
            </a:extLst>
          </p:cNvPr>
          <p:cNvSpPr txBox="1"/>
          <p:nvPr/>
        </p:nvSpPr>
        <p:spPr>
          <a:xfrm>
            <a:off x="7155320" y="4003630"/>
            <a:ext cx="2079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② 문자영역 추출</a:t>
            </a: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400CD50B-2AAA-F859-E21A-F3138E06864D}"/>
              </a:ext>
            </a:extLst>
          </p:cNvPr>
          <p:cNvSpPr/>
          <p:nvPr/>
        </p:nvSpPr>
        <p:spPr>
          <a:xfrm rot="5400000">
            <a:off x="6385404" y="5062743"/>
            <a:ext cx="269233" cy="561861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22CF4A8A-36C8-E05C-0D3A-D0118F766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289" y="4352456"/>
            <a:ext cx="4702013" cy="1982440"/>
          </a:xfrm>
          <a:prstGeom prst="rect">
            <a:avLst/>
          </a:prstGeom>
        </p:spPr>
      </p:pic>
      <p:pic>
        <p:nvPicPr>
          <p:cNvPr id="33" name="그림 32" descr="텍스트이(가) 표시된 사진&#10;&#10;자동 생성된 설명">
            <a:extLst>
              <a:ext uri="{FF2B5EF4-FFF2-40B4-BE49-F238E27FC236}">
                <a16:creationId xmlns:a16="http://schemas.microsoft.com/office/drawing/2014/main" id="{F5894B9A-64DA-7148-260E-B8DA8203AB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660" y="5009091"/>
            <a:ext cx="4212710" cy="66916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CF97811-9B3D-B182-C0F8-156928ADEAC1}"/>
              </a:ext>
            </a:extLst>
          </p:cNvPr>
          <p:cNvSpPr txBox="1"/>
          <p:nvPr/>
        </p:nvSpPr>
        <p:spPr>
          <a:xfrm>
            <a:off x="3704352" y="4701314"/>
            <a:ext cx="2621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solidFill>
                  <a:schemeClr val="accent5"/>
                </a:solidFill>
                <a:latin typeface="Consolas" panose="020B0609020204030204" pitchFamily="49" charset="0"/>
              </a:rPr>
              <a:t>Regex(“Valve=\d\d\d”)</a:t>
            </a:r>
            <a:endParaRPr lang="ko-KR" altLang="en-US" sz="1400" b="1" i="1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7915C9-9A20-2246-AE98-85459420AA01}"/>
              </a:ext>
            </a:extLst>
          </p:cNvPr>
          <p:cNvSpPr txBox="1"/>
          <p:nvPr/>
        </p:nvSpPr>
        <p:spPr>
          <a:xfrm>
            <a:off x="1521816" y="4187553"/>
            <a:ext cx="2079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③ 심볼 기기번호 필터링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200" b="1" dirty="0">
                <a:solidFill>
                  <a:srgbClr val="FF0000"/>
                </a:solidFill>
              </a:rPr>
              <a:t>④ 텍스트 좌표 값 추출 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E1DA6C4-3919-C2E1-1FB2-7662554DA124}"/>
              </a:ext>
            </a:extLst>
          </p:cNvPr>
          <p:cNvSpPr/>
          <p:nvPr/>
        </p:nvSpPr>
        <p:spPr>
          <a:xfrm>
            <a:off x="4119048" y="5006703"/>
            <a:ext cx="1094696" cy="6215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1A510A-EC99-100C-C1FE-023B7BF20CCE}"/>
              </a:ext>
            </a:extLst>
          </p:cNvPr>
          <p:cNvSpPr/>
          <p:nvPr/>
        </p:nvSpPr>
        <p:spPr>
          <a:xfrm>
            <a:off x="5435073" y="5006703"/>
            <a:ext cx="431297" cy="6215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432536-2502-5B35-59A6-DC191070B301}"/>
              </a:ext>
            </a:extLst>
          </p:cNvPr>
          <p:cNvSpPr txBox="1"/>
          <p:nvPr/>
        </p:nvSpPr>
        <p:spPr>
          <a:xfrm>
            <a:off x="3977078" y="5647376"/>
            <a:ext cx="3080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solidFill>
                  <a:srgbClr val="FF0000"/>
                </a:solidFill>
                <a:latin typeface="+mn-ea"/>
              </a:rPr>
              <a:t>Filtered text coordinates</a:t>
            </a:r>
            <a:endParaRPr lang="ko-KR" altLang="en-US" sz="1400" b="1" i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84814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Symbol detection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A498EA04-B4B3-A3B8-6F68-25BAB215A28F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5. 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기기번호 텍스트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+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심볼을 포함하는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bounding box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확보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</a:t>
            </a:r>
          </a:p>
          <a:p>
            <a:pPr lvl="1"/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텍스트 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bounding box 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좌표 값을 기준으로 심볼영역이 포함되도록 확장 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7400" lvl="1" indent="0">
              <a:buNone/>
            </a:pPr>
            <a:endParaRPr kumimoji="1" lang="en-US" altLang="ko-KR" sz="18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690300" lvl="1" indent="-342900">
              <a:buFont typeface="+mj-lt"/>
              <a:buAutoNum type="arabicPeriod"/>
            </a:pPr>
            <a:endParaRPr kumimoji="1" lang="en-US" altLang="ko-KR" sz="18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4BDB04E1-0EC2-CDDE-580E-ED8A2AB99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9"/>
          <a:stretch/>
        </p:blipFill>
        <p:spPr>
          <a:xfrm>
            <a:off x="5483972" y="3561803"/>
            <a:ext cx="1979123" cy="1543608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1A510A-EC99-100C-C1FE-023B7BF20CCE}"/>
              </a:ext>
            </a:extLst>
          </p:cNvPr>
          <p:cNvSpPr/>
          <p:nvPr/>
        </p:nvSpPr>
        <p:spPr>
          <a:xfrm>
            <a:off x="5483972" y="3561803"/>
            <a:ext cx="1979123" cy="13759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FEDAAA7-EB4B-2B43-88BC-FEDF31C5C3D4}"/>
              </a:ext>
            </a:extLst>
          </p:cNvPr>
          <p:cNvCxnSpPr>
            <a:cxnSpLocks/>
          </p:cNvCxnSpPr>
          <p:nvPr/>
        </p:nvCxnSpPr>
        <p:spPr>
          <a:xfrm flipH="1">
            <a:off x="5483972" y="3657611"/>
            <a:ext cx="4800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E81BD49-30A7-1C0E-E63B-BCEE85D587D2}"/>
              </a:ext>
            </a:extLst>
          </p:cNvPr>
          <p:cNvCxnSpPr>
            <a:cxnSpLocks/>
          </p:cNvCxnSpPr>
          <p:nvPr/>
        </p:nvCxnSpPr>
        <p:spPr>
          <a:xfrm flipV="1">
            <a:off x="6977492" y="3634751"/>
            <a:ext cx="474388" cy="76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E000D34-BF35-CCBB-D26E-5CFC04F2DBF6}"/>
              </a:ext>
            </a:extLst>
          </p:cNvPr>
          <p:cNvCxnSpPr>
            <a:cxnSpLocks/>
          </p:cNvCxnSpPr>
          <p:nvPr/>
        </p:nvCxnSpPr>
        <p:spPr>
          <a:xfrm>
            <a:off x="6446040" y="3741431"/>
            <a:ext cx="0" cy="11963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그림 52">
            <a:extLst>
              <a:ext uri="{FF2B5EF4-FFF2-40B4-BE49-F238E27FC236}">
                <a16:creationId xmlns:a16="http://schemas.microsoft.com/office/drawing/2014/main" id="{2A2972ED-B5CF-0CEB-83F6-547E8F4311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984"/>
          <a:stretch/>
        </p:blipFill>
        <p:spPr>
          <a:xfrm>
            <a:off x="1185120" y="4217701"/>
            <a:ext cx="1979123" cy="268884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96FBB6F4-C0A9-829E-CE30-BF7A445F5844}"/>
              </a:ext>
            </a:extLst>
          </p:cNvPr>
          <p:cNvSpPr/>
          <p:nvPr/>
        </p:nvSpPr>
        <p:spPr>
          <a:xfrm>
            <a:off x="1639204" y="4194841"/>
            <a:ext cx="60960" cy="61494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321B165-8952-86C5-7FA9-F440B8D49181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1669684" y="3894698"/>
            <a:ext cx="0" cy="3001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831E4BC-7BC5-D537-6B49-E1534EBD5606}"/>
              </a:ext>
            </a:extLst>
          </p:cNvPr>
          <p:cNvSpPr txBox="1"/>
          <p:nvPr/>
        </p:nvSpPr>
        <p:spPr>
          <a:xfrm>
            <a:off x="1075390" y="3561803"/>
            <a:ext cx="2088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 err="1"/>
              <a:t>x,y</a:t>
            </a:r>
            <a:r>
              <a:rPr lang="en-US" altLang="ko-KR" sz="1600" b="1" i="1" dirty="0"/>
              <a:t> = (1200, 2012)</a:t>
            </a:r>
            <a:endParaRPr lang="ko-KR" altLang="en-US" sz="1600" b="1" i="1" dirty="0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D811657-9B40-4050-C179-435027C89CE8}"/>
              </a:ext>
            </a:extLst>
          </p:cNvPr>
          <p:cNvCxnSpPr>
            <a:cxnSpLocks/>
          </p:cNvCxnSpPr>
          <p:nvPr/>
        </p:nvCxnSpPr>
        <p:spPr>
          <a:xfrm>
            <a:off x="1669684" y="4468627"/>
            <a:ext cx="101346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6FA7EBD-D05A-EFE2-AA29-8BCE2DEBF4E4}"/>
              </a:ext>
            </a:extLst>
          </p:cNvPr>
          <p:cNvCxnSpPr>
            <a:cxnSpLocks/>
          </p:cNvCxnSpPr>
          <p:nvPr/>
        </p:nvCxnSpPr>
        <p:spPr>
          <a:xfrm>
            <a:off x="2739321" y="4169263"/>
            <a:ext cx="0" cy="309702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48F02276-6658-F8ED-2861-F0536218320F}"/>
              </a:ext>
            </a:extLst>
          </p:cNvPr>
          <p:cNvSpPr txBox="1"/>
          <p:nvPr/>
        </p:nvSpPr>
        <p:spPr>
          <a:xfrm>
            <a:off x="2764531" y="4098681"/>
            <a:ext cx="2088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/>
              <a:t>h = (50)</a:t>
            </a:r>
            <a:endParaRPr lang="ko-KR" altLang="en-US" sz="1600" b="1" i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1CD0FDF-59A8-0076-FC1B-0263888788A8}"/>
              </a:ext>
            </a:extLst>
          </p:cNvPr>
          <p:cNvSpPr txBox="1"/>
          <p:nvPr/>
        </p:nvSpPr>
        <p:spPr>
          <a:xfrm>
            <a:off x="1669684" y="4527403"/>
            <a:ext cx="2088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/>
              <a:t>w = (350)</a:t>
            </a:r>
            <a:endParaRPr lang="ko-KR" altLang="en-US" sz="1600" b="1" i="1" dirty="0"/>
          </a:p>
        </p:txBody>
      </p:sp>
      <p:sp>
        <p:nvSpPr>
          <p:cNvPr id="68" name="화살표: 오른쪽 67">
            <a:extLst>
              <a:ext uri="{FF2B5EF4-FFF2-40B4-BE49-F238E27FC236}">
                <a16:creationId xmlns:a16="http://schemas.microsoft.com/office/drawing/2014/main" id="{1FAE58A1-27B3-871C-B85A-C7A834233340}"/>
              </a:ext>
            </a:extLst>
          </p:cNvPr>
          <p:cNvSpPr/>
          <p:nvPr/>
        </p:nvSpPr>
        <p:spPr>
          <a:xfrm>
            <a:off x="4015740" y="4049331"/>
            <a:ext cx="873938" cy="306335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39EAF5B-E87E-9443-3E0F-A8DC92C52B08}"/>
              </a:ext>
            </a:extLst>
          </p:cNvPr>
          <p:cNvSpPr txBox="1"/>
          <p:nvPr/>
        </p:nvSpPr>
        <p:spPr>
          <a:xfrm>
            <a:off x="4681619" y="3090446"/>
            <a:ext cx="3583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>
                <a:latin typeface="Consolas" panose="020B0609020204030204" pitchFamily="49" charset="0"/>
              </a:rPr>
              <a:t>Image[x-2//w : x+2*w, y : </a:t>
            </a:r>
            <a:r>
              <a:rPr lang="en-US" altLang="ko-KR" sz="1600" b="1" i="1" dirty="0" err="1">
                <a:latin typeface="Consolas" panose="020B0609020204030204" pitchFamily="49" charset="0"/>
              </a:rPr>
              <a:t>w+h</a:t>
            </a:r>
            <a:r>
              <a:rPr lang="en-US" altLang="ko-KR" sz="1600" b="1" i="1" dirty="0">
                <a:latin typeface="Consolas" panose="020B0609020204030204" pitchFamily="49" charset="0"/>
              </a:rPr>
              <a:t>]</a:t>
            </a:r>
            <a:endParaRPr lang="ko-KR" altLang="en-US" sz="1600" b="1" i="1" dirty="0"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D498A6F-72E3-DFDC-318E-FDB8C3AD01FC}"/>
              </a:ext>
            </a:extLst>
          </p:cNvPr>
          <p:cNvSpPr txBox="1"/>
          <p:nvPr/>
        </p:nvSpPr>
        <p:spPr>
          <a:xfrm>
            <a:off x="3370668" y="2734765"/>
            <a:ext cx="6923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좌측상단 좌표 값</a:t>
            </a:r>
            <a:r>
              <a:rPr lang="en-US" altLang="ko-KR" sz="1400" b="1" dirty="0">
                <a:solidFill>
                  <a:srgbClr val="FF0000"/>
                </a:solidFill>
              </a:rPr>
              <a:t>, bounding box</a:t>
            </a:r>
            <a:r>
              <a:rPr lang="ko-KR" altLang="en-US" sz="1400" b="1" dirty="0">
                <a:solidFill>
                  <a:srgbClr val="FF0000"/>
                </a:solidFill>
              </a:rPr>
              <a:t>의 높이 너비 값을 사용하여 심볼영역으로 확장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2785CDC-2CA6-EEAE-C33A-CBFEFE55AD8C}"/>
              </a:ext>
            </a:extLst>
          </p:cNvPr>
          <p:cNvSpPr txBox="1"/>
          <p:nvPr/>
        </p:nvSpPr>
        <p:spPr>
          <a:xfrm>
            <a:off x="506439" y="3223115"/>
            <a:ext cx="3336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⑤ </a:t>
            </a:r>
            <a:r>
              <a:rPr kumimoji="1" lang="ko-KR" altLang="en-US" sz="1200" b="1" dirty="0">
                <a:solidFill>
                  <a:srgbClr val="FF0000"/>
                </a:solidFill>
                <a:latin typeface="+mn-ea"/>
              </a:rPr>
              <a:t>텍스트 영역 좌표 값을 심볼영역으로 확장 </a:t>
            </a:r>
            <a:endParaRPr kumimoji="1" lang="en-US" altLang="ko-KR" sz="12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4224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Pipe Outfitting Workflow in Shipbuilding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2D sketch and 3D Modeling for pipe outfitting is generated by referencing P&amp;ID</a:t>
            </a:r>
          </a:p>
          <a:p>
            <a:pPr lvl="1"/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P&amp;ID is also used as a reference for the operation or maintenance of the facility.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B3057F-D686-C9B4-A7F1-41C898AFF5E6}"/>
              </a:ext>
            </a:extLst>
          </p:cNvPr>
          <p:cNvSpPr txBox="1"/>
          <p:nvPr/>
        </p:nvSpPr>
        <p:spPr>
          <a:xfrm>
            <a:off x="5685177" y="6084436"/>
            <a:ext cx="66944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accent5"/>
                </a:solidFill>
              </a:rPr>
              <a:t>Seoul National University Open </a:t>
            </a:r>
            <a:r>
              <a:rPr lang="en-US" altLang="ko-KR" sz="1100" dirty="0" err="1">
                <a:solidFill>
                  <a:schemeClr val="accent5"/>
                </a:solidFill>
              </a:rPr>
              <a:t>Courseweare</a:t>
            </a:r>
            <a:r>
              <a:rPr lang="en-US" altLang="ko-KR" sz="1100" dirty="0">
                <a:solidFill>
                  <a:schemeClr val="accent5"/>
                </a:solidFill>
              </a:rPr>
              <a:t>, Design Theories of Ship and Offshore Plant, Myung-Il </a:t>
            </a:r>
            <a:r>
              <a:rPr lang="en-US" altLang="ko-KR" sz="1100" dirty="0" err="1">
                <a:solidFill>
                  <a:schemeClr val="accent5"/>
                </a:solidFill>
              </a:rPr>
              <a:t>Roh</a:t>
            </a:r>
            <a:r>
              <a:rPr lang="en-US" altLang="ko-KR" sz="1100" dirty="0">
                <a:solidFill>
                  <a:schemeClr val="accent5"/>
                </a:solidFill>
              </a:rPr>
              <a:t>,</a:t>
            </a:r>
          </a:p>
          <a:p>
            <a:r>
              <a:rPr lang="en-US" altLang="ko-KR" sz="1100" dirty="0">
                <a:solidFill>
                  <a:schemeClr val="accent5"/>
                </a:solidFill>
              </a:rPr>
              <a:t>https://ocw.snu.ac.kr/sites/default/files/NOTE/07-DTSOP-Outfitting%20Design(171130).pdf</a:t>
            </a:r>
            <a:endParaRPr lang="ko-KR" altLang="en-US" sz="1100" dirty="0">
              <a:solidFill>
                <a:schemeClr val="accent5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483CAB-3E80-311C-FD56-1A48A93E7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326" y="2032920"/>
            <a:ext cx="6324289" cy="41172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D16112-68FD-101C-8D84-460C20474D77}"/>
              </a:ext>
            </a:extLst>
          </p:cNvPr>
          <p:cNvSpPr txBox="1"/>
          <p:nvPr/>
        </p:nvSpPr>
        <p:spPr>
          <a:xfrm>
            <a:off x="1504566" y="4091559"/>
            <a:ext cx="3035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>
                <a:solidFill>
                  <a:srgbClr val="FF0000"/>
                </a:solidFill>
              </a:rPr>
              <a:t>P&amp;ID is continuously used!</a:t>
            </a:r>
            <a:endParaRPr lang="ko-KR" altLang="en-US" b="1" i="1" dirty="0">
              <a:solidFill>
                <a:srgbClr val="FF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A56C46-D480-6E1C-0276-54233D09C31A}"/>
              </a:ext>
            </a:extLst>
          </p:cNvPr>
          <p:cNvSpPr/>
          <p:nvPr/>
        </p:nvSpPr>
        <p:spPr>
          <a:xfrm>
            <a:off x="6337396" y="3681766"/>
            <a:ext cx="1736929" cy="9937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11D38F6-5FBA-5AD6-E82A-B2ED23A15D35}"/>
              </a:ext>
            </a:extLst>
          </p:cNvPr>
          <p:cNvCxnSpPr>
            <a:stCxn id="9" idx="3"/>
          </p:cNvCxnSpPr>
          <p:nvPr/>
        </p:nvCxnSpPr>
        <p:spPr>
          <a:xfrm flipV="1">
            <a:off x="4540500" y="4175185"/>
            <a:ext cx="1144677" cy="1010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70046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86A8B6-458D-5184-4371-0AAD3EA84186}"/>
              </a:ext>
            </a:extLst>
          </p:cNvPr>
          <p:cNvCxnSpPr>
            <a:cxnSpLocks/>
          </p:cNvCxnSpPr>
          <p:nvPr/>
        </p:nvCxnSpPr>
        <p:spPr>
          <a:xfrm flipH="1" flipV="1">
            <a:off x="9102157" y="2557293"/>
            <a:ext cx="8744" cy="5849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Symbol detection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F0D827A7-3A49-F99D-6300-7AAA4FB092C1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문제점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세로배치 심볼 추출 불가능 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해결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텍스트 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bounding box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위치 기준 위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, 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아래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, 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왼쪽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, 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오른쪽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7400" lvl="1" indent="0">
              <a:buNone/>
            </a:pP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  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영역으로 확장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각 방향 확장 영역에 대해 검정색 픽셀개수가 가장 큰 영역 선택 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7400" lvl="1" indent="0">
              <a:buNone/>
            </a:pP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22AB0A-35D7-764A-603F-1FB690948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207" y="2108189"/>
            <a:ext cx="1598405" cy="1549412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EEE8D5-9A74-9DA1-706E-21F74589D4D0}"/>
              </a:ext>
            </a:extLst>
          </p:cNvPr>
          <p:cNvSpPr/>
          <p:nvPr/>
        </p:nvSpPr>
        <p:spPr>
          <a:xfrm>
            <a:off x="1778208" y="2108189"/>
            <a:ext cx="1298368" cy="1216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66B4F0-AD08-9578-7BBD-A3BEA1F23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925" y="2282820"/>
            <a:ext cx="1802550" cy="18025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E98931F-FFA5-7475-4930-45ADDCB261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51"/>
          <a:stretch/>
        </p:blipFill>
        <p:spPr>
          <a:xfrm>
            <a:off x="8198783" y="873944"/>
            <a:ext cx="1802550" cy="16366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A730C18-34B9-6A80-5FF9-6415E41A2C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898" y="2284140"/>
            <a:ext cx="1802550" cy="18025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03B00DE-414F-1E70-FE30-D5CE4FB454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4138138"/>
            <a:ext cx="1901120" cy="172744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45DDCD3-676F-1331-9DE4-3874409FCD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97"/>
          <a:stretch/>
        </p:blipFill>
        <p:spPr>
          <a:xfrm>
            <a:off x="8232611" y="3061773"/>
            <a:ext cx="1802550" cy="307231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559A5B6D-2261-66C4-C7D2-998847A70446}"/>
              </a:ext>
            </a:extLst>
          </p:cNvPr>
          <p:cNvSpPr/>
          <p:nvPr/>
        </p:nvSpPr>
        <p:spPr>
          <a:xfrm>
            <a:off x="8198784" y="961202"/>
            <a:ext cx="1802550" cy="15493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FD65B88-92F7-42B5-028E-067A065D5436}"/>
              </a:ext>
            </a:extLst>
          </p:cNvPr>
          <p:cNvSpPr/>
          <p:nvPr/>
        </p:nvSpPr>
        <p:spPr>
          <a:xfrm>
            <a:off x="8153400" y="4119930"/>
            <a:ext cx="1901119" cy="154939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093BF6F-A92A-D66B-6E2B-FADABFE6028B}"/>
              </a:ext>
            </a:extLst>
          </p:cNvPr>
          <p:cNvSpPr/>
          <p:nvPr/>
        </p:nvSpPr>
        <p:spPr>
          <a:xfrm>
            <a:off x="6159356" y="2531581"/>
            <a:ext cx="1901119" cy="15493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C4DD998-EA34-AAC3-E673-E52404A1D766}"/>
              </a:ext>
            </a:extLst>
          </p:cNvPr>
          <p:cNvSpPr/>
          <p:nvPr/>
        </p:nvSpPr>
        <p:spPr>
          <a:xfrm>
            <a:off x="10130692" y="2529646"/>
            <a:ext cx="1901119" cy="15493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8310BC-ED31-438C-32FE-33E12BD3D461}"/>
              </a:ext>
            </a:extLst>
          </p:cNvPr>
          <p:cNvSpPr txBox="1"/>
          <p:nvPr/>
        </p:nvSpPr>
        <p:spPr>
          <a:xfrm>
            <a:off x="8890716" y="997932"/>
            <a:ext cx="467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FF0000"/>
                </a:solidFill>
              </a:rPr>
              <a:t>위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DAC2BA7-EC32-5C1C-E7F2-8EBCD1C67C7D}"/>
              </a:ext>
            </a:extLst>
          </p:cNvPr>
          <p:cNvSpPr txBox="1"/>
          <p:nvPr/>
        </p:nvSpPr>
        <p:spPr>
          <a:xfrm>
            <a:off x="8851863" y="4285182"/>
            <a:ext cx="8017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0000FF"/>
                </a:solidFill>
              </a:rPr>
              <a:t>아래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8C535CB-CAC9-F031-2A9A-103EE922FF5A}"/>
              </a:ext>
            </a:extLst>
          </p:cNvPr>
          <p:cNvSpPr txBox="1"/>
          <p:nvPr/>
        </p:nvSpPr>
        <p:spPr>
          <a:xfrm>
            <a:off x="10770338" y="2592383"/>
            <a:ext cx="8017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오른쪽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0C918EE-F5D6-D8C8-9D47-B3053BA2D482}"/>
              </a:ext>
            </a:extLst>
          </p:cNvPr>
          <p:cNvSpPr txBox="1"/>
          <p:nvPr/>
        </p:nvSpPr>
        <p:spPr>
          <a:xfrm>
            <a:off x="6709029" y="2592383"/>
            <a:ext cx="8017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왼쪽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FC1D1CD-A132-BB2A-4B9F-284ABECA759A}"/>
              </a:ext>
            </a:extLst>
          </p:cNvPr>
          <p:cNvSpPr txBox="1"/>
          <p:nvPr/>
        </p:nvSpPr>
        <p:spPr>
          <a:xfrm>
            <a:off x="7874587" y="3356388"/>
            <a:ext cx="1409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2"/>
                </a:solidFill>
              </a:rPr>
              <a:t>텍스트 </a:t>
            </a:r>
            <a:endParaRPr lang="en-US" altLang="ko-KR" sz="1200" b="1" dirty="0">
              <a:solidFill>
                <a:schemeClr val="tx2"/>
              </a:solidFill>
            </a:endParaRPr>
          </a:p>
          <a:p>
            <a:pPr algn="ctr"/>
            <a:r>
              <a:rPr lang="en-US" altLang="ko-KR" sz="1200" b="1" dirty="0">
                <a:solidFill>
                  <a:schemeClr val="tx2"/>
                </a:solidFill>
              </a:rPr>
              <a:t>bounding box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3620E28-BEF0-9030-A1E0-B56A1CD1D186}"/>
              </a:ext>
            </a:extLst>
          </p:cNvPr>
          <p:cNvCxnSpPr>
            <a:cxnSpLocks/>
          </p:cNvCxnSpPr>
          <p:nvPr/>
        </p:nvCxnSpPr>
        <p:spPr>
          <a:xfrm flipH="1">
            <a:off x="8138116" y="3276600"/>
            <a:ext cx="48006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6A19B68-EBC2-096C-259E-0BC8F9A2DED5}"/>
              </a:ext>
            </a:extLst>
          </p:cNvPr>
          <p:cNvCxnSpPr>
            <a:cxnSpLocks/>
          </p:cNvCxnSpPr>
          <p:nvPr/>
        </p:nvCxnSpPr>
        <p:spPr>
          <a:xfrm>
            <a:off x="9098317" y="3457575"/>
            <a:ext cx="0" cy="523875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0C54D9B-F935-6C5A-7335-8FBEFCD312BE}"/>
              </a:ext>
            </a:extLst>
          </p:cNvPr>
          <p:cNvCxnSpPr>
            <a:cxnSpLocks/>
          </p:cNvCxnSpPr>
          <p:nvPr/>
        </p:nvCxnSpPr>
        <p:spPr>
          <a:xfrm>
            <a:off x="9653634" y="3286125"/>
            <a:ext cx="44286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138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86A8B6-458D-5184-4371-0AAD3EA84186}"/>
              </a:ext>
            </a:extLst>
          </p:cNvPr>
          <p:cNvCxnSpPr>
            <a:cxnSpLocks/>
          </p:cNvCxnSpPr>
          <p:nvPr/>
        </p:nvCxnSpPr>
        <p:spPr>
          <a:xfrm flipH="1" flipV="1">
            <a:off x="9159307" y="3157368"/>
            <a:ext cx="8744" cy="5849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Symbol detection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F0D827A7-3A49-F99D-6300-7AAA4FB092C1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해결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7400" lvl="1" indent="0">
              <a:buNone/>
            </a:pP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66B4F0-AD08-9578-7BBD-A3BEA1F232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75" y="2882895"/>
            <a:ext cx="1802550" cy="18025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E98931F-FFA5-7475-4930-45ADDCB261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51"/>
          <a:stretch/>
        </p:blipFill>
        <p:spPr>
          <a:xfrm>
            <a:off x="8255933" y="1474019"/>
            <a:ext cx="1802550" cy="16366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A730C18-34B9-6A80-5FF9-6415E41A2C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048" y="2884215"/>
            <a:ext cx="1802550" cy="18025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03B00DE-414F-1E70-FE30-D5CE4FB454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550" y="4738213"/>
            <a:ext cx="1901120" cy="172744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45DDCD3-676F-1331-9DE4-3874409FCD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97"/>
          <a:stretch/>
        </p:blipFill>
        <p:spPr>
          <a:xfrm>
            <a:off x="8289761" y="3661848"/>
            <a:ext cx="1802550" cy="307231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559A5B6D-2261-66C4-C7D2-998847A70446}"/>
              </a:ext>
            </a:extLst>
          </p:cNvPr>
          <p:cNvSpPr/>
          <p:nvPr/>
        </p:nvSpPr>
        <p:spPr>
          <a:xfrm>
            <a:off x="8255934" y="1561277"/>
            <a:ext cx="1802550" cy="15493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FD65B88-92F7-42B5-028E-067A065D5436}"/>
              </a:ext>
            </a:extLst>
          </p:cNvPr>
          <p:cNvSpPr/>
          <p:nvPr/>
        </p:nvSpPr>
        <p:spPr>
          <a:xfrm>
            <a:off x="8210550" y="4720005"/>
            <a:ext cx="1901119" cy="154939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093BF6F-A92A-D66B-6E2B-FADABFE6028B}"/>
              </a:ext>
            </a:extLst>
          </p:cNvPr>
          <p:cNvSpPr/>
          <p:nvPr/>
        </p:nvSpPr>
        <p:spPr>
          <a:xfrm>
            <a:off x="6216506" y="3131656"/>
            <a:ext cx="1901119" cy="15493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C4DD998-EA34-AAC3-E673-E52404A1D766}"/>
              </a:ext>
            </a:extLst>
          </p:cNvPr>
          <p:cNvSpPr/>
          <p:nvPr/>
        </p:nvSpPr>
        <p:spPr>
          <a:xfrm>
            <a:off x="10187842" y="3129721"/>
            <a:ext cx="1901119" cy="15493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8310BC-ED31-438C-32FE-33E12BD3D461}"/>
              </a:ext>
            </a:extLst>
          </p:cNvPr>
          <p:cNvSpPr txBox="1"/>
          <p:nvPr/>
        </p:nvSpPr>
        <p:spPr>
          <a:xfrm>
            <a:off x="8947866" y="1598007"/>
            <a:ext cx="467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FF0000"/>
                </a:solidFill>
              </a:rPr>
              <a:t>위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DAC2BA7-EC32-5C1C-E7F2-8EBCD1C67C7D}"/>
              </a:ext>
            </a:extLst>
          </p:cNvPr>
          <p:cNvSpPr txBox="1"/>
          <p:nvPr/>
        </p:nvSpPr>
        <p:spPr>
          <a:xfrm>
            <a:off x="8909013" y="4885257"/>
            <a:ext cx="8017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0000FF"/>
                </a:solidFill>
              </a:rPr>
              <a:t>아래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8C535CB-CAC9-F031-2A9A-103EE922FF5A}"/>
              </a:ext>
            </a:extLst>
          </p:cNvPr>
          <p:cNvSpPr txBox="1"/>
          <p:nvPr/>
        </p:nvSpPr>
        <p:spPr>
          <a:xfrm>
            <a:off x="10827488" y="3192458"/>
            <a:ext cx="8017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오른쪽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0C918EE-F5D6-D8C8-9D47-B3053BA2D482}"/>
              </a:ext>
            </a:extLst>
          </p:cNvPr>
          <p:cNvSpPr txBox="1"/>
          <p:nvPr/>
        </p:nvSpPr>
        <p:spPr>
          <a:xfrm>
            <a:off x="6766179" y="3192458"/>
            <a:ext cx="8017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왼쪽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FC1D1CD-A132-BB2A-4B9F-284ABECA759A}"/>
              </a:ext>
            </a:extLst>
          </p:cNvPr>
          <p:cNvSpPr txBox="1"/>
          <p:nvPr/>
        </p:nvSpPr>
        <p:spPr>
          <a:xfrm>
            <a:off x="7931737" y="3956463"/>
            <a:ext cx="1409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2"/>
                </a:solidFill>
              </a:rPr>
              <a:t>텍스트 </a:t>
            </a:r>
            <a:endParaRPr lang="en-US" altLang="ko-KR" sz="1200" b="1" dirty="0">
              <a:solidFill>
                <a:schemeClr val="tx2"/>
              </a:solidFill>
            </a:endParaRPr>
          </a:p>
          <a:p>
            <a:pPr algn="ctr"/>
            <a:r>
              <a:rPr lang="en-US" altLang="ko-KR" sz="1200" b="1" dirty="0">
                <a:solidFill>
                  <a:schemeClr val="tx2"/>
                </a:solidFill>
              </a:rPr>
              <a:t>bounding box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3620E28-BEF0-9030-A1E0-B56A1CD1D186}"/>
              </a:ext>
            </a:extLst>
          </p:cNvPr>
          <p:cNvCxnSpPr>
            <a:cxnSpLocks/>
          </p:cNvCxnSpPr>
          <p:nvPr/>
        </p:nvCxnSpPr>
        <p:spPr>
          <a:xfrm flipH="1">
            <a:off x="8195266" y="3876675"/>
            <a:ext cx="48006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6A19B68-EBC2-096C-259E-0BC8F9A2DED5}"/>
              </a:ext>
            </a:extLst>
          </p:cNvPr>
          <p:cNvCxnSpPr>
            <a:cxnSpLocks/>
          </p:cNvCxnSpPr>
          <p:nvPr/>
        </p:nvCxnSpPr>
        <p:spPr>
          <a:xfrm>
            <a:off x="9155467" y="4057650"/>
            <a:ext cx="0" cy="523875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0C54D9B-F935-6C5A-7335-8FBEFCD312BE}"/>
              </a:ext>
            </a:extLst>
          </p:cNvPr>
          <p:cNvCxnSpPr>
            <a:cxnSpLocks/>
          </p:cNvCxnSpPr>
          <p:nvPr/>
        </p:nvCxnSpPr>
        <p:spPr>
          <a:xfrm>
            <a:off x="9710784" y="3886200"/>
            <a:ext cx="44286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6F25E4F-917C-3E2A-BF51-18B5908709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763" y="3742295"/>
            <a:ext cx="2114550" cy="1685925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ED9910DB-F24D-F61F-E922-E57457DA1DA3}"/>
              </a:ext>
            </a:extLst>
          </p:cNvPr>
          <p:cNvSpPr/>
          <p:nvPr/>
        </p:nvSpPr>
        <p:spPr>
          <a:xfrm>
            <a:off x="3438525" y="4048125"/>
            <a:ext cx="468118" cy="161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443CF9B-DF4D-6857-2F4C-97A98203D45B}"/>
              </a:ext>
            </a:extLst>
          </p:cNvPr>
          <p:cNvSpPr/>
          <p:nvPr/>
        </p:nvSpPr>
        <p:spPr>
          <a:xfrm>
            <a:off x="3438525" y="4210050"/>
            <a:ext cx="468118" cy="161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CBCF2C6-8197-1D5E-B4EA-4A303DA74D32}"/>
              </a:ext>
            </a:extLst>
          </p:cNvPr>
          <p:cNvSpPr/>
          <p:nvPr/>
        </p:nvSpPr>
        <p:spPr>
          <a:xfrm>
            <a:off x="3438525" y="4362450"/>
            <a:ext cx="468118" cy="161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CF636-0667-E684-3B9D-856C4A14CE2D}"/>
              </a:ext>
            </a:extLst>
          </p:cNvPr>
          <p:cNvSpPr/>
          <p:nvPr/>
        </p:nvSpPr>
        <p:spPr>
          <a:xfrm>
            <a:off x="3438525" y="3886200"/>
            <a:ext cx="468118" cy="161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EB04A7BC-DB26-D253-E1AE-5482EA66F073}"/>
              </a:ext>
            </a:extLst>
          </p:cNvPr>
          <p:cNvCxnSpPr>
            <a:cxnSpLocks/>
            <a:stCxn id="50" idx="3"/>
            <a:endCxn id="36" idx="1"/>
          </p:cNvCxnSpPr>
          <p:nvPr/>
        </p:nvCxnSpPr>
        <p:spPr>
          <a:xfrm>
            <a:off x="3359314" y="4591050"/>
            <a:ext cx="4851236" cy="903652"/>
          </a:xfrm>
          <a:prstGeom prst="bentConnector3">
            <a:avLst>
              <a:gd name="adj1" fmla="val 50000"/>
            </a:avLst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95C29F3-FF20-A40E-B106-A8DC0166DCC4}"/>
              </a:ext>
            </a:extLst>
          </p:cNvPr>
          <p:cNvSpPr txBox="1"/>
          <p:nvPr/>
        </p:nvSpPr>
        <p:spPr>
          <a:xfrm>
            <a:off x="1304388" y="3876675"/>
            <a:ext cx="801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>
                <a:solidFill>
                  <a:srgbClr val="FF0000"/>
                </a:solidFill>
              </a:rPr>
              <a:t>아래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pPr algn="r"/>
            <a:r>
              <a:rPr lang="ko-KR" altLang="en-US" sz="1000" b="1" dirty="0">
                <a:solidFill>
                  <a:srgbClr val="FF0000"/>
                </a:solidFill>
              </a:rPr>
              <a:t>위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pPr algn="r"/>
            <a:r>
              <a:rPr lang="ko-KR" altLang="en-US" sz="1000" b="1" dirty="0">
                <a:solidFill>
                  <a:srgbClr val="FF0000"/>
                </a:solidFill>
              </a:rPr>
              <a:t>왼쪽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pPr algn="r"/>
            <a:r>
              <a:rPr lang="ko-KR" altLang="en-US" sz="1000" b="1" dirty="0">
                <a:solidFill>
                  <a:srgbClr val="FF0000"/>
                </a:solidFill>
              </a:rPr>
              <a:t>오른쪽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353A3D9-3E9E-095A-ADA1-9A904B88DC5A}"/>
              </a:ext>
            </a:extLst>
          </p:cNvPr>
          <p:cNvSpPr txBox="1"/>
          <p:nvPr/>
        </p:nvSpPr>
        <p:spPr>
          <a:xfrm>
            <a:off x="775093" y="3687958"/>
            <a:ext cx="1286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i="1" dirty="0">
                <a:solidFill>
                  <a:srgbClr val="FF0000"/>
                </a:solidFill>
              </a:rPr>
              <a:t>검정색 픽셀 개수</a:t>
            </a:r>
            <a:endParaRPr lang="en-US" altLang="ko-KR" sz="1000" b="1" i="1" dirty="0">
              <a:solidFill>
                <a:srgbClr val="FF0000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954F03B-E435-01C7-91B4-3759186945DC}"/>
              </a:ext>
            </a:extLst>
          </p:cNvPr>
          <p:cNvSpPr/>
          <p:nvPr/>
        </p:nvSpPr>
        <p:spPr>
          <a:xfrm>
            <a:off x="2065402" y="4514850"/>
            <a:ext cx="1293912" cy="15240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7102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Symbol detection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F0D827A7-3A49-F99D-6300-7AAA4FB092C1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Code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텍스트 인식 및 심볼 기기번호 필터링</a:t>
            </a:r>
            <a:r>
              <a:rPr kumimoji="1" lang="ko-KR" altLang="en-US" sz="1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</a:t>
            </a:r>
            <a:endParaRPr kumimoji="1" lang="en-US" altLang="ko-KR" sz="1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7FA4330-BFB6-1D55-82F2-D955778B51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" y="2105025"/>
            <a:ext cx="7667625" cy="251460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F9A5A74-A5F9-3872-C160-21E4AF167AE8}"/>
              </a:ext>
            </a:extLst>
          </p:cNvPr>
          <p:cNvSpPr/>
          <p:nvPr/>
        </p:nvSpPr>
        <p:spPr>
          <a:xfrm>
            <a:off x="528637" y="2105025"/>
            <a:ext cx="7667625" cy="1911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B58667-1797-9D6E-3B2C-4CA007E0522F}"/>
              </a:ext>
            </a:extLst>
          </p:cNvPr>
          <p:cNvSpPr txBox="1"/>
          <p:nvPr/>
        </p:nvSpPr>
        <p:spPr>
          <a:xfrm>
            <a:off x="8158638" y="2062117"/>
            <a:ext cx="6061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도면 내 텍스트 인식</a:t>
            </a:r>
            <a:r>
              <a:rPr lang="en-US" altLang="ko-KR" sz="1200" b="1" dirty="0">
                <a:solidFill>
                  <a:srgbClr val="FF0000"/>
                </a:solidFill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</a:rPr>
              <a:t>텍스트 내용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위치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정확도 추출</a:t>
            </a:r>
            <a:r>
              <a:rPr lang="en-US" altLang="ko-KR" sz="1200" b="1" dirty="0">
                <a:solidFill>
                  <a:srgbClr val="FF0000"/>
                </a:solidFill>
              </a:rPr>
              <a:t>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886C24C-4B52-BE7F-4A9A-556255E80990}"/>
              </a:ext>
            </a:extLst>
          </p:cNvPr>
          <p:cNvSpPr/>
          <p:nvPr/>
        </p:nvSpPr>
        <p:spPr>
          <a:xfrm>
            <a:off x="528637" y="2462970"/>
            <a:ext cx="2119314" cy="1911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9AEAE2B-5E81-6A5B-41B6-363BEB44BCC6}"/>
              </a:ext>
            </a:extLst>
          </p:cNvPr>
          <p:cNvSpPr txBox="1"/>
          <p:nvPr/>
        </p:nvSpPr>
        <p:spPr>
          <a:xfrm>
            <a:off x="2647951" y="2396875"/>
            <a:ext cx="6061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결과를 데이터 프레임으로 변환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4DD55EC-2C80-BE5A-68D3-2284FD7C23AF}"/>
              </a:ext>
            </a:extLst>
          </p:cNvPr>
          <p:cNvSpPr/>
          <p:nvPr/>
        </p:nvSpPr>
        <p:spPr>
          <a:xfrm>
            <a:off x="528636" y="2643826"/>
            <a:ext cx="2271713" cy="1911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5F929D0-5D89-6717-6934-2356305FE768}"/>
              </a:ext>
            </a:extLst>
          </p:cNvPr>
          <p:cNvSpPr txBox="1"/>
          <p:nvPr/>
        </p:nvSpPr>
        <p:spPr>
          <a:xfrm>
            <a:off x="2800349" y="2615943"/>
            <a:ext cx="6061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심볼 </a:t>
            </a:r>
            <a:r>
              <a:rPr lang="ko-KR" altLang="en-US" sz="1200" b="1">
                <a:solidFill>
                  <a:srgbClr val="FF0000"/>
                </a:solidFill>
              </a:rPr>
              <a:t>기기번호를 필터링하기 위한 정규표현식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325659E-ED63-3371-FEDC-0D745375D4DE}"/>
              </a:ext>
            </a:extLst>
          </p:cNvPr>
          <p:cNvSpPr/>
          <p:nvPr/>
        </p:nvSpPr>
        <p:spPr>
          <a:xfrm>
            <a:off x="528637" y="4269547"/>
            <a:ext cx="5281613" cy="1911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EA2BE7E-A924-3F86-9653-57F0A3E6D59A}"/>
              </a:ext>
            </a:extLst>
          </p:cNvPr>
          <p:cNvSpPr txBox="1"/>
          <p:nvPr/>
        </p:nvSpPr>
        <p:spPr>
          <a:xfrm>
            <a:off x="5810250" y="4225580"/>
            <a:ext cx="6061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심볼 기기번호가 </a:t>
            </a:r>
            <a:r>
              <a:rPr lang="ko-KR" altLang="en-US" sz="1200" b="1" dirty="0" err="1">
                <a:solidFill>
                  <a:srgbClr val="FF0000"/>
                </a:solidFill>
              </a:rPr>
              <a:t>필터링된</a:t>
            </a:r>
            <a:r>
              <a:rPr lang="ko-KR" altLang="en-US" sz="1200" b="1" dirty="0">
                <a:solidFill>
                  <a:srgbClr val="FF0000"/>
                </a:solidFill>
              </a:rPr>
              <a:t> 데이터 프레임</a:t>
            </a:r>
          </a:p>
        </p:txBody>
      </p:sp>
    </p:spTree>
    <p:extLst>
      <p:ext uri="{BB962C8B-B14F-4D97-AF65-F5344CB8AC3E}">
        <p14:creationId xmlns:p14="http://schemas.microsoft.com/office/powerpoint/2010/main" val="31079692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Symbol detection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F0D827A7-3A49-F99D-6300-7AAA4FB092C1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Code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심볼영역 탐지를 위한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4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방향 확장 </a:t>
            </a:r>
            <a:endParaRPr kumimoji="1" lang="en-US" altLang="ko-KR" sz="1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6A88F03-DBE9-6203-54F1-961119FE3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45" y="1995960"/>
            <a:ext cx="6144700" cy="4376334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0325659E-ED63-3371-FEDC-0D745375D4DE}"/>
              </a:ext>
            </a:extLst>
          </p:cNvPr>
          <p:cNvSpPr/>
          <p:nvPr/>
        </p:nvSpPr>
        <p:spPr>
          <a:xfrm>
            <a:off x="912495" y="2581275"/>
            <a:ext cx="5802750" cy="36480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EA2BE7E-A924-3F86-9653-57F0A3E6D59A}"/>
              </a:ext>
            </a:extLst>
          </p:cNvPr>
          <p:cNvSpPr txBox="1"/>
          <p:nvPr/>
        </p:nvSpPr>
        <p:spPr>
          <a:xfrm>
            <a:off x="6819900" y="4045627"/>
            <a:ext cx="6061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텍스트 </a:t>
            </a:r>
            <a:r>
              <a:rPr lang="en-US" altLang="ko-KR" sz="1200" b="1" dirty="0">
                <a:solidFill>
                  <a:srgbClr val="FF0000"/>
                </a:solidFill>
              </a:rPr>
              <a:t>bounding box</a:t>
            </a:r>
            <a:r>
              <a:rPr lang="ko-KR" altLang="en-US" sz="1200" b="1" dirty="0">
                <a:solidFill>
                  <a:srgbClr val="FF0000"/>
                </a:solidFill>
              </a:rPr>
              <a:t>의 좌표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폭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높이 기준으로 </a:t>
            </a:r>
            <a:r>
              <a:rPr lang="en-US" altLang="ko-KR" sz="1200" b="1" dirty="0">
                <a:solidFill>
                  <a:srgbClr val="FF0000"/>
                </a:solidFill>
              </a:rPr>
              <a:t>4</a:t>
            </a:r>
            <a:r>
              <a:rPr lang="ko-KR" altLang="en-US" sz="1200" b="1" dirty="0">
                <a:solidFill>
                  <a:srgbClr val="FF0000"/>
                </a:solidFill>
              </a:rPr>
              <a:t>방향 확장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4C3D18B-1258-87EA-8B67-F8CD7381CF11}"/>
              </a:ext>
            </a:extLst>
          </p:cNvPr>
          <p:cNvSpPr/>
          <p:nvPr/>
        </p:nvSpPr>
        <p:spPr>
          <a:xfrm flipV="1">
            <a:off x="1474469" y="3114675"/>
            <a:ext cx="4973955" cy="285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0BEA22-72F0-C700-FDD4-A7018858F50A}"/>
              </a:ext>
            </a:extLst>
          </p:cNvPr>
          <p:cNvSpPr txBox="1"/>
          <p:nvPr/>
        </p:nvSpPr>
        <p:spPr>
          <a:xfrm>
            <a:off x="6819900" y="3042850"/>
            <a:ext cx="6061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확장 영역에 대한 검은색 </a:t>
            </a:r>
            <a:r>
              <a:rPr lang="ko-KR" altLang="en-US" sz="1200" b="1" dirty="0" err="1">
                <a:solidFill>
                  <a:srgbClr val="FF0000"/>
                </a:solidFill>
              </a:rPr>
              <a:t>픽셀값</a:t>
            </a:r>
            <a:r>
              <a:rPr lang="ko-KR" altLang="en-US" sz="1200" b="1" dirty="0">
                <a:solidFill>
                  <a:srgbClr val="FF0000"/>
                </a:solidFill>
              </a:rPr>
              <a:t> 추출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후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리스트 저장  </a:t>
            </a:r>
          </a:p>
        </p:txBody>
      </p:sp>
    </p:spTree>
    <p:extLst>
      <p:ext uri="{BB962C8B-B14F-4D97-AF65-F5344CB8AC3E}">
        <p14:creationId xmlns:p14="http://schemas.microsoft.com/office/powerpoint/2010/main" val="603746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Symbol detection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F0D827A7-3A49-F99D-6300-7AAA4FB092C1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Code</a:t>
            </a: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픽셀 값 비교 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EA2BE7E-A924-3F86-9653-57F0A3E6D59A}"/>
              </a:ext>
            </a:extLst>
          </p:cNvPr>
          <p:cNvSpPr txBox="1"/>
          <p:nvPr/>
        </p:nvSpPr>
        <p:spPr>
          <a:xfrm>
            <a:off x="7455741" y="2641462"/>
            <a:ext cx="1231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이미지 저장 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1EE840D-CCE7-B36E-BFD6-3CA69CC4E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91" y="1968636"/>
            <a:ext cx="6516075" cy="93648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4C3D18B-1258-87EA-8B67-F8CD7381CF11}"/>
              </a:ext>
            </a:extLst>
          </p:cNvPr>
          <p:cNvSpPr/>
          <p:nvPr/>
        </p:nvSpPr>
        <p:spPr>
          <a:xfrm flipV="1">
            <a:off x="949192" y="2257425"/>
            <a:ext cx="3289434" cy="1714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0BEA22-72F0-C700-FDD4-A7018858F50A}"/>
              </a:ext>
            </a:extLst>
          </p:cNvPr>
          <p:cNvSpPr txBox="1"/>
          <p:nvPr/>
        </p:nvSpPr>
        <p:spPr>
          <a:xfrm>
            <a:off x="4238626" y="2204649"/>
            <a:ext cx="6061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확장 영역에 대한 검은색 </a:t>
            </a:r>
            <a:r>
              <a:rPr lang="ko-KR" altLang="en-US" sz="1200" b="1" dirty="0" err="1">
                <a:solidFill>
                  <a:srgbClr val="FF0000"/>
                </a:solidFill>
              </a:rPr>
              <a:t>픽셀값</a:t>
            </a:r>
            <a:r>
              <a:rPr lang="ko-KR" altLang="en-US" sz="1200" b="1" dirty="0">
                <a:solidFill>
                  <a:srgbClr val="FF0000"/>
                </a:solidFill>
              </a:rPr>
              <a:t> 이 가장 높은 영역 선정  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C62F32C-9D47-A17F-B6B4-41CED171A7A3}"/>
              </a:ext>
            </a:extLst>
          </p:cNvPr>
          <p:cNvSpPr/>
          <p:nvPr/>
        </p:nvSpPr>
        <p:spPr>
          <a:xfrm flipV="1">
            <a:off x="939667" y="2694238"/>
            <a:ext cx="6516074" cy="1714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6189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Symbol detection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F0D827A7-3A49-F99D-6300-7AAA4FB092C1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결과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심볼탐지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: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12/12</a:t>
            </a: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세로영역 탐지 성공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7400" lvl="1" indent="0">
              <a:buNone/>
            </a:pP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Error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case</a:t>
            </a: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잘린 심볼영역이 탐지되는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case</a:t>
            </a: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탐지된 영역의 비율이 일정하지 않음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DBA546-5115-04C7-017A-4BD18663EA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3" t="17500" r="25672" b="15278"/>
          <a:stretch/>
        </p:blipFill>
        <p:spPr>
          <a:xfrm>
            <a:off x="5257990" y="1577135"/>
            <a:ext cx="6905625" cy="4958935"/>
          </a:xfrm>
          <a:prstGeom prst="rect">
            <a:avLst/>
          </a:prstGeom>
        </p:spPr>
      </p:pic>
      <p:pic>
        <p:nvPicPr>
          <p:cNvPr id="8" name="그림 7" descr="운동경기, 스포츠이(가) 표시된 사진&#10;&#10;자동 생성된 설명">
            <a:extLst>
              <a:ext uri="{FF2B5EF4-FFF2-40B4-BE49-F238E27FC236}">
                <a16:creationId xmlns:a16="http://schemas.microsoft.com/office/drawing/2014/main" id="{17F8DF84-5608-C5B5-BD21-CEA1ED0B54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262" y="5791476"/>
            <a:ext cx="688887" cy="68888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917956E-7329-A67C-87B5-8E5A701CB1C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83" y="2706817"/>
            <a:ext cx="717925" cy="7179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630E542-EC3B-FD52-EB5B-8430EA273E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260" y="2645857"/>
            <a:ext cx="767767" cy="54690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306719F-79D8-DDEA-A4C0-6590B0DA64A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168" y="3651752"/>
            <a:ext cx="683628" cy="68362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9EF520D-AFD5-7172-343F-54B3AA91F40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614" y="4582377"/>
            <a:ext cx="688887" cy="68888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1745D5F-CDA9-D452-DBF3-EFED4163ABF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964" y="2971442"/>
            <a:ext cx="688887" cy="688887"/>
          </a:xfrm>
          <a:prstGeom prst="rect">
            <a:avLst/>
          </a:prstGeom>
        </p:spPr>
      </p:pic>
      <p:pic>
        <p:nvPicPr>
          <p:cNvPr id="30" name="그림 29" descr="텍스트, 안테나이(가) 표시된 사진&#10;&#10;자동 생성된 설명">
            <a:extLst>
              <a:ext uri="{FF2B5EF4-FFF2-40B4-BE49-F238E27FC236}">
                <a16:creationId xmlns:a16="http://schemas.microsoft.com/office/drawing/2014/main" id="{C699D561-360E-81BE-6404-0BE7556AD85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571" y="594477"/>
            <a:ext cx="686257" cy="66522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01BBA08-7B58-2063-F749-23EDFFDC735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806" y="5263592"/>
            <a:ext cx="683628" cy="665223"/>
          </a:xfrm>
          <a:prstGeom prst="rect">
            <a:avLst/>
          </a:prstGeom>
        </p:spPr>
      </p:pic>
      <p:pic>
        <p:nvPicPr>
          <p:cNvPr id="34" name="그림 33" descr="텍스트, 안테나이(가) 표시된 사진&#10;&#10;자동 생성된 설명">
            <a:extLst>
              <a:ext uri="{FF2B5EF4-FFF2-40B4-BE49-F238E27FC236}">
                <a16:creationId xmlns:a16="http://schemas.microsoft.com/office/drawing/2014/main" id="{72A73FF7-9B5C-1A41-A57F-20FBFD3347B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677" y="4093389"/>
            <a:ext cx="686257" cy="665222"/>
          </a:xfrm>
          <a:prstGeom prst="rect">
            <a:avLst/>
          </a:prstGeom>
        </p:spPr>
      </p:pic>
      <p:pic>
        <p:nvPicPr>
          <p:cNvPr id="10" name="그림 9" descr="텍스트, 안테나이(가) 표시된 사진&#10;&#10;자동 생성된 설명">
            <a:extLst>
              <a:ext uri="{FF2B5EF4-FFF2-40B4-BE49-F238E27FC236}">
                <a16:creationId xmlns:a16="http://schemas.microsoft.com/office/drawing/2014/main" id="{E29C172F-B4F2-FD75-1D4A-DA3EF1AEC06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629" y="1648548"/>
            <a:ext cx="683628" cy="665223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E625E4-5D24-DC83-C90A-5E844CE4430C}"/>
              </a:ext>
            </a:extLst>
          </p:cNvPr>
          <p:cNvSpPr/>
          <p:nvPr/>
        </p:nvSpPr>
        <p:spPr>
          <a:xfrm>
            <a:off x="9051630" y="1613521"/>
            <a:ext cx="683628" cy="70025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178F4CC-9DD3-E382-946E-2284EDD82EE2}"/>
              </a:ext>
            </a:extLst>
          </p:cNvPr>
          <p:cNvSpPr/>
          <p:nvPr/>
        </p:nvSpPr>
        <p:spPr>
          <a:xfrm>
            <a:off x="9142821" y="2684331"/>
            <a:ext cx="501247" cy="4496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3127225-098C-F7D1-4D58-56F6BB9D0BA1}"/>
              </a:ext>
            </a:extLst>
          </p:cNvPr>
          <p:cNvCxnSpPr>
            <a:cxnSpLocks/>
            <a:stCxn id="35" idx="2"/>
            <a:endCxn id="38" idx="0"/>
          </p:cNvCxnSpPr>
          <p:nvPr/>
        </p:nvCxnSpPr>
        <p:spPr>
          <a:xfrm>
            <a:off x="9393444" y="2313771"/>
            <a:ext cx="1" cy="37056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1D584A0-3212-ECD7-22C9-EDFC53E63EDD}"/>
              </a:ext>
            </a:extLst>
          </p:cNvPr>
          <p:cNvSpPr/>
          <p:nvPr/>
        </p:nvSpPr>
        <p:spPr>
          <a:xfrm>
            <a:off x="6506571" y="523013"/>
            <a:ext cx="683628" cy="70025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062F11A-37FD-6985-46D4-E4731719819B}"/>
              </a:ext>
            </a:extLst>
          </p:cNvPr>
          <p:cNvSpPr/>
          <p:nvPr/>
        </p:nvSpPr>
        <p:spPr>
          <a:xfrm>
            <a:off x="6604353" y="1546784"/>
            <a:ext cx="501247" cy="4496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FFE7B64-A280-B053-3DAB-F348C7F5CA07}"/>
              </a:ext>
            </a:extLst>
          </p:cNvPr>
          <p:cNvCxnSpPr>
            <a:cxnSpLocks/>
            <a:stCxn id="30" idx="2"/>
            <a:endCxn id="43" idx="0"/>
          </p:cNvCxnSpPr>
          <p:nvPr/>
        </p:nvCxnSpPr>
        <p:spPr>
          <a:xfrm>
            <a:off x="6849700" y="1259699"/>
            <a:ext cx="5277" cy="28708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490E17C6-F33F-AC66-8161-AD3E0EF9C16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115" y="1380269"/>
            <a:ext cx="643079" cy="933502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838428-2F18-B353-D512-404DDF6B9E46}"/>
              </a:ext>
            </a:extLst>
          </p:cNvPr>
          <p:cNvSpPr/>
          <p:nvPr/>
        </p:nvSpPr>
        <p:spPr>
          <a:xfrm>
            <a:off x="7621724" y="1366762"/>
            <a:ext cx="643079" cy="9335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3FB09D4-E184-51C7-0B38-3248892B7830}"/>
              </a:ext>
            </a:extLst>
          </p:cNvPr>
          <p:cNvSpPr/>
          <p:nvPr/>
        </p:nvSpPr>
        <p:spPr>
          <a:xfrm>
            <a:off x="6993421" y="2645857"/>
            <a:ext cx="501247" cy="4496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3C210AA6-D9AE-CA22-1C7D-2A83947542B6}"/>
              </a:ext>
            </a:extLst>
          </p:cNvPr>
          <p:cNvCxnSpPr>
            <a:cxnSpLocks/>
            <a:endCxn id="49" idx="0"/>
          </p:cNvCxnSpPr>
          <p:nvPr/>
        </p:nvCxnSpPr>
        <p:spPr>
          <a:xfrm flipH="1">
            <a:off x="7244045" y="2313771"/>
            <a:ext cx="654745" cy="3320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125FAEA-2356-1BFF-18D8-93E01B87FE1B}"/>
              </a:ext>
            </a:extLst>
          </p:cNvPr>
          <p:cNvSpPr/>
          <p:nvPr/>
        </p:nvSpPr>
        <p:spPr>
          <a:xfrm>
            <a:off x="7677358" y="2734982"/>
            <a:ext cx="767766" cy="7179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2D46344-F2C7-481B-F213-38CADB93E74F}"/>
              </a:ext>
            </a:extLst>
          </p:cNvPr>
          <p:cNvSpPr/>
          <p:nvPr/>
        </p:nvSpPr>
        <p:spPr>
          <a:xfrm>
            <a:off x="7348411" y="3643733"/>
            <a:ext cx="501247" cy="4496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E123E7C-4E41-D461-572E-901E722D3948}"/>
              </a:ext>
            </a:extLst>
          </p:cNvPr>
          <p:cNvCxnSpPr>
            <a:cxnSpLocks/>
            <a:stCxn id="53" idx="2"/>
            <a:endCxn id="54" idx="0"/>
          </p:cNvCxnSpPr>
          <p:nvPr/>
        </p:nvCxnSpPr>
        <p:spPr>
          <a:xfrm flipH="1">
            <a:off x="7599035" y="3452906"/>
            <a:ext cx="462206" cy="1908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F9D1F2C-E962-B8A5-6F00-83A563D89706}"/>
              </a:ext>
            </a:extLst>
          </p:cNvPr>
          <p:cNvSpPr/>
          <p:nvPr/>
        </p:nvSpPr>
        <p:spPr>
          <a:xfrm>
            <a:off x="5507809" y="2645857"/>
            <a:ext cx="789043" cy="55913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37769FA-B9BD-B79B-B275-E2903186BBE6}"/>
              </a:ext>
            </a:extLst>
          </p:cNvPr>
          <p:cNvSpPr/>
          <p:nvPr/>
        </p:nvSpPr>
        <p:spPr>
          <a:xfrm>
            <a:off x="6270133" y="3660329"/>
            <a:ext cx="501247" cy="4496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2BFC119C-3CE3-5B1B-3B9D-09F1198DC332}"/>
              </a:ext>
            </a:extLst>
          </p:cNvPr>
          <p:cNvCxnSpPr>
            <a:cxnSpLocks/>
            <a:stCxn id="59" idx="2"/>
            <a:endCxn id="60" idx="0"/>
          </p:cNvCxnSpPr>
          <p:nvPr/>
        </p:nvCxnSpPr>
        <p:spPr>
          <a:xfrm>
            <a:off x="5902331" y="3204987"/>
            <a:ext cx="618426" cy="455342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6078EA68-A36F-F5C0-473C-489A894C532F}"/>
              </a:ext>
            </a:extLst>
          </p:cNvPr>
          <p:cNvGrpSpPr/>
          <p:nvPr/>
        </p:nvGrpSpPr>
        <p:grpSpPr>
          <a:xfrm>
            <a:off x="6666790" y="4309746"/>
            <a:ext cx="686257" cy="703861"/>
            <a:chOff x="6762471" y="4410053"/>
            <a:chExt cx="686257" cy="703861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D55EE91-FA5F-5C2B-282B-DE836D273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2471" y="4448692"/>
              <a:ext cx="686257" cy="665222"/>
            </a:xfrm>
            <a:prstGeom prst="rect">
              <a:avLst/>
            </a:prstGeom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3A3E76A-9AF0-3DC0-208C-F7D392988CE2}"/>
                </a:ext>
              </a:extLst>
            </p:cNvPr>
            <p:cNvSpPr/>
            <p:nvPr/>
          </p:nvSpPr>
          <p:spPr>
            <a:xfrm>
              <a:off x="6762471" y="4410053"/>
              <a:ext cx="686257" cy="665221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CFB25DB-3B37-4121-88B0-51F66F3E5D37}"/>
              </a:ext>
            </a:extLst>
          </p:cNvPr>
          <p:cNvSpPr/>
          <p:nvPr/>
        </p:nvSpPr>
        <p:spPr>
          <a:xfrm>
            <a:off x="7653775" y="4641609"/>
            <a:ext cx="501247" cy="4496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A8970A5-6352-80D5-6F5F-76C5FB39B47D}"/>
              </a:ext>
            </a:extLst>
          </p:cNvPr>
          <p:cNvCxnSpPr>
            <a:cxnSpLocks/>
            <a:stCxn id="66" idx="3"/>
            <a:endCxn id="68" idx="1"/>
          </p:cNvCxnSpPr>
          <p:nvPr/>
        </p:nvCxnSpPr>
        <p:spPr>
          <a:xfrm>
            <a:off x="7353047" y="4642357"/>
            <a:ext cx="300728" cy="22408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D50F965-70A2-628C-19F1-D4517A83E6E4}"/>
              </a:ext>
            </a:extLst>
          </p:cNvPr>
          <p:cNvSpPr/>
          <p:nvPr/>
        </p:nvSpPr>
        <p:spPr>
          <a:xfrm>
            <a:off x="8986877" y="3638268"/>
            <a:ext cx="759271" cy="70025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CE7CF3D-E9B1-9C3E-0493-87C00173DD23}"/>
              </a:ext>
            </a:extLst>
          </p:cNvPr>
          <p:cNvSpPr/>
          <p:nvPr/>
        </p:nvSpPr>
        <p:spPr>
          <a:xfrm>
            <a:off x="8586451" y="3160329"/>
            <a:ext cx="501247" cy="4496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F1FED15-A7AE-45F4-152D-E13112370967}"/>
              </a:ext>
            </a:extLst>
          </p:cNvPr>
          <p:cNvSpPr/>
          <p:nvPr/>
        </p:nvSpPr>
        <p:spPr>
          <a:xfrm>
            <a:off x="8596845" y="4165126"/>
            <a:ext cx="501247" cy="4496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C16B931-E6FA-AF81-F774-C9962286AA02}"/>
              </a:ext>
            </a:extLst>
          </p:cNvPr>
          <p:cNvSpPr/>
          <p:nvPr/>
        </p:nvSpPr>
        <p:spPr>
          <a:xfrm>
            <a:off x="8992911" y="4573884"/>
            <a:ext cx="759271" cy="700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849B8FE3-F996-A238-2E80-E3444430F8CA}"/>
              </a:ext>
            </a:extLst>
          </p:cNvPr>
          <p:cNvCxnSpPr>
            <a:cxnSpLocks/>
            <a:stCxn id="75" idx="1"/>
            <a:endCxn id="74" idx="2"/>
          </p:cNvCxnSpPr>
          <p:nvPr/>
        </p:nvCxnSpPr>
        <p:spPr>
          <a:xfrm flipH="1" flipV="1">
            <a:off x="8847469" y="4614782"/>
            <a:ext cx="145442" cy="3092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5DE4CC02-FF91-9BA6-140C-15D9DBA87143}"/>
              </a:ext>
            </a:extLst>
          </p:cNvPr>
          <p:cNvCxnSpPr>
            <a:cxnSpLocks/>
            <a:stCxn id="72" idx="1"/>
          </p:cNvCxnSpPr>
          <p:nvPr/>
        </p:nvCxnSpPr>
        <p:spPr>
          <a:xfrm flipH="1" flipV="1">
            <a:off x="8847468" y="3638268"/>
            <a:ext cx="139409" cy="35012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B105371-21D6-D4E1-7C5D-D71C4875509F}"/>
              </a:ext>
            </a:extLst>
          </p:cNvPr>
          <p:cNvSpPr/>
          <p:nvPr/>
        </p:nvSpPr>
        <p:spPr>
          <a:xfrm>
            <a:off x="9021119" y="5794428"/>
            <a:ext cx="759271" cy="70025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D766BF6-60E9-1B53-C4A6-C57B1D19571A}"/>
              </a:ext>
            </a:extLst>
          </p:cNvPr>
          <p:cNvSpPr/>
          <p:nvPr/>
        </p:nvSpPr>
        <p:spPr>
          <a:xfrm>
            <a:off x="8606423" y="5464271"/>
            <a:ext cx="501247" cy="4496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3CE025D-BA9D-F8C8-CE8B-B859E7EF36B3}"/>
              </a:ext>
            </a:extLst>
          </p:cNvPr>
          <p:cNvCxnSpPr>
            <a:cxnSpLocks/>
          </p:cNvCxnSpPr>
          <p:nvPr/>
        </p:nvCxnSpPr>
        <p:spPr>
          <a:xfrm flipH="1" flipV="1">
            <a:off x="8857606" y="5913927"/>
            <a:ext cx="145442" cy="30922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DEDB5CA-16C2-4BEF-558B-4F977C5518F2}"/>
              </a:ext>
            </a:extLst>
          </p:cNvPr>
          <p:cNvSpPr/>
          <p:nvPr/>
        </p:nvSpPr>
        <p:spPr>
          <a:xfrm>
            <a:off x="10014203" y="3000786"/>
            <a:ext cx="759271" cy="6652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AE97734-52A4-4CE5-7E2F-5B2C7A1E8FA0}"/>
              </a:ext>
            </a:extLst>
          </p:cNvPr>
          <p:cNvSpPr/>
          <p:nvPr/>
        </p:nvSpPr>
        <p:spPr>
          <a:xfrm>
            <a:off x="9644068" y="3728015"/>
            <a:ext cx="501247" cy="4496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C18E52C3-772E-3895-5FC3-C481A0B89890}"/>
              </a:ext>
            </a:extLst>
          </p:cNvPr>
          <p:cNvCxnSpPr>
            <a:cxnSpLocks/>
            <a:endCxn id="87" idx="2"/>
          </p:cNvCxnSpPr>
          <p:nvPr/>
        </p:nvCxnSpPr>
        <p:spPr>
          <a:xfrm flipV="1">
            <a:off x="10145315" y="3666009"/>
            <a:ext cx="248524" cy="2741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21634657-3A02-F6F1-849E-94B0B5202043}"/>
              </a:ext>
            </a:extLst>
          </p:cNvPr>
          <p:cNvSpPr/>
          <p:nvPr/>
        </p:nvSpPr>
        <p:spPr>
          <a:xfrm>
            <a:off x="9911169" y="3997736"/>
            <a:ext cx="759271" cy="70025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4953E75-5C6B-7D1F-4343-377872BDE456}"/>
              </a:ext>
            </a:extLst>
          </p:cNvPr>
          <p:cNvSpPr/>
          <p:nvPr/>
        </p:nvSpPr>
        <p:spPr>
          <a:xfrm>
            <a:off x="10252984" y="5170121"/>
            <a:ext cx="759271" cy="70025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9BFAC66F-FC25-E53F-BC0B-376846FBA887}"/>
              </a:ext>
            </a:extLst>
          </p:cNvPr>
          <p:cNvSpPr/>
          <p:nvPr/>
        </p:nvSpPr>
        <p:spPr>
          <a:xfrm>
            <a:off x="10046964" y="4692535"/>
            <a:ext cx="501247" cy="4496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E209D0B-9A4E-340E-4A97-BD8EE5DFBFD7}"/>
              </a:ext>
            </a:extLst>
          </p:cNvPr>
          <p:cNvSpPr/>
          <p:nvPr/>
        </p:nvSpPr>
        <p:spPr>
          <a:xfrm>
            <a:off x="10391407" y="6052437"/>
            <a:ext cx="501247" cy="4496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5CFE3E6D-C928-2742-6FF8-C7211E3DDD11}"/>
              </a:ext>
            </a:extLst>
          </p:cNvPr>
          <p:cNvCxnSpPr>
            <a:cxnSpLocks/>
            <a:endCxn id="94" idx="2"/>
          </p:cNvCxnSpPr>
          <p:nvPr/>
        </p:nvCxnSpPr>
        <p:spPr>
          <a:xfrm flipH="1" flipV="1">
            <a:off x="10632620" y="5870371"/>
            <a:ext cx="37820" cy="198169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0569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Symbol detection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F0D827A7-3A49-F99D-6300-7AAA4FB092C1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원인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Bounding box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좌표 기준으로 확장 시 분할 이미지의 범위를 </a:t>
            </a:r>
            <a:b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</a:b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초과하는 경우가 발생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범위를 초과한 경우 예외처리로 </a:t>
            </a:r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캡처된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데이터가 저장되지 않음 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정상적으로 저장된 이미지만 </a:t>
            </a:r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픽셀값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비교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심볼이 올바르게 출력되지 않음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FABFE8A-6611-7DD9-C26A-131951F4F829}"/>
              </a:ext>
            </a:extLst>
          </p:cNvPr>
          <p:cNvGrpSpPr/>
          <p:nvPr/>
        </p:nvGrpSpPr>
        <p:grpSpPr>
          <a:xfrm>
            <a:off x="8198824" y="1814820"/>
            <a:ext cx="3796952" cy="2745752"/>
            <a:chOff x="6454173" y="1016297"/>
            <a:chExt cx="4665599" cy="348811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2ED0755-9C24-953C-6E36-F6528C0C1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4174" y="1016297"/>
              <a:ext cx="4665598" cy="3488110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6753241-FED7-DC7F-0C2D-F79B4C4D27F7}"/>
                </a:ext>
              </a:extLst>
            </p:cNvPr>
            <p:cNvSpPr/>
            <p:nvPr/>
          </p:nvSpPr>
          <p:spPr>
            <a:xfrm>
              <a:off x="6454173" y="1016298"/>
              <a:ext cx="4665599" cy="3488109"/>
            </a:xfrm>
            <a:prstGeom prst="rect">
              <a:avLst/>
            </a:prstGeom>
            <a:noFill/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A78FBDE-D395-8091-E2C4-D0CE879FB101}"/>
              </a:ext>
            </a:extLst>
          </p:cNvPr>
          <p:cNvSpPr/>
          <p:nvPr/>
        </p:nvSpPr>
        <p:spPr>
          <a:xfrm>
            <a:off x="8198823" y="4263391"/>
            <a:ext cx="305539" cy="297179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EAA28F2-A382-4D28-BCE0-3601B5702CB9}"/>
              </a:ext>
            </a:extLst>
          </p:cNvPr>
          <p:cNvCxnSpPr>
            <a:cxnSpLocks/>
          </p:cNvCxnSpPr>
          <p:nvPr/>
        </p:nvCxnSpPr>
        <p:spPr>
          <a:xfrm flipH="1" flipV="1">
            <a:off x="7307284" y="3640721"/>
            <a:ext cx="891539" cy="622670"/>
          </a:xfrm>
          <a:prstGeom prst="line">
            <a:avLst/>
          </a:prstGeom>
          <a:ln w="2857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4DC4C9DE-A093-3A18-08A8-6CF46CFA2235}"/>
              </a:ext>
            </a:extLst>
          </p:cNvPr>
          <p:cNvCxnSpPr>
            <a:cxnSpLocks/>
          </p:cNvCxnSpPr>
          <p:nvPr/>
        </p:nvCxnSpPr>
        <p:spPr>
          <a:xfrm flipH="1">
            <a:off x="7612823" y="4533900"/>
            <a:ext cx="891539" cy="1535432"/>
          </a:xfrm>
          <a:prstGeom prst="line">
            <a:avLst/>
          </a:prstGeom>
          <a:ln w="2857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그림 76">
            <a:extLst>
              <a:ext uri="{FF2B5EF4-FFF2-40B4-BE49-F238E27FC236}">
                <a16:creationId xmlns:a16="http://schemas.microsoft.com/office/drawing/2014/main" id="{0FD899E1-1B9E-471D-D7FA-534B318F5FA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" t="90721" r="92707"/>
          <a:stretch/>
        </p:blipFill>
        <p:spPr>
          <a:xfrm>
            <a:off x="5934999" y="5140504"/>
            <a:ext cx="891539" cy="908295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D5084F85-9CE4-D527-EE26-BC70654660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62" r="92191" b="6958"/>
          <a:stretch/>
        </p:blipFill>
        <p:spPr>
          <a:xfrm>
            <a:off x="5829818" y="3724801"/>
            <a:ext cx="1072337" cy="792480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A7EDB69E-F091-0A20-11E6-B59866B02D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54" t="89800" r="93654" b="4445"/>
          <a:stretch/>
        </p:blipFill>
        <p:spPr>
          <a:xfrm>
            <a:off x="4592700" y="4561384"/>
            <a:ext cx="1249680" cy="571500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217E0005-DAB7-368E-461D-BAE53C5EBD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" t="90721" r="92191" b="4639"/>
          <a:stretch/>
        </p:blipFill>
        <p:spPr>
          <a:xfrm>
            <a:off x="6929675" y="4665530"/>
            <a:ext cx="817067" cy="460695"/>
          </a:xfrm>
          <a:prstGeom prst="rect">
            <a:avLst/>
          </a:prstGeom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04ACF5BE-1C76-A572-4331-3A8E7BAB2907}"/>
              </a:ext>
            </a:extLst>
          </p:cNvPr>
          <p:cNvSpPr/>
          <p:nvPr/>
        </p:nvSpPr>
        <p:spPr>
          <a:xfrm>
            <a:off x="5923520" y="3660055"/>
            <a:ext cx="891539" cy="857226"/>
          </a:xfrm>
          <a:prstGeom prst="rect">
            <a:avLst/>
          </a:prstGeom>
          <a:noFill/>
          <a:ln w="12700">
            <a:solidFill>
              <a:schemeClr val="bg2">
                <a:lumMod val="1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33D1EA0-7779-497D-E006-D3504AC9079A}"/>
              </a:ext>
            </a:extLst>
          </p:cNvPr>
          <p:cNvSpPr/>
          <p:nvPr/>
        </p:nvSpPr>
        <p:spPr>
          <a:xfrm>
            <a:off x="6907678" y="4517281"/>
            <a:ext cx="891539" cy="687206"/>
          </a:xfrm>
          <a:prstGeom prst="rect">
            <a:avLst/>
          </a:prstGeom>
          <a:noFill/>
          <a:ln w="12700">
            <a:solidFill>
              <a:schemeClr val="bg2">
                <a:lumMod val="1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F881BF2-37E9-19F8-56A7-6ACB47ACFD49}"/>
              </a:ext>
            </a:extLst>
          </p:cNvPr>
          <p:cNvSpPr/>
          <p:nvPr/>
        </p:nvSpPr>
        <p:spPr>
          <a:xfrm>
            <a:off x="4938279" y="4521458"/>
            <a:ext cx="891539" cy="666172"/>
          </a:xfrm>
          <a:prstGeom prst="rect">
            <a:avLst/>
          </a:prstGeom>
          <a:noFill/>
          <a:ln w="12700">
            <a:solidFill>
              <a:schemeClr val="bg2">
                <a:lumMod val="1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4C5C8D13-8933-DE20-9ADD-F3BDA9863926}"/>
              </a:ext>
            </a:extLst>
          </p:cNvPr>
          <p:cNvSpPr/>
          <p:nvPr/>
        </p:nvSpPr>
        <p:spPr>
          <a:xfrm>
            <a:off x="5923520" y="5219727"/>
            <a:ext cx="891539" cy="857226"/>
          </a:xfrm>
          <a:prstGeom prst="rect">
            <a:avLst/>
          </a:prstGeom>
          <a:noFill/>
          <a:ln w="12700">
            <a:solidFill>
              <a:schemeClr val="bg2">
                <a:lumMod val="1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B37F4F-A00A-4AC5-0058-5DC1D7CED1D6}"/>
              </a:ext>
            </a:extLst>
          </p:cNvPr>
          <p:cNvSpPr txBox="1"/>
          <p:nvPr/>
        </p:nvSpPr>
        <p:spPr>
          <a:xfrm>
            <a:off x="3613639" y="4486554"/>
            <a:ext cx="14504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i="1" dirty="0">
                <a:solidFill>
                  <a:srgbClr val="FF0000"/>
                </a:solidFill>
              </a:rPr>
              <a:t>Image out of range</a:t>
            </a:r>
          </a:p>
          <a:p>
            <a:pPr algn="ctr"/>
            <a:r>
              <a:rPr lang="en-US" altLang="ko-KR" sz="1100" b="1" i="1" dirty="0">
                <a:solidFill>
                  <a:srgbClr val="FF0000"/>
                </a:solidFill>
              </a:rPr>
              <a:t>Error</a:t>
            </a:r>
            <a:endParaRPr lang="ko-KR" altLang="en-US" sz="1100" b="1" i="1" dirty="0">
              <a:solidFill>
                <a:srgbClr val="FF0000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06DC867-91B8-5FDA-24EA-EB1F436EB244}"/>
              </a:ext>
            </a:extLst>
          </p:cNvPr>
          <p:cNvSpPr txBox="1"/>
          <p:nvPr/>
        </p:nvSpPr>
        <p:spPr>
          <a:xfrm>
            <a:off x="4006568" y="5703214"/>
            <a:ext cx="25782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i="1" dirty="0">
                <a:solidFill>
                  <a:srgbClr val="FF0000"/>
                </a:solidFill>
              </a:rPr>
              <a:t>Image out of range</a:t>
            </a:r>
          </a:p>
          <a:p>
            <a:pPr algn="ctr"/>
            <a:r>
              <a:rPr lang="en-US" altLang="ko-KR" sz="1100" b="1" i="1" dirty="0">
                <a:solidFill>
                  <a:srgbClr val="FF0000"/>
                </a:solidFill>
              </a:rPr>
              <a:t>Error</a:t>
            </a:r>
            <a:endParaRPr lang="ko-KR" altLang="en-US" sz="1100" b="1" i="1" dirty="0">
              <a:solidFill>
                <a:srgbClr val="FF0000"/>
              </a:solidFill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B89A7F47-DEE5-6E68-9CD4-C1BF26C13711}"/>
              </a:ext>
            </a:extLst>
          </p:cNvPr>
          <p:cNvCxnSpPr>
            <a:cxnSpLocks/>
          </p:cNvCxnSpPr>
          <p:nvPr/>
        </p:nvCxnSpPr>
        <p:spPr>
          <a:xfrm flipH="1" flipV="1">
            <a:off x="5946582" y="3694432"/>
            <a:ext cx="131762" cy="65385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EB1D5BA-0A92-2C89-C1A1-3C174BEACD2C}"/>
              </a:ext>
            </a:extLst>
          </p:cNvPr>
          <p:cNvSpPr/>
          <p:nvPr/>
        </p:nvSpPr>
        <p:spPr>
          <a:xfrm>
            <a:off x="6080726" y="4368474"/>
            <a:ext cx="588165" cy="137998"/>
          </a:xfrm>
          <a:prstGeom prst="rect">
            <a:avLst/>
          </a:prstGeom>
          <a:noFill/>
          <a:ln w="19050">
            <a:solidFill>
              <a:srgbClr val="66FF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10AFD82-AEA3-F3A4-68BE-1A8332FD3E4D}"/>
              </a:ext>
            </a:extLst>
          </p:cNvPr>
          <p:cNvSpPr/>
          <p:nvPr/>
        </p:nvSpPr>
        <p:spPr>
          <a:xfrm>
            <a:off x="6055485" y="4344009"/>
            <a:ext cx="45719" cy="45719"/>
          </a:xfrm>
          <a:prstGeom prst="rect">
            <a:avLst/>
          </a:prstGeom>
          <a:solidFill>
            <a:srgbClr val="FF0000"/>
          </a:solidFill>
          <a:ln w="19050">
            <a:solidFill>
              <a:srgbClr val="66FF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55ED645A-DBB2-00E2-9D96-9054BC539C13}"/>
              </a:ext>
            </a:extLst>
          </p:cNvPr>
          <p:cNvCxnSpPr>
            <a:cxnSpLocks/>
          </p:cNvCxnSpPr>
          <p:nvPr/>
        </p:nvCxnSpPr>
        <p:spPr>
          <a:xfrm>
            <a:off x="5922683" y="3690251"/>
            <a:ext cx="4849" cy="829681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5ACD6BF6-FA45-FC89-51E3-0C91EA2381F9}"/>
              </a:ext>
            </a:extLst>
          </p:cNvPr>
          <p:cNvCxnSpPr>
            <a:cxnSpLocks/>
          </p:cNvCxnSpPr>
          <p:nvPr/>
        </p:nvCxnSpPr>
        <p:spPr>
          <a:xfrm>
            <a:off x="5944042" y="3657256"/>
            <a:ext cx="891540" cy="4632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E98DD45-50C0-6D45-6FD8-088F7E3D7379}"/>
              </a:ext>
            </a:extLst>
          </p:cNvPr>
          <p:cNvSpPr/>
          <p:nvPr/>
        </p:nvSpPr>
        <p:spPr>
          <a:xfrm>
            <a:off x="5229318" y="4732431"/>
            <a:ext cx="588165" cy="137998"/>
          </a:xfrm>
          <a:prstGeom prst="rect">
            <a:avLst/>
          </a:prstGeom>
          <a:noFill/>
          <a:ln w="19050">
            <a:solidFill>
              <a:srgbClr val="66FF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AC0AAE74-1EFA-9B1B-3E08-A2E3D412182A}"/>
              </a:ext>
            </a:extLst>
          </p:cNvPr>
          <p:cNvSpPr/>
          <p:nvPr/>
        </p:nvSpPr>
        <p:spPr>
          <a:xfrm>
            <a:off x="5204077" y="4707966"/>
            <a:ext cx="45719" cy="45719"/>
          </a:xfrm>
          <a:prstGeom prst="rect">
            <a:avLst/>
          </a:prstGeom>
          <a:solidFill>
            <a:srgbClr val="FF0000"/>
          </a:solidFill>
          <a:ln w="19050">
            <a:solidFill>
              <a:srgbClr val="66FF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ABE48235-53B1-8F87-418E-041C26029090}"/>
              </a:ext>
            </a:extLst>
          </p:cNvPr>
          <p:cNvCxnSpPr>
            <a:cxnSpLocks/>
          </p:cNvCxnSpPr>
          <p:nvPr/>
        </p:nvCxnSpPr>
        <p:spPr>
          <a:xfrm>
            <a:off x="4970665" y="4520923"/>
            <a:ext cx="853630" cy="0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E3ED5114-11EC-7877-97B7-BD5D06D53B62}"/>
              </a:ext>
            </a:extLst>
          </p:cNvPr>
          <p:cNvCxnSpPr>
            <a:cxnSpLocks/>
          </p:cNvCxnSpPr>
          <p:nvPr/>
        </p:nvCxnSpPr>
        <p:spPr>
          <a:xfrm>
            <a:off x="4936578" y="4542685"/>
            <a:ext cx="0" cy="634302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6E913992-ED23-230A-96FA-02C4F7C1D91B}"/>
              </a:ext>
            </a:extLst>
          </p:cNvPr>
          <p:cNvSpPr/>
          <p:nvPr/>
        </p:nvSpPr>
        <p:spPr>
          <a:xfrm>
            <a:off x="4913565" y="4496035"/>
            <a:ext cx="45719" cy="45719"/>
          </a:xfrm>
          <a:prstGeom prst="rect">
            <a:avLst/>
          </a:prstGeom>
          <a:solidFill>
            <a:srgbClr val="0000FF"/>
          </a:solidFill>
          <a:ln w="19050">
            <a:solidFill>
              <a:srgbClr val="66FF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1B48492-B93A-92A8-77EC-D9433108ABD0}"/>
              </a:ext>
            </a:extLst>
          </p:cNvPr>
          <p:cNvSpPr/>
          <p:nvPr/>
        </p:nvSpPr>
        <p:spPr>
          <a:xfrm>
            <a:off x="6919157" y="4753685"/>
            <a:ext cx="588165" cy="137998"/>
          </a:xfrm>
          <a:prstGeom prst="rect">
            <a:avLst/>
          </a:prstGeom>
          <a:noFill/>
          <a:ln w="19050">
            <a:solidFill>
              <a:srgbClr val="66FF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F2B877DB-C110-8902-B03B-26A7B790EBCB}"/>
              </a:ext>
            </a:extLst>
          </p:cNvPr>
          <p:cNvSpPr/>
          <p:nvPr/>
        </p:nvSpPr>
        <p:spPr>
          <a:xfrm>
            <a:off x="6893916" y="4729220"/>
            <a:ext cx="45719" cy="45719"/>
          </a:xfrm>
          <a:prstGeom prst="rect">
            <a:avLst/>
          </a:prstGeom>
          <a:solidFill>
            <a:srgbClr val="FF0000"/>
          </a:solidFill>
          <a:ln w="19050">
            <a:solidFill>
              <a:srgbClr val="66FF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36076615-B381-11A8-CF56-0B7111F54E5C}"/>
              </a:ext>
            </a:extLst>
          </p:cNvPr>
          <p:cNvCxnSpPr>
            <a:cxnSpLocks/>
          </p:cNvCxnSpPr>
          <p:nvPr/>
        </p:nvCxnSpPr>
        <p:spPr>
          <a:xfrm>
            <a:off x="6953397" y="4517465"/>
            <a:ext cx="843685" cy="2802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E2497BB5-AAED-8846-EC5F-CFF9A4623CB7}"/>
              </a:ext>
            </a:extLst>
          </p:cNvPr>
          <p:cNvCxnSpPr>
            <a:cxnSpLocks/>
          </p:cNvCxnSpPr>
          <p:nvPr/>
        </p:nvCxnSpPr>
        <p:spPr>
          <a:xfrm flipH="1">
            <a:off x="6904042" y="4780062"/>
            <a:ext cx="1079" cy="408184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7167BB6-8191-69F4-4B79-D8E23D9AA4D5}"/>
              </a:ext>
            </a:extLst>
          </p:cNvPr>
          <p:cNvSpPr/>
          <p:nvPr/>
        </p:nvSpPr>
        <p:spPr>
          <a:xfrm>
            <a:off x="6890459" y="4490982"/>
            <a:ext cx="45719" cy="45719"/>
          </a:xfrm>
          <a:prstGeom prst="rect">
            <a:avLst/>
          </a:prstGeom>
          <a:solidFill>
            <a:srgbClr val="0000FF"/>
          </a:solidFill>
          <a:ln w="19050">
            <a:solidFill>
              <a:srgbClr val="66FF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38234273-46EB-B67F-B6EE-68CC9D1CBF7C}"/>
              </a:ext>
            </a:extLst>
          </p:cNvPr>
          <p:cNvSpPr/>
          <p:nvPr/>
        </p:nvSpPr>
        <p:spPr>
          <a:xfrm>
            <a:off x="5901714" y="3632181"/>
            <a:ext cx="45719" cy="45719"/>
          </a:xfrm>
          <a:prstGeom prst="rect">
            <a:avLst/>
          </a:prstGeom>
          <a:solidFill>
            <a:srgbClr val="0000FF"/>
          </a:solidFill>
          <a:ln w="19050">
            <a:solidFill>
              <a:srgbClr val="66FF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FB522E51-FFA3-2ADC-BEE2-E2EC1A4BA6BE}"/>
              </a:ext>
            </a:extLst>
          </p:cNvPr>
          <p:cNvCxnSpPr>
            <a:cxnSpLocks/>
          </p:cNvCxnSpPr>
          <p:nvPr/>
        </p:nvCxnSpPr>
        <p:spPr>
          <a:xfrm flipV="1">
            <a:off x="6909183" y="4545332"/>
            <a:ext cx="1012" cy="1743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BB0099F3-3466-FA08-29A0-8AC658CCE402}"/>
              </a:ext>
            </a:extLst>
          </p:cNvPr>
          <p:cNvSpPr/>
          <p:nvPr/>
        </p:nvSpPr>
        <p:spPr>
          <a:xfrm>
            <a:off x="6078344" y="5219726"/>
            <a:ext cx="588165" cy="137998"/>
          </a:xfrm>
          <a:prstGeom prst="rect">
            <a:avLst/>
          </a:prstGeom>
          <a:noFill/>
          <a:ln w="19050">
            <a:solidFill>
              <a:srgbClr val="66FF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8C9D1C20-21E8-187E-42DA-5C777FB97820}"/>
              </a:ext>
            </a:extLst>
          </p:cNvPr>
          <p:cNvSpPr/>
          <p:nvPr/>
        </p:nvSpPr>
        <p:spPr>
          <a:xfrm>
            <a:off x="6053103" y="5195261"/>
            <a:ext cx="45719" cy="45719"/>
          </a:xfrm>
          <a:prstGeom prst="rect">
            <a:avLst/>
          </a:prstGeom>
          <a:solidFill>
            <a:srgbClr val="FF0000"/>
          </a:solidFill>
          <a:ln w="19050">
            <a:solidFill>
              <a:srgbClr val="66FF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613DEDEB-5532-CBB9-BC96-310A4FA39908}"/>
              </a:ext>
            </a:extLst>
          </p:cNvPr>
          <p:cNvSpPr/>
          <p:nvPr/>
        </p:nvSpPr>
        <p:spPr>
          <a:xfrm>
            <a:off x="5902247" y="5194197"/>
            <a:ext cx="45719" cy="45719"/>
          </a:xfrm>
          <a:prstGeom prst="rect">
            <a:avLst/>
          </a:prstGeom>
          <a:solidFill>
            <a:srgbClr val="0000FF"/>
          </a:solidFill>
          <a:ln w="19050">
            <a:solidFill>
              <a:srgbClr val="66FF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A6D74D6-0190-D700-1A65-85E72D852D8F}"/>
              </a:ext>
            </a:extLst>
          </p:cNvPr>
          <p:cNvCxnSpPr>
            <a:cxnSpLocks/>
            <a:stCxn id="150" idx="1"/>
          </p:cNvCxnSpPr>
          <p:nvPr/>
        </p:nvCxnSpPr>
        <p:spPr>
          <a:xfrm flipH="1" flipV="1">
            <a:off x="5943388" y="5217090"/>
            <a:ext cx="109715" cy="103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6A5A8B8D-74CD-A73E-AEF6-CD1843AC341A}"/>
              </a:ext>
            </a:extLst>
          </p:cNvPr>
          <p:cNvCxnSpPr>
            <a:cxnSpLocks/>
          </p:cNvCxnSpPr>
          <p:nvPr/>
        </p:nvCxnSpPr>
        <p:spPr>
          <a:xfrm>
            <a:off x="5959622" y="5215965"/>
            <a:ext cx="843685" cy="2802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9CF5EBEE-0F2B-8510-1F09-18911E465C5E}"/>
              </a:ext>
            </a:extLst>
          </p:cNvPr>
          <p:cNvCxnSpPr>
            <a:cxnSpLocks/>
          </p:cNvCxnSpPr>
          <p:nvPr/>
        </p:nvCxnSpPr>
        <p:spPr>
          <a:xfrm flipH="1">
            <a:off x="5921182" y="5239916"/>
            <a:ext cx="1501" cy="848466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곱하기 기호 158">
            <a:extLst>
              <a:ext uri="{FF2B5EF4-FFF2-40B4-BE49-F238E27FC236}">
                <a16:creationId xmlns:a16="http://schemas.microsoft.com/office/drawing/2014/main" id="{269138D0-89DC-1E19-A107-6B5BBD7F57E3}"/>
              </a:ext>
            </a:extLst>
          </p:cNvPr>
          <p:cNvSpPr/>
          <p:nvPr/>
        </p:nvSpPr>
        <p:spPr>
          <a:xfrm>
            <a:off x="5872418" y="5828495"/>
            <a:ext cx="97053" cy="92368"/>
          </a:xfrm>
          <a:prstGeom prst="mathMultiply">
            <a:avLst>
              <a:gd name="adj1" fmla="val 15233"/>
            </a:avLst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30C0AF44-486B-CDBF-BFCF-8A100CEF5223}"/>
              </a:ext>
            </a:extLst>
          </p:cNvPr>
          <p:cNvCxnSpPr>
            <a:cxnSpLocks/>
          </p:cNvCxnSpPr>
          <p:nvPr/>
        </p:nvCxnSpPr>
        <p:spPr>
          <a:xfrm flipH="1">
            <a:off x="5947881" y="5874679"/>
            <a:ext cx="86577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0671C613-58B3-5DAB-2468-7B62D34B9666}"/>
              </a:ext>
            </a:extLst>
          </p:cNvPr>
          <p:cNvCxnSpPr>
            <a:cxnSpLocks/>
          </p:cNvCxnSpPr>
          <p:nvPr/>
        </p:nvCxnSpPr>
        <p:spPr>
          <a:xfrm flipV="1">
            <a:off x="5077697" y="4518866"/>
            <a:ext cx="0" cy="65812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7B51E84-121C-B110-1474-8C6B0BF11A94}"/>
              </a:ext>
            </a:extLst>
          </p:cNvPr>
          <p:cNvCxnSpPr>
            <a:cxnSpLocks/>
          </p:cNvCxnSpPr>
          <p:nvPr/>
        </p:nvCxnSpPr>
        <p:spPr>
          <a:xfrm flipH="1" flipV="1">
            <a:off x="4942488" y="4533426"/>
            <a:ext cx="251475" cy="20045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곱하기 기호 122">
            <a:extLst>
              <a:ext uri="{FF2B5EF4-FFF2-40B4-BE49-F238E27FC236}">
                <a16:creationId xmlns:a16="http://schemas.microsoft.com/office/drawing/2014/main" id="{59A2D209-9374-3D74-757E-61A9DAF26EFA}"/>
              </a:ext>
            </a:extLst>
          </p:cNvPr>
          <p:cNvSpPr/>
          <p:nvPr/>
        </p:nvSpPr>
        <p:spPr>
          <a:xfrm rot="2213603">
            <a:off x="5031644" y="4595896"/>
            <a:ext cx="97053" cy="92368"/>
          </a:xfrm>
          <a:prstGeom prst="mathMultiply">
            <a:avLst>
              <a:gd name="adj1" fmla="val 15233"/>
            </a:avLst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4D79CFC1-78C6-0BB5-5CF6-267E2DD73149}"/>
              </a:ext>
            </a:extLst>
          </p:cNvPr>
          <p:cNvCxnSpPr>
            <a:cxnSpLocks/>
          </p:cNvCxnSpPr>
          <p:nvPr/>
        </p:nvCxnSpPr>
        <p:spPr>
          <a:xfrm flipH="1" flipV="1">
            <a:off x="8099425" y="4340225"/>
            <a:ext cx="151171" cy="37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25634769-B524-2170-C1CB-860846452AFA}"/>
              </a:ext>
            </a:extLst>
          </p:cNvPr>
          <p:cNvCxnSpPr>
            <a:cxnSpLocks/>
          </p:cNvCxnSpPr>
          <p:nvPr/>
        </p:nvCxnSpPr>
        <p:spPr>
          <a:xfrm flipV="1">
            <a:off x="8339496" y="3984625"/>
            <a:ext cx="0" cy="343509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6931FB40-A030-E219-8886-ED8D8E92B972}"/>
              </a:ext>
            </a:extLst>
          </p:cNvPr>
          <p:cNvCxnSpPr>
            <a:cxnSpLocks/>
          </p:cNvCxnSpPr>
          <p:nvPr/>
        </p:nvCxnSpPr>
        <p:spPr>
          <a:xfrm>
            <a:off x="8428396" y="4344009"/>
            <a:ext cx="306029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B3589352-CB83-93EA-EA30-831ADA76FF38}"/>
              </a:ext>
            </a:extLst>
          </p:cNvPr>
          <p:cNvCxnSpPr>
            <a:cxnSpLocks/>
          </p:cNvCxnSpPr>
          <p:nvPr/>
        </p:nvCxnSpPr>
        <p:spPr>
          <a:xfrm>
            <a:off x="8339496" y="4368200"/>
            <a:ext cx="1229" cy="2450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6515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Symbol detection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F0D827A7-3A49-F99D-6300-7AAA4FB092C1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해결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확장된 범위가 이미지 </a:t>
            </a:r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픽셀값을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초과하는 경우 </a:t>
            </a:r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경계값까지만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확장하도록 예외처리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원인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2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Tesseract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가 추출하는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bounding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box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의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width, height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값이 차이가 발생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, </a:t>
            </a: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각 심볼 영역을 추출하는 범위가 달라짐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해결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Width, height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평균값을 사용하여 추출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49" name="그림 48" descr="텍스트이(가) 표시된 사진&#10;&#10;자동 생성된 설명">
            <a:extLst>
              <a:ext uri="{FF2B5EF4-FFF2-40B4-BE49-F238E27FC236}">
                <a16:creationId xmlns:a16="http://schemas.microsoft.com/office/drawing/2014/main" id="{E8E5AABB-03A3-97EE-A271-074D41E624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4"/>
          <a:stretch/>
        </p:blipFill>
        <p:spPr>
          <a:xfrm>
            <a:off x="8801954" y="4237022"/>
            <a:ext cx="2918419" cy="183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440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Symbol detection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F0D827A7-3A49-F99D-6300-7AAA4FB092C1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수정 결과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Tesseract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가 추출하는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bounding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box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의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width, height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값이 차이가 발생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, </a:t>
            </a: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각 심볼 영역을 추출하는 범위가 달라짐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Width, height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평균값을 사용하여 추출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6C95FB-3934-4DCB-B3F3-7C5FFC6497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6" t="10035" r="12467" b="4020"/>
          <a:stretch/>
        </p:blipFill>
        <p:spPr>
          <a:xfrm>
            <a:off x="5420004" y="3689790"/>
            <a:ext cx="3385998" cy="27779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26D58D6-29C9-BE06-1BC7-9FDB4D1DD5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4" t="8085" r="11925" b="4873"/>
          <a:stretch/>
        </p:blipFill>
        <p:spPr>
          <a:xfrm>
            <a:off x="8806002" y="3687692"/>
            <a:ext cx="3385998" cy="27779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8B5A244-6E33-1BF0-7523-BB6D800266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855" y="4129286"/>
            <a:ext cx="1541472" cy="117081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B9F3D40-8159-4F61-DAC0-3DF14D55DE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89" y="3358550"/>
            <a:ext cx="1541472" cy="1541472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3C5E2842-0485-17EC-5140-30B37225B175}"/>
              </a:ext>
            </a:extLst>
          </p:cNvPr>
          <p:cNvSpPr/>
          <p:nvPr/>
        </p:nvSpPr>
        <p:spPr>
          <a:xfrm>
            <a:off x="2344848" y="4590107"/>
            <a:ext cx="570368" cy="235390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3573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Symbol detection using</a:t>
            </a:r>
            <a:r>
              <a:rPr kumimoji="1" lang="ko-KR" altLang="en-US" dirty="0"/>
              <a:t> </a:t>
            </a:r>
            <a:r>
              <a:rPr kumimoji="1" lang="en-US" altLang="ko-KR" dirty="0"/>
              <a:t>deep</a:t>
            </a:r>
            <a:r>
              <a:rPr kumimoji="1" lang="ko-KR" altLang="en-US" dirty="0"/>
              <a:t> </a:t>
            </a:r>
            <a:r>
              <a:rPr kumimoji="1" lang="en-US" altLang="ko-KR" dirty="0"/>
              <a:t>learning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F0D827A7-3A49-F99D-6300-7AAA4FB092C1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딥 러닝 분류모델을 사용하여 심볼영역 분류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기존 텍스트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Bounding box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영역을 기준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4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방향으로 확장한 이미지 픽셀 값 비교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픽셀 값이 가장 큰 이미지를 심볼 이미지로 구분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7400" lvl="1" indent="0">
              <a:buNone/>
            </a:pP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7400" lvl="1" indent="0">
              <a:buNone/>
            </a:pP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MNIST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모델을 사용하여 심볼영역이 포함된 이미지를 구분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심볼 영역 분류결과가 수렴되는 결과를 분석함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B809CF8D-2F11-92A3-067B-F004190535D8}"/>
              </a:ext>
            </a:extLst>
          </p:cNvPr>
          <p:cNvSpPr/>
          <p:nvPr/>
        </p:nvSpPr>
        <p:spPr>
          <a:xfrm>
            <a:off x="5244860" y="2608672"/>
            <a:ext cx="399291" cy="742690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8C4E86-FD4F-0048-6557-5B546E4E36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1"/>
          <a:stretch/>
        </p:blipFill>
        <p:spPr>
          <a:xfrm>
            <a:off x="6787178" y="4374788"/>
            <a:ext cx="3938417" cy="20394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5E47923-8349-26FD-4DFA-ADECC2CF8A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" t="90721" r="92707"/>
          <a:stretch/>
        </p:blipFill>
        <p:spPr>
          <a:xfrm>
            <a:off x="4330404" y="4718471"/>
            <a:ext cx="603493" cy="8888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08368AB-6001-54C2-AE67-6B01DCFBDE2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62" r="92191" b="6958"/>
          <a:stretch/>
        </p:blipFill>
        <p:spPr>
          <a:xfrm>
            <a:off x="5125959" y="4885344"/>
            <a:ext cx="725878" cy="7755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7968718-6F1B-AA79-00E6-C92A5982423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54" t="89800" r="93654" b="4445"/>
          <a:stretch/>
        </p:blipFill>
        <p:spPr>
          <a:xfrm>
            <a:off x="2442112" y="4879514"/>
            <a:ext cx="845923" cy="5592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EB28097-5361-93BD-7288-34BBC5ACD13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" t="90721" r="92191" b="4639"/>
          <a:stretch/>
        </p:blipFill>
        <p:spPr>
          <a:xfrm>
            <a:off x="3411066" y="4968237"/>
            <a:ext cx="553082" cy="4508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6D97280-59E6-40FF-F136-BC32A890B177}"/>
              </a:ext>
            </a:extLst>
          </p:cNvPr>
          <p:cNvSpPr txBox="1"/>
          <p:nvPr/>
        </p:nvSpPr>
        <p:spPr>
          <a:xfrm>
            <a:off x="5243778" y="4493673"/>
            <a:ext cx="483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Up</a:t>
            </a:r>
            <a:endParaRPr lang="ko-KR" altLang="en-US" sz="1400" b="1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DE1037-6A7C-D36A-DB82-E87B600DE101}"/>
              </a:ext>
            </a:extLst>
          </p:cNvPr>
          <p:cNvSpPr txBox="1"/>
          <p:nvPr/>
        </p:nvSpPr>
        <p:spPr>
          <a:xfrm>
            <a:off x="4301253" y="4492827"/>
            <a:ext cx="1022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Down</a:t>
            </a:r>
            <a:endParaRPr lang="ko-KR" altLang="en-US" sz="1400" b="1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F3A7CD-B6FA-259C-009A-051078DEC879}"/>
              </a:ext>
            </a:extLst>
          </p:cNvPr>
          <p:cNvSpPr txBox="1"/>
          <p:nvPr/>
        </p:nvSpPr>
        <p:spPr>
          <a:xfrm>
            <a:off x="2710754" y="4500380"/>
            <a:ext cx="1022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Left</a:t>
            </a:r>
            <a:endParaRPr lang="ko-KR" altLang="en-US" b="1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8BA4BD-53A9-DAE9-7316-824FBF18B897}"/>
              </a:ext>
            </a:extLst>
          </p:cNvPr>
          <p:cNvSpPr txBox="1"/>
          <p:nvPr/>
        </p:nvSpPr>
        <p:spPr>
          <a:xfrm>
            <a:off x="3462372" y="4520810"/>
            <a:ext cx="1022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Right</a:t>
            </a:r>
            <a:endParaRPr lang="ko-KR" altLang="en-US" sz="1400" b="1" i="1" dirty="0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FCD7DDC6-3747-6B15-0B21-CF0C4A75201D}"/>
              </a:ext>
            </a:extLst>
          </p:cNvPr>
          <p:cNvSpPr/>
          <p:nvPr/>
        </p:nvSpPr>
        <p:spPr>
          <a:xfrm rot="16200000">
            <a:off x="6353428" y="4892470"/>
            <a:ext cx="184035" cy="742690"/>
          </a:xfrm>
          <a:prstGeom prst="downArrow">
            <a:avLst>
              <a:gd name="adj1" fmla="val 42317"/>
              <a:gd name="adj2" fmla="val 94178"/>
            </a:avLst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987A92E-ED4E-B173-BB97-9C1F16873112}"/>
              </a:ext>
            </a:extLst>
          </p:cNvPr>
          <p:cNvSpPr/>
          <p:nvPr/>
        </p:nvSpPr>
        <p:spPr>
          <a:xfrm>
            <a:off x="4245337" y="4812962"/>
            <a:ext cx="761427" cy="857226"/>
          </a:xfrm>
          <a:prstGeom prst="rect">
            <a:avLst/>
          </a:prstGeom>
          <a:noFill/>
          <a:ln w="19050">
            <a:solidFill>
              <a:schemeClr val="bg2">
                <a:lumMod val="1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2FCDF89-B0F0-D5EF-6807-E81E25B51D38}"/>
              </a:ext>
            </a:extLst>
          </p:cNvPr>
          <p:cNvSpPr/>
          <p:nvPr/>
        </p:nvSpPr>
        <p:spPr>
          <a:xfrm>
            <a:off x="5096050" y="4804011"/>
            <a:ext cx="761427" cy="857226"/>
          </a:xfrm>
          <a:prstGeom prst="rect">
            <a:avLst/>
          </a:prstGeom>
          <a:noFill/>
          <a:ln w="19050">
            <a:solidFill>
              <a:schemeClr val="bg2">
                <a:lumMod val="1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53FEA88-54C9-B857-DDA2-93E4D9B859A6}"/>
              </a:ext>
            </a:extLst>
          </p:cNvPr>
          <p:cNvSpPr/>
          <p:nvPr/>
        </p:nvSpPr>
        <p:spPr>
          <a:xfrm>
            <a:off x="3402244" y="4822216"/>
            <a:ext cx="761427" cy="857226"/>
          </a:xfrm>
          <a:prstGeom prst="rect">
            <a:avLst/>
          </a:prstGeom>
          <a:noFill/>
          <a:ln w="19050">
            <a:solidFill>
              <a:schemeClr val="bg2">
                <a:lumMod val="1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1F9A47D-1E79-6664-E889-751302C5C3C8}"/>
              </a:ext>
            </a:extLst>
          </p:cNvPr>
          <p:cNvSpPr/>
          <p:nvPr/>
        </p:nvSpPr>
        <p:spPr>
          <a:xfrm>
            <a:off x="2545359" y="4819344"/>
            <a:ext cx="761427" cy="857226"/>
          </a:xfrm>
          <a:prstGeom prst="rect">
            <a:avLst/>
          </a:prstGeom>
          <a:noFill/>
          <a:ln w="19050">
            <a:solidFill>
              <a:schemeClr val="bg2">
                <a:lumMod val="1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9DC1125-C9E8-B27A-EAF9-6610FB7979A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62" r="92191" b="6958"/>
          <a:stretch/>
        </p:blipFill>
        <p:spPr>
          <a:xfrm>
            <a:off x="6940751" y="5072881"/>
            <a:ext cx="374827" cy="400477"/>
          </a:xfrm>
          <a:prstGeom prst="rect">
            <a:avLst/>
          </a:prstGeom>
        </p:spPr>
      </p:pic>
      <p:sp>
        <p:nvSpPr>
          <p:cNvPr id="18" name="오른쪽 중괄호 17">
            <a:extLst>
              <a:ext uri="{FF2B5EF4-FFF2-40B4-BE49-F238E27FC236}">
                <a16:creationId xmlns:a16="http://schemas.microsoft.com/office/drawing/2014/main" id="{14E629D7-F453-DC57-6A77-495B07AC4563}"/>
              </a:ext>
            </a:extLst>
          </p:cNvPr>
          <p:cNvSpPr/>
          <p:nvPr/>
        </p:nvSpPr>
        <p:spPr>
          <a:xfrm>
            <a:off x="10621264" y="4562049"/>
            <a:ext cx="237235" cy="406188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오른쪽 중괄호 35">
            <a:extLst>
              <a:ext uri="{FF2B5EF4-FFF2-40B4-BE49-F238E27FC236}">
                <a16:creationId xmlns:a16="http://schemas.microsoft.com/office/drawing/2014/main" id="{FC7C07AE-FE13-712A-B563-10CB2D0636E8}"/>
              </a:ext>
            </a:extLst>
          </p:cNvPr>
          <p:cNvSpPr/>
          <p:nvPr/>
        </p:nvSpPr>
        <p:spPr>
          <a:xfrm>
            <a:off x="10621264" y="5012901"/>
            <a:ext cx="237235" cy="406188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중괄호 36">
            <a:extLst>
              <a:ext uri="{FF2B5EF4-FFF2-40B4-BE49-F238E27FC236}">
                <a16:creationId xmlns:a16="http://schemas.microsoft.com/office/drawing/2014/main" id="{DB5BD08B-B532-3186-0DCE-8C97A119FF08}"/>
              </a:ext>
            </a:extLst>
          </p:cNvPr>
          <p:cNvSpPr/>
          <p:nvPr/>
        </p:nvSpPr>
        <p:spPr>
          <a:xfrm>
            <a:off x="10621264" y="5485974"/>
            <a:ext cx="237235" cy="406188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오른쪽 중괄호 37">
            <a:extLst>
              <a:ext uri="{FF2B5EF4-FFF2-40B4-BE49-F238E27FC236}">
                <a16:creationId xmlns:a16="http://schemas.microsoft.com/office/drawing/2014/main" id="{E516AA58-9B64-AF6F-60B2-C00555FF2BC1}"/>
              </a:ext>
            </a:extLst>
          </p:cNvPr>
          <p:cNvSpPr/>
          <p:nvPr/>
        </p:nvSpPr>
        <p:spPr>
          <a:xfrm>
            <a:off x="10621264" y="5936826"/>
            <a:ext cx="237235" cy="136314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486A1E-8978-C53A-961A-8F200FF80744}"/>
              </a:ext>
            </a:extLst>
          </p:cNvPr>
          <p:cNvSpPr txBox="1"/>
          <p:nvPr/>
        </p:nvSpPr>
        <p:spPr>
          <a:xfrm>
            <a:off x="10672782" y="4592713"/>
            <a:ext cx="15747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i="1" dirty="0"/>
              <a:t>Symbol bounding </a:t>
            </a:r>
          </a:p>
          <a:p>
            <a:pPr algn="ctr"/>
            <a:r>
              <a:rPr lang="en-US" altLang="ko-KR" sz="1100" b="1" i="1" dirty="0"/>
              <a:t>Area</a:t>
            </a:r>
            <a:endParaRPr lang="ko-KR" altLang="en-US" sz="1100" b="1" i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C80E5EC-C0FA-E7B5-F203-E859AFAF6010}"/>
              </a:ext>
            </a:extLst>
          </p:cNvPr>
          <p:cNvSpPr txBox="1"/>
          <p:nvPr/>
        </p:nvSpPr>
        <p:spPr>
          <a:xfrm>
            <a:off x="10633735" y="5087798"/>
            <a:ext cx="1574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i="1" dirty="0"/>
              <a:t>Error</a:t>
            </a:r>
            <a:endParaRPr lang="ko-KR" altLang="en-US" sz="1100" b="1" i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7A52B5-2D0D-882B-39E2-9478116E77A8}"/>
              </a:ext>
            </a:extLst>
          </p:cNvPr>
          <p:cNvSpPr txBox="1"/>
          <p:nvPr/>
        </p:nvSpPr>
        <p:spPr>
          <a:xfrm>
            <a:off x="10643260" y="5558263"/>
            <a:ext cx="1574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i="1" dirty="0"/>
              <a:t>Error</a:t>
            </a:r>
            <a:endParaRPr lang="ko-KR" altLang="en-US" sz="1100" b="1" i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89D1D3F-5CDE-0F55-56F7-2CC45504898F}"/>
              </a:ext>
            </a:extLst>
          </p:cNvPr>
          <p:cNvSpPr txBox="1"/>
          <p:nvPr/>
        </p:nvSpPr>
        <p:spPr>
          <a:xfrm>
            <a:off x="10656697" y="5897923"/>
            <a:ext cx="1574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i="1" dirty="0"/>
              <a:t>Error</a:t>
            </a:r>
            <a:endParaRPr lang="ko-KR" altLang="en-US" sz="1100" b="1" i="1" dirty="0"/>
          </a:p>
        </p:txBody>
      </p:sp>
    </p:spTree>
    <p:extLst>
      <p:ext uri="{BB962C8B-B14F-4D97-AF65-F5344CB8AC3E}">
        <p14:creationId xmlns:p14="http://schemas.microsoft.com/office/powerpoint/2010/main" val="3276260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P&amp;ID symbols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Piping &amp; instrumentation diagram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Representing the relationship between equipment</a:t>
            </a: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P&amp;ID components</a:t>
            </a:r>
          </a:p>
          <a:p>
            <a:pPr lvl="1"/>
            <a:r>
              <a:rPr lang="en-US" altLang="ko-KR" b="0" i="0" dirty="0">
                <a:solidFill>
                  <a:srgbClr val="000000"/>
                </a:solidFill>
                <a:effectLst/>
                <a:latin typeface="Poppins" panose="020B0502040204020203" pitchFamily="2" charset="0"/>
              </a:rPr>
              <a:t>Mechanical machinery named and list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Process piping, sizes and identification 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Valves, vent identification 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Flow directions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Legend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Etc.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B3057F-D686-C9B4-A7F1-41C898AFF5E6}"/>
              </a:ext>
            </a:extLst>
          </p:cNvPr>
          <p:cNvSpPr txBox="1"/>
          <p:nvPr/>
        </p:nvSpPr>
        <p:spPr>
          <a:xfrm>
            <a:off x="6509234" y="5969433"/>
            <a:ext cx="549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5"/>
                </a:solidFill>
              </a:rPr>
              <a:t>AVEVA. P&amp;ID demo, https://www.aveva.com/en/products/pid-and-diagrams/</a:t>
            </a:r>
            <a:endParaRPr lang="ko-KR" altLang="en-US" sz="1200" dirty="0">
              <a:solidFill>
                <a:schemeClr val="accent5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EC36B1-DE63-CA00-6397-984B50A6D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234" y="1915470"/>
            <a:ext cx="5624373" cy="40386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00A0C2-6AE5-C83E-C0D9-7D543FDCF363}"/>
              </a:ext>
            </a:extLst>
          </p:cNvPr>
          <p:cNvSpPr txBox="1"/>
          <p:nvPr/>
        </p:nvSpPr>
        <p:spPr>
          <a:xfrm>
            <a:off x="5452558" y="2952237"/>
            <a:ext cx="1264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solidFill>
                  <a:srgbClr val="FF0000"/>
                </a:solidFill>
              </a:rPr>
              <a:t>Legend</a:t>
            </a:r>
            <a:endParaRPr lang="ko-KR" altLang="en-US" sz="1400" b="1" i="1" dirty="0">
              <a:solidFill>
                <a:srgbClr val="FF000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7C77607-E446-02B3-0995-AE932EBE29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0"/>
          <a:stretch/>
        </p:blipFill>
        <p:spPr>
          <a:xfrm>
            <a:off x="5141814" y="3260015"/>
            <a:ext cx="1399919" cy="267089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45FB690-1CDD-D89C-0DE4-974A2464B6E4}"/>
              </a:ext>
            </a:extLst>
          </p:cNvPr>
          <p:cNvSpPr/>
          <p:nvPr/>
        </p:nvSpPr>
        <p:spPr>
          <a:xfrm>
            <a:off x="5141814" y="3226140"/>
            <a:ext cx="1399919" cy="27280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4433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Symbol detection using</a:t>
            </a:r>
            <a:r>
              <a:rPr kumimoji="1" lang="ko-KR" altLang="en-US" dirty="0"/>
              <a:t> </a:t>
            </a:r>
            <a:r>
              <a:rPr kumimoji="1" lang="en-US" altLang="ko-KR" dirty="0"/>
              <a:t>deep</a:t>
            </a:r>
            <a:r>
              <a:rPr kumimoji="1" lang="ko-KR" altLang="en-US" dirty="0"/>
              <a:t> </a:t>
            </a:r>
            <a:r>
              <a:rPr kumimoji="1" lang="en-US" altLang="ko-KR" dirty="0"/>
              <a:t>learning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F0D827A7-3A49-F99D-6300-7AAA4FB092C1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MNIST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분류모델 추론결과 분석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MNIST dataset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으로 학습시킨 모델 가중치 저장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텍스트 기준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4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방향으로 확장된 이미지를 학습모델 입력데이터로 </a:t>
            </a:r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전처리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모든 이미지에 대한 추론결과 추론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이미지 </a:t>
            </a:r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전처리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이미지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Resize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250x250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→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28x28</a:t>
            </a: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40A217-2F12-6C46-B65B-F97BB50DC4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6" t="10978" r="13089" b="6320"/>
          <a:stretch/>
        </p:blipFill>
        <p:spPr>
          <a:xfrm>
            <a:off x="9134475" y="3910669"/>
            <a:ext cx="3057525" cy="25264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4D0B79-CE30-0C20-0421-9CEBC91DC7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1" t="9996" r="13419" b="5570"/>
          <a:stretch/>
        </p:blipFill>
        <p:spPr>
          <a:xfrm>
            <a:off x="5448301" y="3899126"/>
            <a:ext cx="3057525" cy="2537956"/>
          </a:xfrm>
          <a:prstGeom prst="rect">
            <a:avLst/>
          </a:prstGeom>
        </p:spPr>
      </p:pic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643432F2-909C-63C6-0527-1316626B4932}"/>
              </a:ext>
            </a:extLst>
          </p:cNvPr>
          <p:cNvSpPr/>
          <p:nvPr/>
        </p:nvSpPr>
        <p:spPr>
          <a:xfrm rot="16200000">
            <a:off x="8647539" y="4839556"/>
            <a:ext cx="345222" cy="523746"/>
          </a:xfrm>
          <a:prstGeom prst="downArrow">
            <a:avLst>
              <a:gd name="adj1" fmla="val 42317"/>
              <a:gd name="adj2" fmla="val 66587"/>
            </a:avLst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27266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Symbol detection using</a:t>
            </a:r>
            <a:r>
              <a:rPr kumimoji="1" lang="ko-KR" altLang="en-US" dirty="0"/>
              <a:t> </a:t>
            </a:r>
            <a:r>
              <a:rPr kumimoji="1" lang="en-US" altLang="ko-KR" dirty="0"/>
              <a:t>deep</a:t>
            </a:r>
            <a:r>
              <a:rPr kumimoji="1" lang="ko-KR" altLang="en-US" dirty="0"/>
              <a:t> </a:t>
            </a:r>
            <a:r>
              <a:rPr kumimoji="1" lang="en-US" altLang="ko-KR" dirty="0"/>
              <a:t>learning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F0D827A7-3A49-F99D-6300-7AAA4FB092C1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이미지 보간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크기 변경 시 손실된 이미지 정보를 보간 기법을 사용하여 유지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변경 해상도에 맞게 이미지 샘플링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7400" lvl="1" indent="0">
              <a:buNone/>
            </a:pP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40A217-2F12-6C46-B65B-F97BB50DC4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6" t="10978" r="13089" b="6320"/>
          <a:stretch/>
        </p:blipFill>
        <p:spPr>
          <a:xfrm>
            <a:off x="2600261" y="3704885"/>
            <a:ext cx="3057525" cy="2526413"/>
          </a:xfrm>
          <a:prstGeom prst="rect">
            <a:avLst/>
          </a:prstGeom>
        </p:spPr>
      </p:pic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643432F2-909C-63C6-0527-1316626B4932}"/>
              </a:ext>
            </a:extLst>
          </p:cNvPr>
          <p:cNvSpPr/>
          <p:nvPr/>
        </p:nvSpPr>
        <p:spPr>
          <a:xfrm rot="16200000">
            <a:off x="5990064" y="4662986"/>
            <a:ext cx="345222" cy="523746"/>
          </a:xfrm>
          <a:prstGeom prst="downArrow">
            <a:avLst>
              <a:gd name="adj1" fmla="val 42317"/>
              <a:gd name="adj2" fmla="val 66587"/>
            </a:avLst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7201DA-7BE8-0F1B-230C-C691EDC921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8" t="8924" r="13168" b="5877"/>
          <a:stretch/>
        </p:blipFill>
        <p:spPr>
          <a:xfrm>
            <a:off x="6591300" y="3619500"/>
            <a:ext cx="3057525" cy="261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600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Symbol detection using</a:t>
            </a:r>
            <a:r>
              <a:rPr kumimoji="1" lang="ko-KR" altLang="en-US" dirty="0"/>
              <a:t> </a:t>
            </a:r>
            <a:r>
              <a:rPr kumimoji="1" lang="en-US" altLang="ko-KR" dirty="0"/>
              <a:t>deep</a:t>
            </a:r>
            <a:r>
              <a:rPr kumimoji="1" lang="ko-KR" altLang="en-US" dirty="0"/>
              <a:t> </a:t>
            </a:r>
            <a:r>
              <a:rPr kumimoji="1" lang="en-US" altLang="ko-KR" dirty="0"/>
              <a:t>learning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F0D827A7-3A49-F99D-6300-7AAA4FB092C1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전체 이미지 추론결과 분석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도면 내 전체 심볼 개수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: 12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개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4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방향 이미지 확장 개수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: 12x4 = 48</a:t>
            </a: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심볼영역이 포함되지 않는 경우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0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으로 인식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심볼영역이 포함된 경우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:</a:t>
            </a: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아래쪽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: 0, 2, 8</a:t>
            </a: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왼쪽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: 2, 4, 8</a:t>
            </a: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오른쪽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: 0, 2, 4, 8</a:t>
            </a: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F04A5D2-F7D2-4215-49B1-B672D9AB063E}"/>
              </a:ext>
            </a:extLst>
          </p:cNvPr>
          <p:cNvGrpSpPr/>
          <p:nvPr/>
        </p:nvGrpSpPr>
        <p:grpSpPr>
          <a:xfrm>
            <a:off x="6324601" y="1924050"/>
            <a:ext cx="5867400" cy="4522373"/>
            <a:chOff x="6400801" y="2028825"/>
            <a:chExt cx="5791200" cy="441759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E449E47-86CA-8EC7-EDE6-55544CDB1D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16" t="5942" r="9222" b="3651"/>
            <a:stretch/>
          </p:blipFill>
          <p:spPr>
            <a:xfrm>
              <a:off x="6400801" y="2028825"/>
              <a:ext cx="5791200" cy="4417598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BD8E364-025C-5199-1C0E-BEE5E624A1A1}"/>
                </a:ext>
              </a:extLst>
            </p:cNvPr>
            <p:cNvSpPr/>
            <p:nvPr/>
          </p:nvSpPr>
          <p:spPr>
            <a:xfrm>
              <a:off x="8486775" y="2895599"/>
              <a:ext cx="257176" cy="11334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47079F3-D235-0021-9E27-64326A25DA09}"/>
                </a:ext>
              </a:extLst>
            </p:cNvPr>
            <p:cNvSpPr/>
            <p:nvPr/>
          </p:nvSpPr>
          <p:spPr>
            <a:xfrm>
              <a:off x="9953625" y="2371726"/>
              <a:ext cx="257176" cy="16668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B66FD52-7113-FB75-27BA-A48D85836D37}"/>
                </a:ext>
              </a:extLst>
            </p:cNvPr>
            <p:cNvSpPr/>
            <p:nvPr/>
          </p:nvSpPr>
          <p:spPr>
            <a:xfrm>
              <a:off x="8486775" y="5106046"/>
              <a:ext cx="257176" cy="11965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CF8BB53-A32D-7F1D-AB99-7F437B405B48}"/>
                </a:ext>
              </a:extLst>
            </p:cNvPr>
            <p:cNvSpPr/>
            <p:nvPr/>
          </p:nvSpPr>
          <p:spPr>
            <a:xfrm>
              <a:off x="11610975" y="5144146"/>
              <a:ext cx="257176" cy="11965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C42B01A0-380D-5049-607E-2DED40BA8F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8" t="8924" r="13168" b="5877"/>
          <a:stretch/>
        </p:blipFill>
        <p:spPr>
          <a:xfrm>
            <a:off x="4056666" y="4446921"/>
            <a:ext cx="2168425" cy="18523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6B1EF0-D032-166D-A675-A8E3470E2160}"/>
              </a:ext>
            </a:extLst>
          </p:cNvPr>
          <p:cNvSpPr txBox="1"/>
          <p:nvPr/>
        </p:nvSpPr>
        <p:spPr>
          <a:xfrm>
            <a:off x="8312382" y="2450969"/>
            <a:ext cx="1018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/>
              <a:t>50%</a:t>
            </a:r>
            <a:endParaRPr lang="ko-KR" altLang="en-US" sz="1600" b="1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9F7D0F-BA83-38F3-A617-0D5628D51B0E}"/>
              </a:ext>
            </a:extLst>
          </p:cNvPr>
          <p:cNvSpPr txBox="1"/>
          <p:nvPr/>
        </p:nvSpPr>
        <p:spPr>
          <a:xfrm>
            <a:off x="10220141" y="2278030"/>
            <a:ext cx="1018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91%</a:t>
            </a:r>
            <a:endParaRPr lang="ko-KR" altLang="en-US" sz="1400" b="1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D67F76-891F-089E-E007-11CA98C9CE01}"/>
              </a:ext>
            </a:extLst>
          </p:cNvPr>
          <p:cNvSpPr txBox="1"/>
          <p:nvPr/>
        </p:nvSpPr>
        <p:spPr>
          <a:xfrm>
            <a:off x="8312382" y="4773175"/>
            <a:ext cx="1018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58.3%</a:t>
            </a:r>
            <a:endParaRPr lang="ko-KR" altLang="en-US" sz="1400" b="1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C09B90-028F-D666-6DBB-CD63E82B5117}"/>
              </a:ext>
            </a:extLst>
          </p:cNvPr>
          <p:cNvSpPr txBox="1"/>
          <p:nvPr/>
        </p:nvSpPr>
        <p:spPr>
          <a:xfrm>
            <a:off x="11454377" y="4774705"/>
            <a:ext cx="1018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/>
              <a:t>50%</a:t>
            </a:r>
            <a:endParaRPr lang="ko-KR" altLang="en-US" sz="1600" b="1" i="1" dirty="0"/>
          </a:p>
        </p:txBody>
      </p:sp>
    </p:spTree>
    <p:extLst>
      <p:ext uri="{BB962C8B-B14F-4D97-AF65-F5344CB8AC3E}">
        <p14:creationId xmlns:p14="http://schemas.microsoft.com/office/powerpoint/2010/main" val="12787405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Symbol detection using</a:t>
            </a:r>
            <a:r>
              <a:rPr kumimoji="1" lang="ko-KR" altLang="en-US" dirty="0"/>
              <a:t> </a:t>
            </a:r>
            <a:r>
              <a:rPr kumimoji="1" lang="en-US" altLang="ko-KR" dirty="0"/>
              <a:t>deep</a:t>
            </a:r>
            <a:r>
              <a:rPr kumimoji="1" lang="ko-KR" altLang="en-US" dirty="0"/>
              <a:t> </a:t>
            </a:r>
            <a:r>
              <a:rPr kumimoji="1" lang="en-US" altLang="ko-KR" dirty="0"/>
              <a:t>learning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F0D827A7-3A49-F99D-6300-7AAA4FB092C1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심볼에 대해 일관성이 없는 추론결과 출력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70A863-C4E6-B168-504B-8DE656EF4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837" y="2686050"/>
            <a:ext cx="5581778" cy="36665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9D6F24A-4342-0067-AD55-CCDE6D278B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7" t="10632" r="13182" b="5830"/>
          <a:stretch/>
        </p:blipFill>
        <p:spPr>
          <a:xfrm>
            <a:off x="2953367" y="3380030"/>
            <a:ext cx="3028333" cy="25508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68FA69-21AE-C6DD-A472-4B09911F394B}"/>
              </a:ext>
            </a:extLst>
          </p:cNvPr>
          <p:cNvSpPr txBox="1"/>
          <p:nvPr/>
        </p:nvSpPr>
        <p:spPr>
          <a:xfrm>
            <a:off x="3208668" y="3100534"/>
            <a:ext cx="1628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Down</a:t>
            </a:r>
            <a:r>
              <a:rPr lang="ko-KR" altLang="en-US" sz="1400" b="1" i="1" dirty="0"/>
              <a:t>→ </a:t>
            </a:r>
            <a:r>
              <a:rPr lang="en-US" altLang="ko-KR" sz="1400" b="1" i="1" dirty="0"/>
              <a:t>‘2’</a:t>
            </a:r>
            <a:endParaRPr lang="ko-KR" altLang="en-US" sz="1400" b="1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E0B4E4-E2FE-E0EE-638B-A09C51650202}"/>
              </a:ext>
            </a:extLst>
          </p:cNvPr>
          <p:cNvSpPr txBox="1"/>
          <p:nvPr/>
        </p:nvSpPr>
        <p:spPr>
          <a:xfrm>
            <a:off x="4953062" y="3107575"/>
            <a:ext cx="1628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Up</a:t>
            </a:r>
            <a:r>
              <a:rPr lang="ko-KR" altLang="en-US" sz="1400" b="1" i="1" dirty="0"/>
              <a:t>→ </a:t>
            </a:r>
            <a:r>
              <a:rPr lang="en-US" altLang="ko-KR" sz="1400" b="1" i="1" dirty="0"/>
              <a:t>‘0’</a:t>
            </a:r>
            <a:endParaRPr lang="ko-KR" altLang="en-US" sz="1400" b="1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837E43-3DE4-E583-1718-F67BFCECA6E3}"/>
              </a:ext>
            </a:extLst>
          </p:cNvPr>
          <p:cNvSpPr txBox="1"/>
          <p:nvPr/>
        </p:nvSpPr>
        <p:spPr>
          <a:xfrm>
            <a:off x="3196117" y="4698750"/>
            <a:ext cx="1628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Left </a:t>
            </a:r>
            <a:r>
              <a:rPr lang="ko-KR" altLang="en-US" sz="1400" b="1" i="1" dirty="0"/>
              <a:t>→ </a:t>
            </a:r>
            <a:r>
              <a:rPr lang="en-US" altLang="ko-KR" sz="1400" b="1" i="1" dirty="0"/>
              <a:t>‘2’</a:t>
            </a:r>
            <a:endParaRPr lang="ko-KR" altLang="en-US" sz="1400" b="1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FC99A3-BC12-41A4-E44D-4CFD25D96498}"/>
              </a:ext>
            </a:extLst>
          </p:cNvPr>
          <p:cNvSpPr txBox="1"/>
          <p:nvPr/>
        </p:nvSpPr>
        <p:spPr>
          <a:xfrm>
            <a:off x="4883163" y="4744917"/>
            <a:ext cx="1628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Right</a:t>
            </a:r>
            <a:r>
              <a:rPr lang="ko-KR" altLang="en-US" sz="1400" b="1" i="1" dirty="0"/>
              <a:t>→ </a:t>
            </a:r>
            <a:r>
              <a:rPr lang="en-US" altLang="ko-KR" sz="1400" b="1" i="1" dirty="0"/>
              <a:t>‘0’</a:t>
            </a:r>
            <a:endParaRPr lang="ko-KR" altLang="en-US" sz="1400" b="1" i="1" dirty="0"/>
          </a:p>
          <a:p>
            <a:endParaRPr lang="ko-KR" altLang="en-US" sz="1400" b="1" i="1" dirty="0"/>
          </a:p>
        </p:txBody>
      </p:sp>
    </p:spTree>
    <p:extLst>
      <p:ext uri="{BB962C8B-B14F-4D97-AF65-F5344CB8AC3E}">
        <p14:creationId xmlns:p14="http://schemas.microsoft.com/office/powerpoint/2010/main" val="6551178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Bounded Symbol Recognition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F0D827A7-3A49-F99D-6300-7AAA4FB092C1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심볼영역이 연결된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Line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탐지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추출한 심볼과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Line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의 관계성 파악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예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) Valve-007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이 어떤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Line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에 연결되어 있는가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?</a:t>
            </a: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Idea</a:t>
            </a: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심볼과 연결된 선의 좌표 파악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1044595-8AA3-B713-6FD4-ACB95F2C8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292" y="2949911"/>
            <a:ext cx="1261519" cy="958177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603B102-32CE-6E1D-A609-3BF68BB0FB43}"/>
              </a:ext>
            </a:extLst>
          </p:cNvPr>
          <p:cNvCxnSpPr>
            <a:cxnSpLocks/>
          </p:cNvCxnSpPr>
          <p:nvPr/>
        </p:nvCxnSpPr>
        <p:spPr>
          <a:xfrm>
            <a:off x="7039993" y="3428999"/>
            <a:ext cx="1468299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9AA7C06-5D39-51CA-2E12-7FEBBBAE8707}"/>
              </a:ext>
            </a:extLst>
          </p:cNvPr>
          <p:cNvCxnSpPr>
            <a:cxnSpLocks/>
          </p:cNvCxnSpPr>
          <p:nvPr/>
        </p:nvCxnSpPr>
        <p:spPr>
          <a:xfrm flipV="1">
            <a:off x="9766922" y="3428999"/>
            <a:ext cx="504542" cy="1479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7805C5-DC84-B075-7010-D0EF15DBFCDF}"/>
              </a:ext>
            </a:extLst>
          </p:cNvPr>
          <p:cNvSpPr/>
          <p:nvPr/>
        </p:nvSpPr>
        <p:spPr>
          <a:xfrm>
            <a:off x="8508291" y="2839672"/>
            <a:ext cx="1261520" cy="10669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0E3369D-DE6E-DCCE-EA3A-CBF1226F8B5A}"/>
              </a:ext>
            </a:extLst>
          </p:cNvPr>
          <p:cNvCxnSpPr>
            <a:cxnSpLocks/>
          </p:cNvCxnSpPr>
          <p:nvPr/>
        </p:nvCxnSpPr>
        <p:spPr>
          <a:xfrm>
            <a:off x="10685074" y="3428999"/>
            <a:ext cx="103576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E63AB3-9AFA-FAE7-CBA5-44228BB1DEE0}"/>
              </a:ext>
            </a:extLst>
          </p:cNvPr>
          <p:cNvSpPr/>
          <p:nvPr/>
        </p:nvSpPr>
        <p:spPr>
          <a:xfrm>
            <a:off x="11201209" y="3036482"/>
            <a:ext cx="990791" cy="2765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Line-???</a:t>
            </a:r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2C8CD4C-B53D-BBD5-8E36-D0DB226799BD}"/>
              </a:ext>
            </a:extLst>
          </p:cNvPr>
          <p:cNvCxnSpPr>
            <a:cxnSpLocks/>
          </p:cNvCxnSpPr>
          <p:nvPr/>
        </p:nvCxnSpPr>
        <p:spPr>
          <a:xfrm>
            <a:off x="11104858" y="3428999"/>
            <a:ext cx="1168153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355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Symbol masking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F0D827A7-3A49-F99D-6300-7AAA4FB092C1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바운딩한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심볼영역 화이트 </a:t>
            </a:r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마스킹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라인 탐지 시 간섭방지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심볼영역 판정 시 모든 확장영역에 대해 픽셀 합계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좌표를 </a:t>
            </a:r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튜플로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저장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튜플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순회 시 심볼영역으로 판정된 픽셀 값과 동일한 경우 원본 이미지에 해당 영역 </a:t>
            </a:r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마스킹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33F09FCA-D115-2F70-4D40-F0C6075836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87" y="3568302"/>
            <a:ext cx="3921913" cy="141286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EED781C-E9A7-9BEF-BD85-F19D52ACEEA9}"/>
              </a:ext>
            </a:extLst>
          </p:cNvPr>
          <p:cNvSpPr txBox="1"/>
          <p:nvPr/>
        </p:nvSpPr>
        <p:spPr>
          <a:xfrm>
            <a:off x="423152" y="2456027"/>
            <a:ext cx="9501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1800" dirty="0" err="1">
                <a:solidFill>
                  <a:schemeClr val="accent5"/>
                </a:solidFill>
                <a:latin typeface="Consolas" panose="020B0609020204030204" pitchFamily="49" charset="0"/>
              </a:rPr>
              <a:t>snapshot_coordinates_tuple</a:t>
            </a:r>
            <a:r>
              <a:rPr lang="en-US" altLang="ko-KR" sz="1800" dirty="0" err="1">
                <a:latin typeface="Consolas" panose="020B0609020204030204" pitchFamily="49" charset="0"/>
              </a:rPr>
              <a:t>.</a:t>
            </a:r>
            <a:r>
              <a:rPr lang="en-US" altLang="ko-KR" sz="1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1800" dirty="0">
                <a:latin typeface="Consolas" panose="020B0609020204030204" pitchFamily="49" charset="0"/>
              </a:rPr>
              <a:t>(</a:t>
            </a:r>
            <a:r>
              <a:rPr lang="en-US" altLang="ko-KR" sz="1800" dirty="0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np.sum</a:t>
            </a:r>
            <a:r>
              <a:rPr lang="en-US" altLang="ko-KR" sz="1800" dirty="0">
                <a:solidFill>
                  <a:srgbClr val="0000FF"/>
                </a:solidFill>
                <a:latin typeface="Consolas" panose="020B0609020204030204" pitchFamily="49" charset="0"/>
              </a:rPr>
              <a:t>(snapshot), [</a:t>
            </a:r>
            <a:r>
              <a:rPr lang="en-US" altLang="ko-KR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y,h,x,w</a:t>
            </a:r>
            <a:r>
              <a:rPr lang="en-US" altLang="ko-KR" sz="1800" dirty="0">
                <a:solidFill>
                  <a:srgbClr val="0000FF"/>
                </a:solidFill>
                <a:latin typeface="Consolas" panose="020B0609020204030204" pitchFamily="49" charset="0"/>
              </a:rPr>
              <a:t>])</a:t>
            </a:r>
            <a:r>
              <a:rPr lang="en-US" altLang="ko-KR" sz="1800" dirty="0">
                <a:latin typeface="Consolas" panose="020B0609020204030204" pitchFamily="49" charset="0"/>
              </a:rPr>
              <a:t>)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1623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Symbol masking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F0D827A7-3A49-F99D-6300-7AAA4FB092C1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결과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58E72FC-4941-714B-23DE-97F684EB71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070" y="1059620"/>
            <a:ext cx="3408256" cy="25480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4D21CF-0BFF-5563-74A8-49DEFBEEDA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236" y="1059620"/>
            <a:ext cx="3408256" cy="25480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8BBB993-CB22-447F-FCD3-4C0EAE58B56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711" y="3740244"/>
            <a:ext cx="3417781" cy="254809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EF61125-09CD-D536-A558-0635346697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595" y="3740244"/>
            <a:ext cx="3408256" cy="2548092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AA9B78E-EA1B-5CD2-9469-A68839C8FD2C}"/>
              </a:ext>
            </a:extLst>
          </p:cNvPr>
          <p:cNvCxnSpPr/>
          <p:nvPr/>
        </p:nvCxnSpPr>
        <p:spPr>
          <a:xfrm>
            <a:off x="5612001" y="1031045"/>
            <a:ext cx="0" cy="5228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FD23D57-D0FB-9038-5C66-7A459F748351}"/>
              </a:ext>
            </a:extLst>
          </p:cNvPr>
          <p:cNvCxnSpPr>
            <a:cxnSpLocks/>
          </p:cNvCxnSpPr>
          <p:nvPr/>
        </p:nvCxnSpPr>
        <p:spPr>
          <a:xfrm>
            <a:off x="2165645" y="3678486"/>
            <a:ext cx="693832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1924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Line detection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F0D827A7-3A49-F99D-6300-7AAA4FB092C1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Line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탐지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예전 발표논문에서 </a:t>
            </a:r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PnID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line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영역을 </a:t>
            </a:r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허프변환으로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탐지한 사례가 존재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허프변환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(Hough transform)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E02252-AA19-95BC-5404-B6E2358DD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309" y="3443524"/>
            <a:ext cx="4467685" cy="24727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AA02D8-D0FF-F898-C324-D81E25AC28B7}"/>
              </a:ext>
            </a:extLst>
          </p:cNvPr>
          <p:cNvSpPr txBox="1"/>
          <p:nvPr/>
        </p:nvSpPr>
        <p:spPr>
          <a:xfrm>
            <a:off x="7299728" y="5915643"/>
            <a:ext cx="50387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0" i="0" dirty="0" err="1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PnID</a:t>
            </a:r>
            <a:r>
              <a:rPr lang="en-US" altLang="ko-KR" sz="900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900" b="0" i="0" dirty="0" err="1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hough</a:t>
            </a:r>
            <a:r>
              <a:rPr lang="en-US" altLang="ko-KR" sz="900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 transform, Moon, </a:t>
            </a:r>
            <a:r>
              <a:rPr lang="en-US" altLang="ko-KR" sz="900" b="0" i="0" dirty="0" err="1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Yoochan</a:t>
            </a:r>
            <a:r>
              <a:rPr lang="en-US" altLang="ko-KR" sz="900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ko-KR" sz="900" b="0" i="0" dirty="0" err="1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Jinwon</a:t>
            </a:r>
            <a:r>
              <a:rPr lang="en-US" altLang="ko-KR" sz="900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 Lee, </a:t>
            </a:r>
            <a:r>
              <a:rPr lang="en-US" altLang="ko-KR" sz="900" b="0" i="0" dirty="0" err="1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Duhwan</a:t>
            </a:r>
            <a:r>
              <a:rPr lang="en-US" altLang="ko-KR" sz="900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 Mun, and </a:t>
            </a:r>
            <a:r>
              <a:rPr lang="en-US" altLang="ko-KR" sz="900" b="0" i="0" dirty="0" err="1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Seungeun</a:t>
            </a:r>
            <a:r>
              <a:rPr lang="en-US" altLang="ko-KR" sz="900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 Lim. 2021. </a:t>
            </a:r>
          </a:p>
          <a:p>
            <a:r>
              <a:rPr lang="en-US" altLang="ko-KR" sz="900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"Deep Learning-Based Method to Recognize Line Objects and Flow Arrows from Image-Format </a:t>
            </a:r>
          </a:p>
          <a:p>
            <a:r>
              <a:rPr lang="en-US" altLang="ko-KR" sz="900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Piping and Instrumentation Diagrams for Digitization" </a:t>
            </a:r>
            <a:r>
              <a:rPr lang="en-US" altLang="ko-KR" sz="900" b="0" i="1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Applied Sciences</a:t>
            </a:r>
            <a:r>
              <a:rPr lang="en-US" altLang="ko-KR" sz="900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 11, no. 21</a:t>
            </a:r>
            <a:endParaRPr lang="ko-KR" altLang="en-US" sz="9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834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Line detection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F0D827A7-3A49-F99D-6300-7AAA4FB092C1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Line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탐지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예전 발표논문에서 </a:t>
            </a:r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PnID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line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영역을 </a:t>
            </a:r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허프변환으로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탐지한 사례가 존재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허프변환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(Hough transform)</a:t>
            </a: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이미지 내 모든 픽셀 순회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동일선상에 존재하는 검정 픽셀 수가 특정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threshold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이상 존재할 경우 직선으로 판단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E02252-AA19-95BC-5404-B6E2358DD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072" y="3766065"/>
            <a:ext cx="3884922" cy="21501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AA02D8-D0FF-F898-C324-D81E25AC28B7}"/>
              </a:ext>
            </a:extLst>
          </p:cNvPr>
          <p:cNvSpPr txBox="1"/>
          <p:nvPr/>
        </p:nvSpPr>
        <p:spPr>
          <a:xfrm>
            <a:off x="7299728" y="5915643"/>
            <a:ext cx="50387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0" i="0" dirty="0" err="1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PnID</a:t>
            </a:r>
            <a:r>
              <a:rPr lang="en-US" altLang="ko-KR" sz="900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900" b="0" i="0" dirty="0" err="1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hough</a:t>
            </a:r>
            <a:r>
              <a:rPr lang="en-US" altLang="ko-KR" sz="900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 transform, Moon, </a:t>
            </a:r>
            <a:r>
              <a:rPr lang="en-US" altLang="ko-KR" sz="900" b="0" i="0" dirty="0" err="1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Yoochan</a:t>
            </a:r>
            <a:r>
              <a:rPr lang="en-US" altLang="ko-KR" sz="900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ko-KR" sz="900" b="0" i="0" dirty="0" err="1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Jinwon</a:t>
            </a:r>
            <a:r>
              <a:rPr lang="en-US" altLang="ko-KR" sz="900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 Lee, </a:t>
            </a:r>
            <a:r>
              <a:rPr lang="en-US" altLang="ko-KR" sz="900" b="0" i="0" dirty="0" err="1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Duhwan</a:t>
            </a:r>
            <a:r>
              <a:rPr lang="en-US" altLang="ko-KR" sz="900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 Mun, and </a:t>
            </a:r>
            <a:r>
              <a:rPr lang="en-US" altLang="ko-KR" sz="900" b="0" i="0" dirty="0" err="1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Seungeun</a:t>
            </a:r>
            <a:r>
              <a:rPr lang="en-US" altLang="ko-KR" sz="900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 Lim. 2021. </a:t>
            </a:r>
          </a:p>
          <a:p>
            <a:r>
              <a:rPr lang="en-US" altLang="ko-KR" sz="900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"Deep Learning-Based Method to Recognize Line Objects and Flow Arrows from Image-Format </a:t>
            </a:r>
          </a:p>
          <a:p>
            <a:r>
              <a:rPr lang="en-US" altLang="ko-KR" sz="900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Piping and Instrumentation Diagrams for Digitization" </a:t>
            </a:r>
            <a:r>
              <a:rPr lang="en-US" altLang="ko-KR" sz="900" b="0" i="1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Applied Sciences</a:t>
            </a:r>
            <a:r>
              <a:rPr lang="en-US" altLang="ko-KR" sz="900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 11, no. 21</a:t>
            </a:r>
            <a:endParaRPr lang="ko-KR" altLang="en-US" sz="9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0475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Line detection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내용 개체 틀 2">
                <a:extLst>
                  <a:ext uri="{FF2B5EF4-FFF2-40B4-BE49-F238E27FC236}">
                    <a16:creationId xmlns:a16="http://schemas.microsoft.com/office/drawing/2014/main" id="{F0D827A7-3A49-F99D-6300-7AAA4FB092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5740" y="927088"/>
                <a:ext cx="11757660" cy="514605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14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76000" indent="-228600" algn="l" defTabSz="914400" rtl="0" eaLnBrk="1" latinLnBrk="1" hangingPunct="1">
                  <a:lnSpc>
                    <a:spcPct val="14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ko-KR" altLang="en-US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허프변환</a:t>
                </a:r>
                <a:r>
                  <a:rPr kumimoji="1" lang="en-US" altLang="ko-KR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(Hough transform) </a:t>
                </a:r>
                <a:r>
                  <a:rPr kumimoji="1" lang="ko-KR" altLang="en-US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원리</a:t>
                </a:r>
                <a:endParaRPr kumimoji="1" lang="en-US" altLang="ko-KR" dirty="0">
                  <a:solidFill>
                    <a:schemeClr val="bg2">
                      <a:lumMod val="10000"/>
                    </a:schemeClr>
                  </a:solidFill>
                  <a:latin typeface="+mn-ea"/>
                </a:endParaRPr>
              </a:p>
              <a:p>
                <a:pPr lvl="1"/>
                <a:r>
                  <a:rPr kumimoji="1" lang="ko-KR" altLang="en-US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한 점을 지나는 직선의 방정식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ko-KR" i="1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ko-KR" i="1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KR" i="1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kumimoji="1" lang="en-US" altLang="ko-KR" i="1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kumimoji="1" lang="en-US" altLang="ko-KR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ko-KR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ko-KR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kumimoji="1" lang="ko-KR" altLang="en-US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은  원점으로 부터 떨어진 길이</a:t>
                </a:r>
                <a:r>
                  <a:rPr kumimoji="1" lang="ko-KR" altLang="en-US" i="1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 </a:t>
                </a:r>
                <a:r>
                  <a:rPr kumimoji="1" lang="en-US" altLang="ko-KR" b="1" i="1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r </a:t>
                </a:r>
                <a:r>
                  <a:rPr kumimoji="1" lang="ko-KR" altLang="en-US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과 </a:t>
                </a:r>
                <a:r>
                  <a:rPr kumimoji="1" lang="en-US" altLang="ko-KR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x</a:t>
                </a:r>
                <a:r>
                  <a:rPr kumimoji="1" lang="ko-KR" altLang="en-US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축에 대해 기울어진 각 </a:t>
                </a:r>
                <a14:m>
                  <m:oMath xmlns:m="http://schemas.openxmlformats.org/officeDocument/2006/math">
                    <m:r>
                      <a:rPr kumimoji="1" lang="ko-KR" altLang="en-US" b="1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kumimoji="1" lang="en-US" altLang="ko-KR" b="1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 </a:t>
                </a:r>
                <a:r>
                  <a:rPr kumimoji="1" lang="ko-KR" altLang="en-US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를 가진 직선의 방정식으로 표현가능</a:t>
                </a:r>
                <a:endParaRPr kumimoji="1" lang="en-US" altLang="ko-KR" dirty="0">
                  <a:solidFill>
                    <a:schemeClr val="bg2">
                      <a:lumMod val="10000"/>
                    </a:schemeClr>
                  </a:solidFill>
                  <a:latin typeface="+mn-ea"/>
                </a:endParaRPr>
              </a:p>
              <a:p>
                <a:pPr lvl="1"/>
                <a:r>
                  <a:rPr kumimoji="1" lang="ko-KR" altLang="en-US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한 점을 지나는 직선은 무수히 많은 </a:t>
                </a:r>
                <a:r>
                  <a:rPr kumimoji="1" lang="en-US" altLang="ko-KR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ko-KR" altLang="en-US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kumimoji="1" lang="en-US" altLang="ko-KR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ko-KR" altLang="en-US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ko-KR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)</a:t>
                </a:r>
                <a:r>
                  <a:rPr kumimoji="1" lang="ko-KR" altLang="en-US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값을 가질 수 있음 </a:t>
                </a:r>
                <a:endParaRPr kumimoji="1" lang="en-US" altLang="ko-KR" dirty="0">
                  <a:solidFill>
                    <a:schemeClr val="bg2">
                      <a:lumMod val="10000"/>
                    </a:schemeClr>
                  </a:solidFill>
                  <a:latin typeface="+mn-ea"/>
                </a:endParaRPr>
              </a:p>
              <a:p>
                <a:pPr lvl="1"/>
                <a:r>
                  <a:rPr kumimoji="1" lang="ko-KR" altLang="en-US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평면상에 존재하는 두 점에 대해 가능한 모든</a:t>
                </a:r>
                <a:r>
                  <a:rPr kumimoji="1" lang="en-US" altLang="ko-KR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ko-KR" altLang="en-US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kumimoji="1" lang="en-US" altLang="ko-KR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ko-KR" altLang="en-US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ko-KR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) </a:t>
                </a:r>
                <a:r>
                  <a:rPr kumimoji="1" lang="ko-KR" altLang="en-US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값을 생성</a:t>
                </a:r>
                <a:endParaRPr kumimoji="1" lang="en-US" altLang="ko-KR" dirty="0">
                  <a:solidFill>
                    <a:schemeClr val="bg2">
                      <a:lumMod val="10000"/>
                    </a:schemeClr>
                  </a:solidFill>
                  <a:latin typeface="+mn-ea"/>
                </a:endParaRPr>
              </a:p>
              <a:p>
                <a:pPr lvl="1"/>
                <a:r>
                  <a:rPr kumimoji="1" lang="ko-KR" altLang="en-US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이 때 두 점을 지나는 직선에 대한 </a:t>
                </a:r>
                <a:r>
                  <a:rPr kumimoji="1" lang="en-US" altLang="ko-KR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ko-KR" altLang="en-US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kumimoji="1" lang="en-US" altLang="ko-KR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ko-KR" altLang="en-US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ko-KR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) </a:t>
                </a:r>
                <a:r>
                  <a:rPr kumimoji="1" lang="ko-KR" altLang="en-US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값 존재 </a:t>
                </a:r>
                <a:endParaRPr kumimoji="1" lang="en-US" altLang="ko-KR" dirty="0">
                  <a:solidFill>
                    <a:schemeClr val="bg2">
                      <a:lumMod val="10000"/>
                    </a:schemeClr>
                  </a:solidFill>
                  <a:latin typeface="+mn-ea"/>
                </a:endParaRPr>
              </a:p>
              <a:p>
                <a:pPr lvl="1"/>
                <a:r>
                  <a:rPr kumimoji="1" lang="ko-KR" altLang="en-US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각 점에서 동일한 </a:t>
                </a:r>
                <a:r>
                  <a:rPr kumimoji="1" lang="en-US" altLang="ko-KR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ko-KR" altLang="en-US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kumimoji="1" lang="en-US" altLang="ko-KR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ko-KR" altLang="en-US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ko-KR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) </a:t>
                </a:r>
                <a:r>
                  <a:rPr kumimoji="1" lang="ko-KR" altLang="en-US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값이 존재할 때 해당 </a:t>
                </a:r>
                <a:r>
                  <a:rPr kumimoji="1" lang="en-US" altLang="ko-KR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ko-KR" altLang="en-US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kumimoji="1" lang="en-US" altLang="ko-KR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ko-KR" altLang="en-US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ko-KR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) </a:t>
                </a:r>
                <a:r>
                  <a:rPr kumimoji="1" lang="ko-KR" altLang="en-US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를 직선이라고 판단 </a:t>
                </a:r>
                <a:endParaRPr kumimoji="1" lang="en-US" altLang="ko-KR" dirty="0">
                  <a:solidFill>
                    <a:schemeClr val="bg2">
                      <a:lumMod val="10000"/>
                    </a:schemeClr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22" name="내용 개체 틀 2">
                <a:extLst>
                  <a:ext uri="{FF2B5EF4-FFF2-40B4-BE49-F238E27FC236}">
                    <a16:creationId xmlns:a16="http://schemas.microsoft.com/office/drawing/2014/main" id="{F0D827A7-3A49-F99D-6300-7AAA4FB09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" y="927088"/>
                <a:ext cx="11757660" cy="5146052"/>
              </a:xfrm>
              <a:prstGeom prst="rect">
                <a:avLst/>
              </a:prstGeom>
              <a:blipFill>
                <a:blip r:embed="rId3"/>
                <a:stretch>
                  <a:fillRect l="-7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D77A4385-8982-BF60-3B51-7AA8007EF6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09"/>
          <a:stretch/>
        </p:blipFill>
        <p:spPr>
          <a:xfrm>
            <a:off x="4575594" y="4701203"/>
            <a:ext cx="3040811" cy="170158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4E442F3-99E6-5257-76F9-5AFDE0E3D4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44"/>
          <a:stretch/>
        </p:blipFill>
        <p:spPr>
          <a:xfrm>
            <a:off x="1954993" y="4701203"/>
            <a:ext cx="2100030" cy="170158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2741970-4244-F4C7-2EEA-4815B388BE8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59"/>
          <a:stretch/>
        </p:blipFill>
        <p:spPr>
          <a:xfrm>
            <a:off x="8522898" y="4400474"/>
            <a:ext cx="2732771" cy="200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83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P&amp;ID symbols standard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P&amp;ID standard organizations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ISA: International Society of Automation, </a:t>
            </a:r>
            <a:r>
              <a:rPr kumimoji="1" lang="en-US" altLang="ko-KR" b="1" dirty="0">
                <a:solidFill>
                  <a:srgbClr val="FF0000"/>
                </a:solidFill>
              </a:rPr>
              <a:t>ISA-5.1-2009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DIN: </a:t>
            </a:r>
            <a:r>
              <a:rPr lang="en-US" altLang="ko-KR" b="0" i="0" dirty="0" err="1">
                <a:solidFill>
                  <a:srgbClr val="202124"/>
                </a:solidFill>
                <a:effectLst/>
                <a:latin typeface="Apple SD Gothic Neo"/>
              </a:rPr>
              <a:t>Deutsches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 </a:t>
            </a:r>
            <a:r>
              <a:rPr lang="en-US" altLang="ko-KR" b="0" i="0" dirty="0" err="1">
                <a:solidFill>
                  <a:srgbClr val="202124"/>
                </a:solidFill>
                <a:effectLst/>
                <a:latin typeface="Apple SD Gothic Neo"/>
              </a:rPr>
              <a:t>Institut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 für </a:t>
            </a:r>
            <a:r>
              <a:rPr lang="en-US" altLang="ko-KR" b="0" i="0" dirty="0" err="1">
                <a:solidFill>
                  <a:srgbClr val="202124"/>
                </a:solidFill>
                <a:effectLst/>
                <a:latin typeface="Apple SD Gothic Neo"/>
              </a:rPr>
              <a:t>Normung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, DIN 19227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PIP: Process Industry Practices PIC001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ISO: International Standards Organization, ISO 1461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BS: British Standard, BS 1646</a:t>
            </a: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ISA-5.1 is the most widely used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B3057F-D686-C9B4-A7F1-41C898AFF5E6}"/>
              </a:ext>
            </a:extLst>
          </p:cNvPr>
          <p:cNvSpPr txBox="1"/>
          <p:nvPr/>
        </p:nvSpPr>
        <p:spPr>
          <a:xfrm>
            <a:off x="6734501" y="6073140"/>
            <a:ext cx="52517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accent5"/>
                </a:solidFill>
              </a:rPr>
              <a:t>ISA 5.1, http://integrated.cc/cse/Instrumentation_Symbols_and_Identification.pdf</a:t>
            </a:r>
            <a:endParaRPr lang="ko-KR" altLang="en-US" sz="1100" dirty="0">
              <a:solidFill>
                <a:schemeClr val="accent5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E06560-CEFD-0650-A7B1-8D9E93395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201" y="1986749"/>
            <a:ext cx="4893059" cy="403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0018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Line detection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내용 개체 틀 2">
                <a:extLst>
                  <a:ext uri="{FF2B5EF4-FFF2-40B4-BE49-F238E27FC236}">
                    <a16:creationId xmlns:a16="http://schemas.microsoft.com/office/drawing/2014/main" id="{F0D827A7-3A49-F99D-6300-7AAA4FB092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5740" y="927088"/>
                <a:ext cx="11986260" cy="514605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lnSpcReduction="10000"/>
              </a:bodyPr>
              <a:lstStyle>
                <a:lvl1pPr marL="228600" indent="-228600" algn="l" defTabSz="914400" rtl="0" eaLnBrk="1" latinLnBrk="1" hangingPunct="1">
                  <a:lnSpc>
                    <a:spcPct val="14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76000" indent="-228600" algn="l" defTabSz="914400" rtl="0" eaLnBrk="1" latinLnBrk="1" hangingPunct="1">
                  <a:lnSpc>
                    <a:spcPct val="14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ko-KR" altLang="en-US" dirty="0" err="1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허프변환</a:t>
                </a:r>
                <a:r>
                  <a:rPr kumimoji="1" lang="en-US" altLang="ko-KR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(Hough transform) </a:t>
                </a:r>
                <a:r>
                  <a:rPr kumimoji="1" lang="ko-KR" altLang="en-US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구현 </a:t>
                </a:r>
                <a:endParaRPr kumimoji="1" lang="en-US" altLang="ko-KR" dirty="0">
                  <a:solidFill>
                    <a:schemeClr val="bg2">
                      <a:lumMod val="10000"/>
                    </a:schemeClr>
                  </a:solidFill>
                  <a:latin typeface="+mn-ea"/>
                </a:endParaRPr>
              </a:p>
              <a:p>
                <a:pPr lvl="1"/>
                <a:r>
                  <a:rPr kumimoji="1" lang="ko-KR" altLang="en-US" sz="1800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이미지 내 모든 검정 픽셀에 대해서 </a:t>
                </a:r>
                <a14:m>
                  <m:oMath xmlns:m="http://schemas.openxmlformats.org/officeDocument/2006/math">
                    <m:r>
                      <a:rPr kumimoji="1" lang="ko-KR" altLang="en-US" sz="180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ko-KR" sz="1800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(0~180)</a:t>
                </a:r>
                <a:r>
                  <a:rPr kumimoji="1" lang="ko-KR" altLang="en-US" sz="1800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까지 모든 </a:t>
                </a:r>
                <a:r>
                  <a:rPr kumimoji="1" lang="en-US" altLang="ko-KR" sz="1800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1800" i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kumimoji="1" lang="en-US" altLang="ko-KR" sz="18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ko-KR" altLang="en-US" sz="18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ko-KR" sz="1800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) </a:t>
                </a:r>
                <a:r>
                  <a:rPr kumimoji="1" lang="ko-KR" altLang="en-US" sz="1800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값을 리스트에 저장</a:t>
                </a:r>
                <a:endParaRPr kumimoji="1" lang="en-US" altLang="ko-KR" sz="1800" dirty="0">
                  <a:solidFill>
                    <a:schemeClr val="bg2">
                      <a:lumMod val="10000"/>
                    </a:schemeClr>
                  </a:solidFill>
                  <a:latin typeface="+mn-ea"/>
                </a:endParaRPr>
              </a:p>
              <a:p>
                <a:pPr lvl="1"/>
                <a:r>
                  <a:rPr kumimoji="1" lang="ko-KR" altLang="en-US" sz="1800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각 리스트에서 동일한 </a:t>
                </a:r>
                <a:r>
                  <a:rPr kumimoji="1" lang="en-US" altLang="ko-KR" sz="1800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1800" i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kumimoji="1" lang="en-US" altLang="ko-KR" sz="18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ko-KR" altLang="en-US" sz="180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ko-KR" sz="1800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) </a:t>
                </a:r>
                <a:r>
                  <a:rPr kumimoji="1" lang="ko-KR" altLang="en-US" sz="1800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값이 </a:t>
                </a:r>
                <a:r>
                  <a:rPr kumimoji="1" lang="en-US" altLang="ko-KR" sz="1800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N</a:t>
                </a:r>
                <a:r>
                  <a:rPr kumimoji="1" lang="ko-KR" altLang="en-US" sz="1800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개 이상일 경우 해당 </a:t>
                </a:r>
                <a:r>
                  <a:rPr kumimoji="1" lang="en-US" altLang="ko-KR" sz="1800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1800" i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kumimoji="1" lang="en-US" altLang="ko-KR" sz="18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ko-KR" altLang="en-US" sz="18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ko-KR" sz="1800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) </a:t>
                </a:r>
                <a:r>
                  <a:rPr kumimoji="1" lang="ko-KR" altLang="en-US" sz="1800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값을 가지는 직선의 방정식을 실제 직선이라고 판단</a:t>
                </a:r>
                <a:endParaRPr kumimoji="1" lang="en-US" altLang="ko-KR" sz="1800" dirty="0">
                  <a:solidFill>
                    <a:schemeClr val="bg2">
                      <a:lumMod val="10000"/>
                    </a:schemeClr>
                  </a:solidFill>
                  <a:latin typeface="+mn-ea"/>
                </a:endParaRPr>
              </a:p>
              <a:p>
                <a:pPr lvl="1"/>
                <a:r>
                  <a:rPr kumimoji="1" lang="en-US" altLang="ko-KR" sz="1800" dirty="0">
                    <a:solidFill>
                      <a:schemeClr val="bg2">
                        <a:lumMod val="10000"/>
                      </a:schemeClr>
                    </a:solidFill>
                    <a:latin typeface="Consolas" panose="020B0609020204030204" pitchFamily="49" charset="0"/>
                  </a:rPr>
                  <a:t>cv2.houghlines(image,</a:t>
                </a:r>
                <a:r>
                  <a:rPr kumimoji="1" lang="en-US" altLang="ko-KR" sz="18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1800" i="1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kumimoji="1" lang="en-US" altLang="ko-KR" sz="1800" i="1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dirty="0">
                    <a:solidFill>
                      <a:schemeClr val="bg2">
                        <a:lumMod val="10000"/>
                      </a:schemeClr>
                    </a:solidFill>
                    <a:latin typeface="Consolas" panose="020B0609020204030204" pitchFamily="49" charset="0"/>
                  </a:rPr>
                  <a:t>,</a:t>
                </a:r>
                <a:r>
                  <a:rPr kumimoji="1" lang="en-US" altLang="ko-KR" sz="1800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ko-KR" altLang="en-US" sz="18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ko-KR" sz="1800" dirty="0">
                    <a:solidFill>
                      <a:schemeClr val="bg2">
                        <a:lumMod val="10000"/>
                      </a:schemeClr>
                    </a:solidFill>
                    <a:latin typeface="Consolas" panose="020B0609020204030204" pitchFamily="49" charset="0"/>
                  </a:rPr>
                  <a:t>, threshold) </a:t>
                </a:r>
                <a:r>
                  <a:rPr kumimoji="1" lang="ko-KR" altLang="en-US" sz="1800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  </a:t>
                </a:r>
                <a:endParaRPr kumimoji="1" lang="en-US" altLang="ko-KR" sz="1800" dirty="0">
                  <a:solidFill>
                    <a:schemeClr val="bg2">
                      <a:lumMod val="10000"/>
                    </a:schemeClr>
                  </a:solidFill>
                  <a:latin typeface="+mn-ea"/>
                </a:endParaRPr>
              </a:p>
              <a:p>
                <a:pPr lvl="1"/>
                <a:r>
                  <a:rPr kumimoji="1" lang="ko-KR" altLang="en-US" sz="1800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모든 픽셀 탐색 후 </a:t>
                </a:r>
                <a:r>
                  <a:rPr kumimoji="1" lang="en-US" altLang="ko-KR" sz="1800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threshold </a:t>
                </a:r>
                <a:r>
                  <a:rPr kumimoji="1" lang="ko-KR" altLang="en-US" sz="1800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이상 겹치는 모든 </a:t>
                </a:r>
                <a:r>
                  <a:rPr kumimoji="1" lang="en-US" altLang="ko-KR" sz="1800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1800" i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kumimoji="1" lang="en-US" altLang="ko-KR" sz="18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ko-KR" altLang="en-US" sz="180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ko-KR" sz="1800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) </a:t>
                </a:r>
                <a:r>
                  <a:rPr kumimoji="1" lang="ko-KR" altLang="en-US" sz="1800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반환 </a:t>
                </a:r>
                <a:endParaRPr kumimoji="1" lang="en-US" altLang="ko-KR" sz="1800" dirty="0">
                  <a:solidFill>
                    <a:schemeClr val="bg2">
                      <a:lumMod val="10000"/>
                    </a:schemeClr>
                  </a:solidFill>
                  <a:latin typeface="+mn-ea"/>
                </a:endParaRPr>
              </a:p>
              <a:p>
                <a:r>
                  <a:rPr kumimoji="1" lang="ko-KR" altLang="en-US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파라미터</a:t>
                </a:r>
                <a:endParaRPr kumimoji="1" lang="en-US" altLang="ko-KR" dirty="0">
                  <a:solidFill>
                    <a:schemeClr val="bg2">
                      <a:lumMod val="10000"/>
                    </a:schemeClr>
                  </a:solidFill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1800" i="1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kumimoji="1" lang="en-US" altLang="ko-KR" sz="1800" i="1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sz="1800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값 탐색범위</a:t>
                </a:r>
                <a:endParaRPr kumimoji="1" lang="en-US" altLang="ko-KR" sz="1800" dirty="0">
                  <a:solidFill>
                    <a:schemeClr val="bg2">
                      <a:lumMod val="10000"/>
                    </a:schemeClr>
                  </a:solidFill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ko-KR" altLang="en-US" sz="180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ko-KR" altLang="en-US" sz="1800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값 탐색범위</a:t>
                </a:r>
                <a:endParaRPr kumimoji="1" lang="en-US" altLang="ko-KR" sz="1800" dirty="0">
                  <a:solidFill>
                    <a:schemeClr val="bg2">
                      <a:lumMod val="10000"/>
                    </a:schemeClr>
                  </a:solidFill>
                  <a:latin typeface="+mn-ea"/>
                </a:endParaRPr>
              </a:p>
              <a:p>
                <a:pPr lvl="1"/>
                <a:r>
                  <a:rPr kumimoji="1" lang="en-US" altLang="ko-KR" sz="1800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Threshold: </a:t>
                </a:r>
                <a:r>
                  <a:rPr kumimoji="1" lang="ko-KR" altLang="en-US" sz="1800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직선으로 판단할 겹치는 </a:t>
                </a:r>
                <a:r>
                  <a:rPr kumimoji="1" lang="en-US" altLang="ko-KR" sz="1800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1800" i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kumimoji="1" lang="en-US" altLang="ko-KR" sz="18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ko-KR" altLang="en-US" sz="180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ko-KR" sz="1800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) </a:t>
                </a:r>
                <a:r>
                  <a:rPr kumimoji="1" lang="ko-KR" altLang="en-US" sz="1800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값 개수 </a:t>
                </a:r>
                <a:endParaRPr kumimoji="1" lang="en-US" altLang="ko-KR" sz="1800" dirty="0">
                  <a:solidFill>
                    <a:schemeClr val="bg2">
                      <a:lumMod val="10000"/>
                    </a:schemeClr>
                  </a:solidFill>
                  <a:latin typeface="+mn-ea"/>
                </a:endParaRPr>
              </a:p>
              <a:p>
                <a:pPr lvl="1"/>
                <a:r>
                  <a:rPr kumimoji="1" lang="en-US" altLang="ko-KR" sz="1800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Ex) Threshold: 200 </a:t>
                </a:r>
                <a:r>
                  <a:rPr kumimoji="1" lang="ko-KR" altLang="en-US" sz="1800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→ 픽셀 당 존재하는</a:t>
                </a:r>
                <a:r>
                  <a:rPr kumimoji="1" lang="en-US" altLang="ko-KR" sz="1800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1800" i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kumimoji="1" lang="en-US" altLang="ko-KR" sz="18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ko-KR" altLang="en-US" sz="180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ko-KR" sz="1800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) </a:t>
                </a:r>
                <a:r>
                  <a:rPr kumimoji="1" lang="ko-KR" altLang="en-US" sz="1800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리스트에서 동일한 </a:t>
                </a:r>
                <a:r>
                  <a:rPr kumimoji="1" lang="en-US" altLang="ko-KR" sz="1800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1800" i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kumimoji="1" lang="en-US" altLang="ko-KR" sz="18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ko-KR" altLang="en-US" sz="18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ko-KR" sz="1800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)</a:t>
                </a:r>
                <a:r>
                  <a:rPr kumimoji="1" lang="ko-KR" altLang="en-US" sz="1800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가 </a:t>
                </a:r>
                <a:r>
                  <a:rPr kumimoji="1" lang="en-US" altLang="ko-KR" sz="1800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200</a:t>
                </a:r>
                <a:r>
                  <a:rPr kumimoji="1" lang="ko-KR" altLang="en-US" sz="1800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개 이상 존재할 경우 직선이라고 판단 </a:t>
                </a:r>
                <a:endParaRPr kumimoji="1" lang="en-US" altLang="ko-KR" sz="1800" dirty="0">
                  <a:solidFill>
                    <a:schemeClr val="bg2">
                      <a:lumMod val="10000"/>
                    </a:schemeClr>
                  </a:solidFill>
                  <a:latin typeface="+mn-ea"/>
                </a:endParaRPr>
              </a:p>
              <a:p>
                <a:pPr lvl="1"/>
                <a:endParaRPr kumimoji="1" lang="en-US" altLang="ko-KR" dirty="0">
                  <a:solidFill>
                    <a:schemeClr val="bg2">
                      <a:lumMod val="10000"/>
                    </a:schemeClr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22" name="내용 개체 틀 2">
                <a:extLst>
                  <a:ext uri="{FF2B5EF4-FFF2-40B4-BE49-F238E27FC236}">
                    <a16:creationId xmlns:a16="http://schemas.microsoft.com/office/drawing/2014/main" id="{F0D827A7-3A49-F99D-6300-7AAA4FB09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" y="927088"/>
                <a:ext cx="11986260" cy="5146052"/>
              </a:xfrm>
              <a:prstGeom prst="rect">
                <a:avLst/>
              </a:prstGeom>
              <a:blipFill>
                <a:blip r:embed="rId3"/>
                <a:stretch>
                  <a:fillRect l="-7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 descr="텍스트, 밤하늘이(가) 표시된 사진&#10;&#10;자동 생성된 설명">
            <a:extLst>
              <a:ext uri="{FF2B5EF4-FFF2-40B4-BE49-F238E27FC236}">
                <a16:creationId xmlns:a16="http://schemas.microsoft.com/office/drawing/2014/main" id="{E6D6FC6D-06CF-FE91-DDE5-A50B3D9F4F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000" y="2580330"/>
            <a:ext cx="3071373" cy="151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2183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Line detection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F0D827A7-3A49-F99D-6300-7AAA4FB092C1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허프변환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</a:t>
            </a:r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전처리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선 굵기를 고려하지 않으므로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1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픽셀로 표현되도록 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edge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처리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EB86C13-5F03-F429-707B-13EACF121A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3" b="10377"/>
          <a:stretch/>
        </p:blipFill>
        <p:spPr>
          <a:xfrm rot="10800000">
            <a:off x="4888482" y="3211360"/>
            <a:ext cx="3925170" cy="27805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A05A214-88D1-2BB5-2A0E-32B0B09A0D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34" y="3211360"/>
            <a:ext cx="3482673" cy="244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1676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Line detection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F0D827A7-3A49-F99D-6300-7AAA4FB092C1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오탐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방지를 위한 테두리 영역 제거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E0B41C-C1E7-2EEC-8EDF-90F4C751A7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772" y="2229417"/>
            <a:ext cx="4483525" cy="32495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9D58F8C-C79A-42F0-954C-99E2EF3B26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2" t="9994" r="18603" b="6237"/>
          <a:stretch/>
        </p:blipFill>
        <p:spPr>
          <a:xfrm>
            <a:off x="734994" y="2253864"/>
            <a:ext cx="4483524" cy="32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3893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Line detection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내용 개체 틀 2">
                <a:extLst>
                  <a:ext uri="{FF2B5EF4-FFF2-40B4-BE49-F238E27FC236}">
                    <a16:creationId xmlns:a16="http://schemas.microsoft.com/office/drawing/2014/main" id="{F0D827A7-3A49-F99D-6300-7AAA4FB092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5740" y="927088"/>
                <a:ext cx="11757660" cy="514605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14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76000" indent="-228600" algn="l" defTabSz="914400" rtl="0" eaLnBrk="1" latinLnBrk="1" hangingPunct="1">
                  <a:lnSpc>
                    <a:spcPct val="14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ko-KR" altLang="en-US" dirty="0" err="1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허프변환</a:t>
                </a:r>
                <a:r>
                  <a:rPr kumimoji="1" lang="ko-KR" altLang="en-US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 결과</a:t>
                </a:r>
                <a:endParaRPr kumimoji="1" lang="en-US" altLang="ko-KR" dirty="0">
                  <a:solidFill>
                    <a:schemeClr val="bg2">
                      <a:lumMod val="10000"/>
                    </a:schemeClr>
                  </a:solidFill>
                  <a:latin typeface="+mn-ea"/>
                </a:endParaRPr>
              </a:p>
              <a:p>
                <a:pPr lvl="1"/>
                <a:r>
                  <a:rPr kumimoji="1" lang="en-US" altLang="ko-KR" sz="2000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2000" i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kumimoji="1" lang="en-US" altLang="ko-KR" sz="20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ko-KR" altLang="en-US" sz="200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ko-KR" sz="2000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) </a:t>
                </a:r>
                <a:r>
                  <a:rPr kumimoji="1" lang="ko-KR" altLang="en-US" sz="2000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값으로 직선 시작점을 추출 </a:t>
                </a:r>
                <a:endParaRPr kumimoji="1" lang="en-US" altLang="ko-KR" dirty="0">
                  <a:solidFill>
                    <a:schemeClr val="bg2">
                      <a:lumMod val="10000"/>
                    </a:schemeClr>
                  </a:solidFill>
                  <a:latin typeface="+mn-ea"/>
                </a:endParaRPr>
              </a:p>
              <a:p>
                <a:pPr lvl="1"/>
                <a:r>
                  <a:rPr kumimoji="1" lang="en-US" altLang="ko-KR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Threshold: 1000</a:t>
                </a:r>
              </a:p>
              <a:p>
                <a:pPr lvl="1"/>
                <a:r>
                  <a:rPr kumimoji="1" lang="ko-KR" altLang="en-US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각 선분의 시작점과 끝점을 알 수 없는 문제가 존재 </a:t>
                </a:r>
                <a:endParaRPr kumimoji="1" lang="en-US" altLang="ko-KR" dirty="0">
                  <a:solidFill>
                    <a:schemeClr val="bg2">
                      <a:lumMod val="10000"/>
                    </a:schemeClr>
                  </a:solidFill>
                  <a:latin typeface="+mn-ea"/>
                </a:endParaRPr>
              </a:p>
              <a:p>
                <a:pPr lvl="1"/>
                <a:endParaRPr kumimoji="1" lang="en-US" altLang="ko-KR" dirty="0">
                  <a:solidFill>
                    <a:schemeClr val="bg2">
                      <a:lumMod val="10000"/>
                    </a:schemeClr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22" name="내용 개체 틀 2">
                <a:extLst>
                  <a:ext uri="{FF2B5EF4-FFF2-40B4-BE49-F238E27FC236}">
                    <a16:creationId xmlns:a16="http://schemas.microsoft.com/office/drawing/2014/main" id="{F0D827A7-3A49-F99D-6300-7AAA4FB09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" y="927088"/>
                <a:ext cx="11757660" cy="5146052"/>
              </a:xfrm>
              <a:prstGeom prst="rect">
                <a:avLst/>
              </a:prstGeom>
              <a:blipFill>
                <a:blip r:embed="rId3"/>
                <a:stretch>
                  <a:fillRect l="-7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B7198D4A-000A-7A11-1D43-F85E5A6E17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9" t="9642" r="14295" b="7042"/>
          <a:stretch/>
        </p:blipFill>
        <p:spPr>
          <a:xfrm>
            <a:off x="7524940" y="3030206"/>
            <a:ext cx="4638675" cy="33344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5AEEF11-C938-7F57-8BF7-618A9BC172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894227"/>
            <a:ext cx="4788256" cy="347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0639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Line detection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내용 개체 틀 2">
                <a:extLst>
                  <a:ext uri="{FF2B5EF4-FFF2-40B4-BE49-F238E27FC236}">
                    <a16:creationId xmlns:a16="http://schemas.microsoft.com/office/drawing/2014/main" id="{F0D827A7-3A49-F99D-6300-7AAA4FB092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5740" y="927088"/>
                <a:ext cx="11757660" cy="514605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14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76000" indent="-228600" algn="l" defTabSz="914400" rtl="0" eaLnBrk="1" latinLnBrk="1" hangingPunct="1">
                  <a:lnSpc>
                    <a:spcPct val="14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ko-KR" altLang="en-US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확률적 </a:t>
                </a:r>
                <a:r>
                  <a:rPr kumimoji="1" lang="ko-KR" altLang="en-US" dirty="0" err="1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허프변환</a:t>
                </a:r>
                <a:endParaRPr kumimoji="1" lang="en-US" altLang="ko-KR" dirty="0">
                  <a:solidFill>
                    <a:schemeClr val="bg2">
                      <a:lumMod val="10000"/>
                    </a:schemeClr>
                  </a:solidFill>
                  <a:latin typeface="+mn-ea"/>
                </a:endParaRPr>
              </a:p>
              <a:p>
                <a:pPr lvl="1"/>
                <a:r>
                  <a:rPr kumimoji="1" lang="ko-KR" altLang="en-US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유한한 선분탐지를 위한 </a:t>
                </a:r>
                <a:r>
                  <a:rPr kumimoji="1" lang="ko-KR" altLang="en-US" dirty="0" err="1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허프변환</a:t>
                </a:r>
                <a:r>
                  <a:rPr kumimoji="1" lang="ko-KR" altLang="en-US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 알고리즘</a:t>
                </a:r>
                <a:endParaRPr kumimoji="1" lang="en-US" altLang="ko-KR" dirty="0">
                  <a:solidFill>
                    <a:schemeClr val="bg2">
                      <a:lumMod val="10000"/>
                    </a:schemeClr>
                  </a:solidFill>
                  <a:latin typeface="+mn-ea"/>
                </a:endParaRPr>
              </a:p>
              <a:p>
                <a:pPr lvl="1"/>
                <a:r>
                  <a:rPr kumimoji="1" lang="ko-KR" altLang="en-US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픽셀을 무작위로 선택하여 </a:t>
                </a:r>
                <a:r>
                  <a:rPr kumimoji="1" lang="en-US" altLang="ko-KR" sz="2400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2400" i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kumimoji="1" lang="en-US" altLang="ko-KR" sz="24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ko-KR" altLang="en-US" sz="240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ko-KR" sz="2400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) </a:t>
                </a:r>
                <a:r>
                  <a:rPr kumimoji="1" lang="ko-KR" altLang="en-US" sz="2400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값 추출 </a:t>
                </a:r>
                <a:endParaRPr kumimoji="1" lang="en-US" altLang="ko-KR" sz="2400" dirty="0">
                  <a:solidFill>
                    <a:schemeClr val="bg2">
                      <a:lumMod val="10000"/>
                    </a:schemeClr>
                  </a:solidFill>
                  <a:latin typeface="+mn-ea"/>
                </a:endParaRPr>
              </a:p>
              <a:p>
                <a:pPr lvl="1"/>
                <a:r>
                  <a:rPr kumimoji="1" lang="en-US" altLang="ko-KR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Threshold</a:t>
                </a:r>
                <a:r>
                  <a:rPr kumimoji="1" lang="ko-KR" altLang="en-US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값 이상인 </a:t>
                </a:r>
                <a:r>
                  <a:rPr kumimoji="1" lang="en-US" altLang="ko-KR" sz="2400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2400" i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kumimoji="1" lang="en-US" altLang="ko-KR" sz="24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ko-KR" altLang="en-US" sz="240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ko-KR" sz="2400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) </a:t>
                </a:r>
                <a:r>
                  <a:rPr kumimoji="1" lang="ko-KR" altLang="en-US" sz="2400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값을 가진 픽셀좌표 저장 </a:t>
                </a:r>
                <a:endParaRPr kumimoji="1" lang="en-US" altLang="ko-KR" sz="2400" dirty="0">
                  <a:solidFill>
                    <a:schemeClr val="bg2">
                      <a:lumMod val="10000"/>
                    </a:schemeClr>
                  </a:solidFill>
                  <a:latin typeface="+mn-ea"/>
                </a:endParaRPr>
              </a:p>
              <a:p>
                <a:pPr lvl="1"/>
                <a:r>
                  <a:rPr kumimoji="1" lang="ko-KR" altLang="en-US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선분의 시작점과 끝점을 반환 </a:t>
                </a:r>
                <a:endParaRPr kumimoji="1" lang="en-US" altLang="ko-KR" dirty="0">
                  <a:solidFill>
                    <a:schemeClr val="bg2">
                      <a:lumMod val="10000"/>
                    </a:schemeClr>
                  </a:solidFill>
                  <a:latin typeface="+mn-ea"/>
                </a:endParaRPr>
              </a:p>
              <a:p>
                <a:r>
                  <a:rPr kumimoji="1" lang="ko-KR" altLang="en-US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결과</a:t>
                </a:r>
                <a:endParaRPr kumimoji="1" lang="en-US" altLang="ko-KR" dirty="0">
                  <a:solidFill>
                    <a:schemeClr val="bg2">
                      <a:lumMod val="10000"/>
                    </a:schemeClr>
                  </a:solidFill>
                  <a:latin typeface="+mn-ea"/>
                </a:endParaRPr>
              </a:p>
              <a:p>
                <a:pPr lvl="1"/>
                <a:r>
                  <a:rPr kumimoji="1" lang="ko-KR" altLang="en-US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선분 끝점이 제대로 검출되지 않음 </a:t>
                </a:r>
                <a:endParaRPr kumimoji="1" lang="en-US" altLang="ko-KR" dirty="0">
                  <a:solidFill>
                    <a:schemeClr val="bg2">
                      <a:lumMod val="10000"/>
                    </a:schemeClr>
                  </a:solidFill>
                  <a:latin typeface="+mn-ea"/>
                </a:endParaRPr>
              </a:p>
              <a:p>
                <a:pPr lvl="1"/>
                <a:endParaRPr kumimoji="1" lang="en-US" altLang="ko-KR" dirty="0">
                  <a:solidFill>
                    <a:schemeClr val="bg2">
                      <a:lumMod val="10000"/>
                    </a:schemeClr>
                  </a:solidFill>
                  <a:latin typeface="+mn-ea"/>
                </a:endParaRPr>
              </a:p>
              <a:p>
                <a:pPr lvl="1"/>
                <a:endParaRPr kumimoji="1" lang="en-US" altLang="ko-KR" dirty="0">
                  <a:solidFill>
                    <a:schemeClr val="bg2">
                      <a:lumMod val="10000"/>
                    </a:schemeClr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22" name="내용 개체 틀 2">
                <a:extLst>
                  <a:ext uri="{FF2B5EF4-FFF2-40B4-BE49-F238E27FC236}">
                    <a16:creationId xmlns:a16="http://schemas.microsoft.com/office/drawing/2014/main" id="{F0D827A7-3A49-F99D-6300-7AAA4FB09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" y="927088"/>
                <a:ext cx="11757660" cy="5146052"/>
              </a:xfrm>
              <a:prstGeom prst="rect">
                <a:avLst/>
              </a:prstGeom>
              <a:blipFill>
                <a:blip r:embed="rId3"/>
                <a:stretch>
                  <a:fillRect l="-7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 descr="텍스트, 노트북, 스크린샷이(가) 표시된 사진&#10;&#10;자동 생성된 설명">
            <a:extLst>
              <a:ext uri="{FF2B5EF4-FFF2-40B4-BE49-F238E27FC236}">
                <a16:creationId xmlns:a16="http://schemas.microsoft.com/office/drawing/2014/main" id="{0C75A12B-0D79-3FB5-992F-6D3B6815FA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2" t="9187" r="19453" b="7511"/>
          <a:stretch/>
        </p:blipFill>
        <p:spPr>
          <a:xfrm>
            <a:off x="7505700" y="3002693"/>
            <a:ext cx="4686300" cy="344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8527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Line detection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F0D827A7-3A49-F99D-6300-7AAA4FB092C1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전체 이미지 선분 시작점 끝점 추출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하나의 선분을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2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개이상으로 인식하는 경우 존재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정확한 시작점을 알아내기 어려움 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2999C3E-ADC5-ED68-8604-2D3F163A72FF}"/>
              </a:ext>
            </a:extLst>
          </p:cNvPr>
          <p:cNvSpPr/>
          <p:nvPr/>
        </p:nvSpPr>
        <p:spPr>
          <a:xfrm>
            <a:off x="11119449" y="4356339"/>
            <a:ext cx="596999" cy="3932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노트북, 스크린샷이(가) 표시된 사진&#10;&#10;자동 생성된 설명">
            <a:extLst>
              <a:ext uri="{FF2B5EF4-FFF2-40B4-BE49-F238E27FC236}">
                <a16:creationId xmlns:a16="http://schemas.microsoft.com/office/drawing/2014/main" id="{83B9569E-778E-3C86-7A73-A2DB155BD9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7" t="10549" r="20056" b="5859"/>
          <a:stretch/>
        </p:blipFill>
        <p:spPr>
          <a:xfrm>
            <a:off x="5995358" y="2004107"/>
            <a:ext cx="5990902" cy="446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422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Line detection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56</a:t>
            </a:fld>
            <a:endParaRPr lang="ko-KR" altLang="en-US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F0D827A7-3A49-F99D-6300-7AAA4FB092C1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이미지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Crop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수행 후 확률적 </a:t>
            </a:r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허프변환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결과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길이가 긴 선분에 대한 탐지성능 향상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미탐지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1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건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10" name="그림 9" descr="텍스트, 노트북, 스크린샷이(가) 표시된 사진&#10;&#10;자동 생성된 설명">
            <a:extLst>
              <a:ext uri="{FF2B5EF4-FFF2-40B4-BE49-F238E27FC236}">
                <a16:creationId xmlns:a16="http://schemas.microsoft.com/office/drawing/2014/main" id="{9CAB4621-0E53-7D77-6B8D-A6B1F024F2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2" t="9187" r="19453" b="7511"/>
          <a:stretch/>
        </p:blipFill>
        <p:spPr>
          <a:xfrm>
            <a:off x="1314450" y="3202131"/>
            <a:ext cx="3958647" cy="2909169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1EFAAAA5-FD17-BCBA-2681-05F18BB35BE0}"/>
              </a:ext>
            </a:extLst>
          </p:cNvPr>
          <p:cNvSpPr/>
          <p:nvPr/>
        </p:nvSpPr>
        <p:spPr>
          <a:xfrm>
            <a:off x="5877708" y="4490027"/>
            <a:ext cx="733425" cy="333375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C63C23-B37F-5BE4-3227-E2E5685C2E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7" t="10043" r="8936" b="5213"/>
          <a:stretch/>
        </p:blipFill>
        <p:spPr>
          <a:xfrm>
            <a:off x="7215745" y="3202131"/>
            <a:ext cx="4153352" cy="293197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F250F7-0599-B262-FAF4-51C53E81CD71}"/>
              </a:ext>
            </a:extLst>
          </p:cNvPr>
          <p:cNvSpPr/>
          <p:nvPr/>
        </p:nvSpPr>
        <p:spPr>
          <a:xfrm>
            <a:off x="9034463" y="5031581"/>
            <a:ext cx="335755" cy="2643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9993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Line detection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F0D827A7-3A49-F99D-6300-7AAA4FB092C1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파라미터 최적화 후 선분 시작점 끝점 추출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중복탐지 감소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미탐지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1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건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0C3192-3251-5C62-8A8C-924FED34A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088" y="1977919"/>
            <a:ext cx="5852172" cy="438912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E711347-0FBC-ABBC-FFF7-C8F5AD8E9D75}"/>
              </a:ext>
            </a:extLst>
          </p:cNvPr>
          <p:cNvSpPr/>
          <p:nvPr/>
        </p:nvSpPr>
        <p:spPr>
          <a:xfrm>
            <a:off x="8900842" y="5441779"/>
            <a:ext cx="335755" cy="2643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754236-427C-AABE-F959-4FA32C8DDAF2}"/>
              </a:ext>
            </a:extLst>
          </p:cNvPr>
          <p:cNvSpPr/>
          <p:nvPr/>
        </p:nvSpPr>
        <p:spPr>
          <a:xfrm>
            <a:off x="8905512" y="2799359"/>
            <a:ext cx="335755" cy="2643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5115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Line detection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58</a:t>
            </a:fld>
            <a:endParaRPr lang="ko-KR" altLang="en-US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F0D827A7-3A49-F99D-6300-7AAA4FB092C1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이미지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4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분할 후 </a:t>
            </a:r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허프변환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수행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동일한 위치에서 </a:t>
            </a:r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미탐지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발생 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F250F7-0599-B262-FAF4-51C53E81CD71}"/>
              </a:ext>
            </a:extLst>
          </p:cNvPr>
          <p:cNvSpPr/>
          <p:nvPr/>
        </p:nvSpPr>
        <p:spPr>
          <a:xfrm>
            <a:off x="9034463" y="5031581"/>
            <a:ext cx="335755" cy="2643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3D9FBE-75A7-50C8-232E-E96FE18F9E88}"/>
              </a:ext>
            </a:extLst>
          </p:cNvPr>
          <p:cNvGrpSpPr/>
          <p:nvPr/>
        </p:nvGrpSpPr>
        <p:grpSpPr>
          <a:xfrm>
            <a:off x="5426015" y="1431312"/>
            <a:ext cx="6633713" cy="5034345"/>
            <a:chOff x="2389517" y="1440610"/>
            <a:chExt cx="6633713" cy="503434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65ACFD3-99D9-33A3-3F71-A839437FBD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4" t="10709" r="10247" b="10135"/>
            <a:stretch/>
          </p:blipFill>
          <p:spPr>
            <a:xfrm>
              <a:off x="2389517" y="1449239"/>
              <a:ext cx="3459192" cy="242402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3DCFB62-A847-8B50-C44E-702DCB9EF2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9" t="13013" r="9443" b="1353"/>
            <a:stretch/>
          </p:blipFill>
          <p:spPr>
            <a:xfrm>
              <a:off x="2415396" y="3852525"/>
              <a:ext cx="3416061" cy="262243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14193D9-789D-610E-9031-139707ADC0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74" t="10572" r="10124" b="9991"/>
            <a:stretch/>
          </p:blipFill>
          <p:spPr>
            <a:xfrm>
              <a:off x="5822831" y="1440610"/>
              <a:ext cx="3140016" cy="2432649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B5F5F9B-73C7-302A-D528-4E67C1C4E1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02" t="12676" r="9295" b="7886"/>
            <a:stretch/>
          </p:blipFill>
          <p:spPr>
            <a:xfrm>
              <a:off x="5805577" y="3847380"/>
              <a:ext cx="3217653" cy="2432649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2999C3E-ADC5-ED68-8604-2D3F163A72FF}"/>
              </a:ext>
            </a:extLst>
          </p:cNvPr>
          <p:cNvSpPr/>
          <p:nvPr/>
        </p:nvSpPr>
        <p:spPr>
          <a:xfrm>
            <a:off x="7901796" y="4270075"/>
            <a:ext cx="596999" cy="3932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4804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Line detection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59</a:t>
            </a:fld>
            <a:endParaRPr lang="ko-KR" altLang="en-US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F0D827A7-3A49-F99D-6300-7AAA4FB092C1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선분 시작점 끝점 추출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2999C3E-ADC5-ED68-8604-2D3F163A72FF}"/>
              </a:ext>
            </a:extLst>
          </p:cNvPr>
          <p:cNvSpPr/>
          <p:nvPr/>
        </p:nvSpPr>
        <p:spPr>
          <a:xfrm>
            <a:off x="11119449" y="4356339"/>
            <a:ext cx="596999" cy="3932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D03669-49D3-A682-3741-DF5C7BC286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3" t="11330" r="8713" b="4918"/>
          <a:stretch/>
        </p:blipFill>
        <p:spPr>
          <a:xfrm>
            <a:off x="9178506" y="3949719"/>
            <a:ext cx="2916557" cy="23039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A4B1CFE-2AC2-16A0-E36F-93EEF3E741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9" t="10221" r="10182" b="10130"/>
          <a:stretch/>
        </p:blipFill>
        <p:spPr>
          <a:xfrm>
            <a:off x="9187373" y="1780670"/>
            <a:ext cx="2811810" cy="21911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9DE3683-8A46-BAEC-5778-A6B1B056FF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93" b="10035"/>
          <a:stretch/>
        </p:blipFill>
        <p:spPr>
          <a:xfrm>
            <a:off x="5828974" y="1501854"/>
            <a:ext cx="3369982" cy="24749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A99D173-E835-0A9E-676D-502F5E7F17B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5" r="9169"/>
          <a:stretch/>
        </p:blipFill>
        <p:spPr>
          <a:xfrm>
            <a:off x="5867325" y="3994029"/>
            <a:ext cx="3331631" cy="239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55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How to read P&amp;ID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Legend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를 참조하여 심볼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기기번호 숙지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동일한 심볼은 기기번호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태그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)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로 구별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P&amp;ID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는 기기 식별을 위해 번호를 부여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Format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은 </a:t>
            </a:r>
            <a:r>
              <a:rPr lang="ko-KR" altLang="en-US" b="0" i="0" dirty="0">
                <a:solidFill>
                  <a:srgbClr val="1B2333"/>
                </a:solidFill>
                <a:effectLst/>
                <a:latin typeface="Domine"/>
              </a:rPr>
              <a:t>공사별로 기기 번호 관련 절차서를 </a:t>
            </a:r>
            <a:r>
              <a:rPr lang="ko-KR" altLang="en-US" b="0" i="0" dirty="0" err="1">
                <a:solidFill>
                  <a:srgbClr val="1B2333"/>
                </a:solidFill>
                <a:effectLst/>
                <a:latin typeface="Domine"/>
              </a:rPr>
              <a:t>표준화하여</a:t>
            </a:r>
            <a:r>
              <a:rPr lang="ko-KR" altLang="en-US" b="0" i="0" dirty="0">
                <a:solidFill>
                  <a:srgbClr val="1B2333"/>
                </a:solidFill>
                <a:effectLst/>
                <a:latin typeface="Domine"/>
              </a:rPr>
              <a:t> 사용 </a:t>
            </a:r>
            <a:endParaRPr lang="en-US" altLang="ko-KR" b="0" i="0" dirty="0">
              <a:solidFill>
                <a:srgbClr val="1B2333"/>
              </a:solidFill>
              <a:effectLst/>
              <a:latin typeface="Domine"/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예시</a:t>
            </a:r>
            <a:endParaRPr kumimoji="1" lang="en-US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3D9954E-AE62-9784-40A0-CA10DFF41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25"/>
          <a:stretch/>
        </p:blipFill>
        <p:spPr>
          <a:xfrm>
            <a:off x="4199751" y="3052705"/>
            <a:ext cx="7194194" cy="346835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FE391DB-62D9-CC68-1981-D3DFE3937AD5}"/>
              </a:ext>
            </a:extLst>
          </p:cNvPr>
          <p:cNvSpPr/>
          <p:nvPr/>
        </p:nvSpPr>
        <p:spPr>
          <a:xfrm>
            <a:off x="4335249" y="4608506"/>
            <a:ext cx="141226" cy="1836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9F817A-F4D0-6957-0503-8F89DC4B364C}"/>
              </a:ext>
            </a:extLst>
          </p:cNvPr>
          <p:cNvSpPr/>
          <p:nvPr/>
        </p:nvSpPr>
        <p:spPr>
          <a:xfrm>
            <a:off x="4530781" y="4608506"/>
            <a:ext cx="141226" cy="1836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A4A259-3380-8039-94C9-F0B13D40AD95}"/>
              </a:ext>
            </a:extLst>
          </p:cNvPr>
          <p:cNvSpPr/>
          <p:nvPr/>
        </p:nvSpPr>
        <p:spPr>
          <a:xfrm>
            <a:off x="4726313" y="4608506"/>
            <a:ext cx="141226" cy="1836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38B3D6B-E017-7E98-DAB3-423A1A41013D}"/>
              </a:ext>
            </a:extLst>
          </p:cNvPr>
          <p:cNvSpPr/>
          <p:nvPr/>
        </p:nvSpPr>
        <p:spPr>
          <a:xfrm>
            <a:off x="4867539" y="4608505"/>
            <a:ext cx="141226" cy="1836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9FD4DF-DC68-347F-552C-A5B652872980}"/>
              </a:ext>
            </a:extLst>
          </p:cNvPr>
          <p:cNvSpPr/>
          <p:nvPr/>
        </p:nvSpPr>
        <p:spPr>
          <a:xfrm>
            <a:off x="6899045" y="3994521"/>
            <a:ext cx="503208" cy="986952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B830D5-B4A9-D5D9-2479-B439506A4803}"/>
              </a:ext>
            </a:extLst>
          </p:cNvPr>
          <p:cNvSpPr/>
          <p:nvPr/>
        </p:nvSpPr>
        <p:spPr>
          <a:xfrm>
            <a:off x="7545244" y="4003148"/>
            <a:ext cx="503208" cy="986952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41D388-D6A7-91E2-9168-37C4DD2BFE5A}"/>
              </a:ext>
            </a:extLst>
          </p:cNvPr>
          <p:cNvSpPr txBox="1"/>
          <p:nvPr/>
        </p:nvSpPr>
        <p:spPr>
          <a:xfrm>
            <a:off x="9875496" y="2568121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>
                <a:solidFill>
                  <a:srgbClr val="FFC000"/>
                </a:solidFill>
              </a:rPr>
              <a:t>Legend</a:t>
            </a:r>
            <a:endParaRPr lang="ko-KR" altLang="en-US" b="1" i="1" dirty="0">
              <a:solidFill>
                <a:srgbClr val="FFC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39D225-592E-11E0-AFCE-7BE44FEEA29D}"/>
              </a:ext>
            </a:extLst>
          </p:cNvPr>
          <p:cNvSpPr txBox="1"/>
          <p:nvPr/>
        </p:nvSpPr>
        <p:spPr>
          <a:xfrm>
            <a:off x="5737622" y="3315448"/>
            <a:ext cx="8996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b="1" i="1" dirty="0">
                <a:solidFill>
                  <a:schemeClr val="accent5"/>
                </a:solidFill>
              </a:rPr>
              <a:t>Symbol</a:t>
            </a:r>
            <a:endParaRPr lang="ko-KR" altLang="en-US" b="1" i="1" dirty="0">
              <a:solidFill>
                <a:schemeClr val="accent5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45C261F-07B5-CCAB-63C0-33A36AF8C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933" y="2998414"/>
            <a:ext cx="2884467" cy="21763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6126B4F-93B1-417D-18A0-2EF6CD9210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753" t="9458" b="27057"/>
          <a:stretch/>
        </p:blipFill>
        <p:spPr>
          <a:xfrm>
            <a:off x="9045271" y="4267457"/>
            <a:ext cx="2391829" cy="167694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65AFEF2-6F01-1975-D90E-030E6F171C7E}"/>
              </a:ext>
            </a:extLst>
          </p:cNvPr>
          <p:cNvSpPr/>
          <p:nvPr/>
        </p:nvSpPr>
        <p:spPr>
          <a:xfrm>
            <a:off x="9057101" y="2937453"/>
            <a:ext cx="2716757" cy="307530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788C650-5336-CFAA-7868-D873CE70140E}"/>
              </a:ext>
            </a:extLst>
          </p:cNvPr>
          <p:cNvSpPr/>
          <p:nvPr/>
        </p:nvSpPr>
        <p:spPr>
          <a:xfrm>
            <a:off x="4420403" y="3843227"/>
            <a:ext cx="503208" cy="700294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2C79BC6-7A67-2AF2-FACF-99C73EBD5620}"/>
              </a:ext>
            </a:extLst>
          </p:cNvPr>
          <p:cNvSpPr/>
          <p:nvPr/>
        </p:nvSpPr>
        <p:spPr>
          <a:xfrm>
            <a:off x="5381533" y="3894983"/>
            <a:ext cx="316480" cy="292259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F1C8EA2-2294-2ACB-A947-91934E8AA558}"/>
              </a:ext>
            </a:extLst>
          </p:cNvPr>
          <p:cNvSpPr/>
          <p:nvPr/>
        </p:nvSpPr>
        <p:spPr>
          <a:xfrm>
            <a:off x="5381533" y="5226528"/>
            <a:ext cx="316480" cy="292259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C3D54C7-1F93-B22A-CAF5-518F7A1EAED3}"/>
              </a:ext>
            </a:extLst>
          </p:cNvPr>
          <p:cNvSpPr/>
          <p:nvPr/>
        </p:nvSpPr>
        <p:spPr>
          <a:xfrm>
            <a:off x="4403953" y="5174772"/>
            <a:ext cx="503208" cy="700294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C1C1A6E-FB68-3653-2455-DF033ECF70BE}"/>
              </a:ext>
            </a:extLst>
          </p:cNvPr>
          <p:cNvCxnSpPr>
            <a:cxnSpLocks/>
          </p:cNvCxnSpPr>
          <p:nvPr/>
        </p:nvCxnSpPr>
        <p:spPr>
          <a:xfrm>
            <a:off x="2783018" y="4255875"/>
            <a:ext cx="1529677" cy="3676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4616886-14FF-BE6D-1698-1457B5E8FB8C}"/>
              </a:ext>
            </a:extLst>
          </p:cNvPr>
          <p:cNvCxnSpPr>
            <a:cxnSpLocks/>
          </p:cNvCxnSpPr>
          <p:nvPr/>
        </p:nvCxnSpPr>
        <p:spPr>
          <a:xfrm flipV="1">
            <a:off x="2765766" y="4804137"/>
            <a:ext cx="1545986" cy="5340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3C9850D-D876-49EB-6B93-3AAC0828B358}"/>
              </a:ext>
            </a:extLst>
          </p:cNvPr>
          <p:cNvSpPr txBox="1"/>
          <p:nvPr/>
        </p:nvSpPr>
        <p:spPr>
          <a:xfrm>
            <a:off x="1417673" y="4309830"/>
            <a:ext cx="20650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P       : Pump</a:t>
            </a:r>
          </a:p>
          <a:p>
            <a:r>
              <a:rPr lang="en-US" altLang="ko-KR" sz="1400" b="1" dirty="0"/>
              <a:t>10     : </a:t>
            </a:r>
            <a:r>
              <a:rPr lang="ko-KR" altLang="en-US" sz="1400" b="1" dirty="0"/>
              <a:t>실내 설치</a:t>
            </a:r>
            <a:endParaRPr lang="en-US" altLang="ko-KR" sz="1400" b="1" dirty="0"/>
          </a:p>
          <a:p>
            <a:r>
              <a:rPr lang="en-US" altLang="ko-KR" sz="1400" b="1" dirty="0"/>
              <a:t>01     : </a:t>
            </a:r>
            <a:r>
              <a:rPr lang="ko-KR" altLang="en-US" sz="1400" b="1" dirty="0"/>
              <a:t>기기번호</a:t>
            </a:r>
            <a:endParaRPr lang="en-US" altLang="ko-KR" sz="1400" b="1" dirty="0"/>
          </a:p>
          <a:p>
            <a:r>
              <a:rPr lang="en-US" altLang="ko-KR" sz="1400" b="1" dirty="0"/>
              <a:t>A/B  : </a:t>
            </a:r>
            <a:r>
              <a:rPr lang="ko-KR" altLang="en-US" sz="1400" b="1" dirty="0"/>
              <a:t>열</a:t>
            </a:r>
          </a:p>
        </p:txBody>
      </p:sp>
    </p:spTree>
    <p:extLst>
      <p:ext uri="{BB962C8B-B14F-4D97-AF65-F5344CB8AC3E}">
        <p14:creationId xmlns:p14="http://schemas.microsoft.com/office/powerpoint/2010/main" val="30946702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Line-Symbol recognition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60</a:t>
            </a:fld>
            <a:endParaRPr lang="ko-KR" altLang="en-US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F0D827A7-3A49-F99D-6300-7AAA4FB092C1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특정 심볼이 속한 라인이 무엇인지 인지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예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) Line-000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에 속한 심볼은 무엇인가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? 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→ 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Valve-001, Valve-002…</a:t>
            </a:r>
          </a:p>
          <a:p>
            <a:pPr lvl="1"/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예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) Valve-001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에 연결된 라인은 무엇인가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? 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→ 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Line-000</a:t>
            </a:r>
          </a:p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지금까지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4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분할된 영역에서 심볼영역과 라인의 시작점들을 추출함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분할 이미지 좌표를 전체 도면 크기에 대한 좌표 값으로 변환 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특정 심볼의 시작점과 가장 가까운 라인의 시작점을 해당 심볼이 속한 라인이라고 판단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744699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Line-Symbol recognition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61</a:t>
            </a:fld>
            <a:endParaRPr lang="ko-KR" altLang="en-US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F0D827A7-3A49-F99D-6300-7AAA4FB092C1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전체 도면크기에서 심볼영역의 좌측상단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(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시작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) 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좌표를 변환하여 저장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29A34D-24BC-B9F9-2A45-0AC931E0C2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8" t="11114" r="9901" b="6141"/>
          <a:stretch/>
        </p:blipFill>
        <p:spPr>
          <a:xfrm>
            <a:off x="415499" y="1960139"/>
            <a:ext cx="5680501" cy="411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2895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Line-Symbol recognition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62</a:t>
            </a:fld>
            <a:endParaRPr lang="ko-KR" altLang="en-US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F0D827A7-3A49-F99D-6300-7AAA4FB092C1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전체 도면크기에서 경계선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, 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표를 제외한 파이프라인의 시작좌표와 끝 좌표를 추출하여 저장 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6" name="그림 5" descr="텍스트, 실내, 노트북, 스크린샷이(가) 표시된 사진&#10;&#10;자동 생성된 설명">
            <a:extLst>
              <a:ext uri="{FF2B5EF4-FFF2-40B4-BE49-F238E27FC236}">
                <a16:creationId xmlns:a16="http://schemas.microsoft.com/office/drawing/2014/main" id="{3EC82856-D2B0-843F-0070-2484FC3336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42" t="10442" r="19102" b="6048"/>
          <a:stretch/>
        </p:blipFill>
        <p:spPr>
          <a:xfrm>
            <a:off x="0" y="2132726"/>
            <a:ext cx="6078810" cy="433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3940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Improvement of line detection performance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63</a:t>
            </a:fld>
            <a:endParaRPr lang="ko-KR" altLang="en-US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F0D827A7-3A49-F99D-6300-7AAA4FB092C1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기존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1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번 수행한 선 탐지를 여러 번 수행하여 탐지성능을 높임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탐지된 선 중 가장 첫번째로 탐지된 항목만 추출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해당 선은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white masking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으로 이미지에서 제거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탐지되는 라인이 없을 때 까지 반복 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C10AC2-8C9B-CE28-41C2-97681E46BC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9" b="9376"/>
          <a:stretch/>
        </p:blipFill>
        <p:spPr>
          <a:xfrm>
            <a:off x="7406682" y="3582888"/>
            <a:ext cx="3857177" cy="2778343"/>
          </a:xfrm>
          <a:prstGeom prst="rect">
            <a:avLst/>
          </a:prstGeom>
        </p:spPr>
      </p:pic>
      <p:pic>
        <p:nvPicPr>
          <p:cNvPr id="8" name="그림 7" descr="텍스트, 하늘, 스크린샷이(가) 표시된 사진&#10;&#10;자동 생성된 설명">
            <a:extLst>
              <a:ext uri="{FF2B5EF4-FFF2-40B4-BE49-F238E27FC236}">
                <a16:creationId xmlns:a16="http://schemas.microsoft.com/office/drawing/2014/main" id="{3363E744-7EF6-84A2-01DB-F0A1437056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5" b="7489"/>
          <a:stretch/>
        </p:blipFill>
        <p:spPr>
          <a:xfrm>
            <a:off x="1038231" y="3500114"/>
            <a:ext cx="3809233" cy="277834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7F105FA-D1B1-ECFE-82E3-F76C29438A0C}"/>
              </a:ext>
            </a:extLst>
          </p:cNvPr>
          <p:cNvSpPr/>
          <p:nvPr/>
        </p:nvSpPr>
        <p:spPr>
          <a:xfrm>
            <a:off x="2942847" y="4800415"/>
            <a:ext cx="578479" cy="242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625623-403E-4CC5-63D9-D999506A6D8B}"/>
              </a:ext>
            </a:extLst>
          </p:cNvPr>
          <p:cNvSpPr txBox="1"/>
          <p:nvPr/>
        </p:nvSpPr>
        <p:spPr>
          <a:xfrm>
            <a:off x="2072835" y="3275111"/>
            <a:ext cx="1882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[</a:t>
            </a:r>
            <a:r>
              <a:rPr lang="ko-KR" altLang="en-US" sz="1400" b="1" dirty="0"/>
              <a:t>최초 선 탐지결과</a:t>
            </a:r>
            <a:r>
              <a:rPr lang="en-US" altLang="ko-KR" sz="1400" b="1" dirty="0"/>
              <a:t>]</a:t>
            </a:r>
            <a:endParaRPr lang="ko-KR" altLang="en-US" sz="1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DD0366-6399-7969-590D-5F71EE5FC8AD}"/>
              </a:ext>
            </a:extLst>
          </p:cNvPr>
          <p:cNvSpPr txBox="1"/>
          <p:nvPr/>
        </p:nvSpPr>
        <p:spPr>
          <a:xfrm>
            <a:off x="4665931" y="3675342"/>
            <a:ext cx="2184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F0000"/>
                </a:solidFill>
              </a:rPr>
              <a:t>가장 먼저 탐지된 선 저장 후 이미지에서 제거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02A85F8-277F-D967-794E-636BE6C23EAB}"/>
              </a:ext>
            </a:extLst>
          </p:cNvPr>
          <p:cNvCxnSpPr>
            <a:stCxn id="10" idx="0"/>
          </p:cNvCxnSpPr>
          <p:nvPr/>
        </p:nvCxnSpPr>
        <p:spPr>
          <a:xfrm flipV="1">
            <a:off x="3232087" y="3906174"/>
            <a:ext cx="1433844" cy="8942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72B666D-D83E-A537-4E5C-4D406F5BA687}"/>
              </a:ext>
            </a:extLst>
          </p:cNvPr>
          <p:cNvSpPr txBox="1"/>
          <p:nvPr/>
        </p:nvSpPr>
        <p:spPr>
          <a:xfrm>
            <a:off x="8528380" y="3275111"/>
            <a:ext cx="1882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[2</a:t>
            </a:r>
            <a:r>
              <a:rPr lang="ko-KR" altLang="en-US" sz="1400" b="1" dirty="0"/>
              <a:t>번째 선 탐지결과</a:t>
            </a:r>
            <a:r>
              <a:rPr lang="en-US" altLang="ko-KR" sz="1400" b="1" dirty="0"/>
              <a:t>]</a:t>
            </a:r>
            <a:endParaRPr lang="ko-KR" altLang="en-US" sz="14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9EEE8DF-7269-C473-F206-808E682F5EC4}"/>
              </a:ext>
            </a:extLst>
          </p:cNvPr>
          <p:cNvSpPr/>
          <p:nvPr/>
        </p:nvSpPr>
        <p:spPr>
          <a:xfrm>
            <a:off x="9321671" y="4925625"/>
            <a:ext cx="578479" cy="242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06E3CE3-D62D-BFE3-5D6E-994D991D6CD6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6850922" y="3906174"/>
            <a:ext cx="2759989" cy="10194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F39E7B3-469C-1E63-326F-CE97B4364369}"/>
              </a:ext>
            </a:extLst>
          </p:cNvPr>
          <p:cNvSpPr/>
          <p:nvPr/>
        </p:nvSpPr>
        <p:spPr>
          <a:xfrm>
            <a:off x="7696938" y="3809701"/>
            <a:ext cx="641080" cy="291794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92BBC3E-F601-C475-D700-BFCB19778FE1}"/>
              </a:ext>
            </a:extLst>
          </p:cNvPr>
          <p:cNvSpPr/>
          <p:nvPr/>
        </p:nvSpPr>
        <p:spPr>
          <a:xfrm>
            <a:off x="1419550" y="3760277"/>
            <a:ext cx="641080" cy="291794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52480C2-8E8C-5DAF-5975-731CF44CFBAC}"/>
              </a:ext>
            </a:extLst>
          </p:cNvPr>
          <p:cNvSpPr/>
          <p:nvPr/>
        </p:nvSpPr>
        <p:spPr>
          <a:xfrm>
            <a:off x="9014730" y="5945075"/>
            <a:ext cx="641080" cy="416155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A011B1D-FFC2-46BF-7DC5-0A0B9F11BB77}"/>
              </a:ext>
            </a:extLst>
          </p:cNvPr>
          <p:cNvSpPr/>
          <p:nvPr/>
        </p:nvSpPr>
        <p:spPr>
          <a:xfrm>
            <a:off x="2644390" y="5694656"/>
            <a:ext cx="641080" cy="565387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FBC43EB-0CF4-66D2-8917-14956C4436C1}"/>
              </a:ext>
            </a:extLst>
          </p:cNvPr>
          <p:cNvSpPr/>
          <p:nvPr/>
        </p:nvSpPr>
        <p:spPr>
          <a:xfrm>
            <a:off x="4879044" y="5989862"/>
            <a:ext cx="241127" cy="216028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2D7C12-4A59-8F48-1B78-F98815F3E251}"/>
              </a:ext>
            </a:extLst>
          </p:cNvPr>
          <p:cNvSpPr txBox="1"/>
          <p:nvPr/>
        </p:nvSpPr>
        <p:spPr>
          <a:xfrm>
            <a:off x="5102389" y="5953235"/>
            <a:ext cx="20034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:</a:t>
            </a:r>
            <a:r>
              <a:rPr lang="ko-KR" altLang="en-US" sz="1100" b="1" dirty="0">
                <a:solidFill>
                  <a:schemeClr val="bg2">
                    <a:lumMod val="10000"/>
                  </a:schemeClr>
                </a:solidFill>
              </a:rPr>
              <a:t> 탐지되지 않았던 선들이          </a:t>
            </a:r>
            <a:endParaRPr lang="en-US" altLang="ko-KR" sz="1100" b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</a:rPr>
              <a:t>  </a:t>
            </a:r>
            <a:r>
              <a:rPr lang="ko-KR" altLang="en-US" sz="1100" b="1" dirty="0">
                <a:solidFill>
                  <a:schemeClr val="bg2">
                    <a:lumMod val="10000"/>
                  </a:schemeClr>
                </a:solidFill>
              </a:rPr>
              <a:t>반복수행 후 탐지된 경우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65EABD5D-4509-14E5-EFA4-BB19A4A987E8}"/>
              </a:ext>
            </a:extLst>
          </p:cNvPr>
          <p:cNvSpPr/>
          <p:nvPr/>
        </p:nvSpPr>
        <p:spPr>
          <a:xfrm>
            <a:off x="5127471" y="5109946"/>
            <a:ext cx="1338585" cy="430887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6899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Improvement of line detection performance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64</a:t>
            </a:fld>
            <a:endParaRPr lang="ko-KR" altLang="en-US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F0D827A7-3A49-F99D-6300-7AAA4FB092C1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결과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6" name="그림 5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B08A35BD-E958-2741-3AE5-F2A97096C3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2" t="9131" r="16131" b="6929"/>
          <a:stretch/>
        </p:blipFill>
        <p:spPr>
          <a:xfrm>
            <a:off x="120769" y="1692804"/>
            <a:ext cx="6990272" cy="469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719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Line</a:t>
            </a:r>
            <a:r>
              <a:rPr kumimoji="1" lang="ko-KR" altLang="en-US" dirty="0"/>
              <a:t> </a:t>
            </a:r>
            <a:r>
              <a:rPr kumimoji="1" lang="en-US" altLang="ko-KR" dirty="0"/>
              <a:t>matching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65</a:t>
            </a:fld>
            <a:endParaRPr lang="ko-KR" altLang="en-US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F0D827A7-3A49-F99D-6300-7AAA4FB092C1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현재 도면에서는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Line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이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6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개로 정의되어 있음 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en-US" altLang="ko-KR" sz="1800" b="1" i="1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Line-001, Line-002, … Line-006</a:t>
            </a:r>
          </a:p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탐지된 개별 선들의 위치상 관계성을 파악하여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6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개 선으로 분류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각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Line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을 </a:t>
            </a:r>
            <a:r>
              <a:rPr kumimoji="1" lang="ko-KR" altLang="en-US" sz="2000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딕셔너리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객체로 관리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0" indent="0">
              <a:buNone/>
            </a:pP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55A1DA-39B4-3A0C-6010-6C697C1B2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935" y="3051330"/>
            <a:ext cx="1703539" cy="341432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24E0B0B-7CC7-C642-7464-01DDA3493D44}"/>
              </a:ext>
            </a:extLst>
          </p:cNvPr>
          <p:cNvSpPr/>
          <p:nvPr/>
        </p:nvSpPr>
        <p:spPr>
          <a:xfrm>
            <a:off x="1873935" y="3051330"/>
            <a:ext cx="1703539" cy="1469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C13404-7A4D-C4AF-3598-44428E406011}"/>
              </a:ext>
            </a:extLst>
          </p:cNvPr>
          <p:cNvSpPr/>
          <p:nvPr/>
        </p:nvSpPr>
        <p:spPr>
          <a:xfrm>
            <a:off x="1873934" y="4161262"/>
            <a:ext cx="1703539" cy="1469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CCA07C-DF65-CC28-9587-291CE154264A}"/>
              </a:ext>
            </a:extLst>
          </p:cNvPr>
          <p:cNvSpPr/>
          <p:nvPr/>
        </p:nvSpPr>
        <p:spPr>
          <a:xfrm>
            <a:off x="1873933" y="5607624"/>
            <a:ext cx="1703539" cy="1469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986C96-5BFE-DA56-EEE1-3121C3B0E193}"/>
              </a:ext>
            </a:extLst>
          </p:cNvPr>
          <p:cNvSpPr/>
          <p:nvPr/>
        </p:nvSpPr>
        <p:spPr>
          <a:xfrm>
            <a:off x="1873933" y="4810982"/>
            <a:ext cx="1703539" cy="1469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ABCF45-5E0E-347A-377B-D436F8366B1C}"/>
              </a:ext>
            </a:extLst>
          </p:cNvPr>
          <p:cNvSpPr txBox="1"/>
          <p:nvPr/>
        </p:nvSpPr>
        <p:spPr>
          <a:xfrm>
            <a:off x="4753155" y="3440593"/>
            <a:ext cx="550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Consolas" panose="020B0609020204030204" pitchFamily="49" charset="0"/>
              </a:rPr>
              <a:t>{“Line” : “</a:t>
            </a:r>
            <a:r>
              <a:rPr lang="en-US" altLang="ko-KR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400" b="1" dirty="0">
                <a:latin typeface="Consolas" panose="020B0609020204030204" pitchFamily="49" charset="0"/>
              </a:rPr>
              <a:t>”, “coordinates” : [[x1,y1, x2, y2], … ]}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746B3B-98DC-AD9A-40E3-3BFA250F978A}"/>
              </a:ext>
            </a:extLst>
          </p:cNvPr>
          <p:cNvSpPr txBox="1"/>
          <p:nvPr/>
        </p:nvSpPr>
        <p:spPr>
          <a:xfrm>
            <a:off x="4753155" y="3761096"/>
            <a:ext cx="550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Consolas" panose="020B0609020204030204" pitchFamily="49" charset="0"/>
              </a:rPr>
              <a:t>{“Line” : “</a:t>
            </a:r>
            <a:r>
              <a:rPr lang="en-US" altLang="ko-KR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 b="1" dirty="0">
                <a:latin typeface="Consolas" panose="020B0609020204030204" pitchFamily="49" charset="0"/>
              </a:rPr>
              <a:t>”, “coordinates” : [[x1,y1, x2, y2], … ]}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80750B-8F29-ED83-E8DA-A45068975784}"/>
              </a:ext>
            </a:extLst>
          </p:cNvPr>
          <p:cNvSpPr txBox="1"/>
          <p:nvPr/>
        </p:nvSpPr>
        <p:spPr>
          <a:xfrm>
            <a:off x="4753155" y="4957564"/>
            <a:ext cx="6207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Consolas" panose="020B0609020204030204" pitchFamily="49" charset="0"/>
              </a:rPr>
              <a:t>{“Line” : “Line-003”, “coordinates” : [[x1,y1, x2, y2], … ]}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FB9A08-E95F-957E-ADCB-8DA06DA3A4C9}"/>
              </a:ext>
            </a:extLst>
          </p:cNvPr>
          <p:cNvSpPr txBox="1"/>
          <p:nvPr/>
        </p:nvSpPr>
        <p:spPr>
          <a:xfrm rot="5400000">
            <a:off x="7626228" y="4516755"/>
            <a:ext cx="461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D49F1DC1-1A5C-E76B-1DC3-0C0884F682E1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3577474" y="3124791"/>
            <a:ext cx="1175681" cy="500468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DAC4371D-C300-FAF8-7FC0-82B445B729A2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 flipV="1">
            <a:off x="3577473" y="3625259"/>
            <a:ext cx="1175682" cy="609464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F378BDEB-7B2A-5C14-88B1-4BDEF38ADD27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 flipV="1">
            <a:off x="3577472" y="3625259"/>
            <a:ext cx="1175683" cy="1259184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3E1D83CF-3485-A25C-90C2-56E051F17644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 flipV="1">
            <a:off x="3577472" y="3625259"/>
            <a:ext cx="1175683" cy="205582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4E27283-3A97-435B-8D42-ECBE5573C1E5}"/>
              </a:ext>
            </a:extLst>
          </p:cNvPr>
          <p:cNvSpPr/>
          <p:nvPr/>
        </p:nvSpPr>
        <p:spPr>
          <a:xfrm>
            <a:off x="1873933" y="3528794"/>
            <a:ext cx="1703539" cy="14692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48DC74E-7994-50F7-E7DB-09BA34043C8D}"/>
              </a:ext>
            </a:extLst>
          </p:cNvPr>
          <p:cNvSpPr/>
          <p:nvPr/>
        </p:nvSpPr>
        <p:spPr>
          <a:xfrm>
            <a:off x="1873932" y="5283930"/>
            <a:ext cx="1703539" cy="14692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BF5D69E-BBE3-D823-7DAE-F4AFF38D0793}"/>
              </a:ext>
            </a:extLst>
          </p:cNvPr>
          <p:cNvSpPr/>
          <p:nvPr/>
        </p:nvSpPr>
        <p:spPr>
          <a:xfrm>
            <a:off x="1873931" y="6080572"/>
            <a:ext cx="1703539" cy="14692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609E1AF-357E-DA6E-C23A-F8B7559D17F5}"/>
              </a:ext>
            </a:extLst>
          </p:cNvPr>
          <p:cNvSpPr/>
          <p:nvPr/>
        </p:nvSpPr>
        <p:spPr>
          <a:xfrm>
            <a:off x="1873931" y="4492149"/>
            <a:ext cx="1703539" cy="14692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0EBBDB-AF1C-EFFA-8D9C-CFF8B1ECB615}"/>
              </a:ext>
            </a:extLst>
          </p:cNvPr>
          <p:cNvSpPr/>
          <p:nvPr/>
        </p:nvSpPr>
        <p:spPr>
          <a:xfrm>
            <a:off x="1873931" y="3859681"/>
            <a:ext cx="1703539" cy="14692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FB3B2CA5-E4A7-D23C-4F93-A73CA3D2FE26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3577469" y="3625379"/>
            <a:ext cx="1175686" cy="320383"/>
          </a:xfrm>
          <a:prstGeom prst="bentConnector3">
            <a:avLst>
              <a:gd name="adj1" fmla="val 50000"/>
            </a:avLst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0A5E84D2-28D5-82FF-89E9-95FEF529291C}"/>
              </a:ext>
            </a:extLst>
          </p:cNvPr>
          <p:cNvCxnSpPr>
            <a:cxnSpLocks/>
            <a:stCxn id="35" idx="3"/>
            <a:endCxn id="13" idx="1"/>
          </p:cNvCxnSpPr>
          <p:nvPr/>
        </p:nvCxnSpPr>
        <p:spPr>
          <a:xfrm>
            <a:off x="3577470" y="3933142"/>
            <a:ext cx="1175685" cy="12620"/>
          </a:xfrm>
          <a:prstGeom prst="bentConnector3">
            <a:avLst>
              <a:gd name="adj1" fmla="val 50000"/>
            </a:avLst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1CB90EE4-7F17-C006-1D03-107C1A407028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3577473" y="3945762"/>
            <a:ext cx="1175682" cy="288961"/>
          </a:xfrm>
          <a:prstGeom prst="bentConnector3">
            <a:avLst>
              <a:gd name="adj1" fmla="val 50000"/>
            </a:avLst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0E521AF2-FFAE-6151-6B70-29146382B28A}"/>
              </a:ext>
            </a:extLst>
          </p:cNvPr>
          <p:cNvCxnSpPr>
            <a:cxnSpLocks/>
            <a:stCxn id="34" idx="3"/>
            <a:endCxn id="13" idx="1"/>
          </p:cNvCxnSpPr>
          <p:nvPr/>
        </p:nvCxnSpPr>
        <p:spPr>
          <a:xfrm flipV="1">
            <a:off x="3577470" y="3945762"/>
            <a:ext cx="1175685" cy="619848"/>
          </a:xfrm>
          <a:prstGeom prst="bentConnector3">
            <a:avLst>
              <a:gd name="adj1" fmla="val 50000"/>
            </a:avLst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B6C7B066-90F0-5CEC-C356-C1CE20CD7E1B}"/>
              </a:ext>
            </a:extLst>
          </p:cNvPr>
          <p:cNvCxnSpPr>
            <a:cxnSpLocks/>
            <a:stCxn id="32" idx="3"/>
            <a:endCxn id="13" idx="1"/>
          </p:cNvCxnSpPr>
          <p:nvPr/>
        </p:nvCxnSpPr>
        <p:spPr>
          <a:xfrm flipV="1">
            <a:off x="3577471" y="3945762"/>
            <a:ext cx="1175684" cy="1411629"/>
          </a:xfrm>
          <a:prstGeom prst="bentConnector3">
            <a:avLst>
              <a:gd name="adj1" fmla="val 50000"/>
            </a:avLst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399D38C2-3C84-3B93-C89B-FD687D9249EB}"/>
              </a:ext>
            </a:extLst>
          </p:cNvPr>
          <p:cNvCxnSpPr>
            <a:cxnSpLocks/>
            <a:stCxn id="33" idx="3"/>
            <a:endCxn id="13" idx="1"/>
          </p:cNvCxnSpPr>
          <p:nvPr/>
        </p:nvCxnSpPr>
        <p:spPr>
          <a:xfrm flipV="1">
            <a:off x="3577470" y="3945762"/>
            <a:ext cx="1175685" cy="2208271"/>
          </a:xfrm>
          <a:prstGeom prst="bentConnector3">
            <a:avLst>
              <a:gd name="adj1" fmla="val 50000"/>
            </a:avLst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458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Line</a:t>
            </a:r>
            <a:r>
              <a:rPr kumimoji="1" lang="ko-KR" altLang="en-US" dirty="0"/>
              <a:t> </a:t>
            </a:r>
            <a:r>
              <a:rPr kumimoji="1" lang="en-US" altLang="ko-KR" dirty="0"/>
              <a:t>matching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66</a:t>
            </a:fld>
            <a:endParaRPr lang="ko-KR" altLang="en-US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F0D827A7-3A49-F99D-6300-7AAA4FB092C1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탐지된 선들의 시작점 끝점 좌표 </a:t>
            </a:r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매핑상태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확인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선의 시작점 끝점을 사용하여 선들간 연결관계 파악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6" name="그림 5" descr="텍스트, 실내, 노트북, 스크린샷이(가) 표시된 사진&#10;&#10;자동 생성된 설명">
            <a:extLst>
              <a:ext uri="{FF2B5EF4-FFF2-40B4-BE49-F238E27FC236}">
                <a16:creationId xmlns:a16="http://schemas.microsoft.com/office/drawing/2014/main" id="{0D75F104-06B9-C793-BB1C-B640A629E6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4" t="10441" r="18106" b="7551"/>
          <a:stretch/>
        </p:blipFill>
        <p:spPr>
          <a:xfrm>
            <a:off x="6262255" y="2314888"/>
            <a:ext cx="5800436" cy="40443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7B2C58-814D-4A7A-BE1F-9A3D5F038D2A}"/>
              </a:ext>
            </a:extLst>
          </p:cNvPr>
          <p:cNvSpPr txBox="1"/>
          <p:nvPr/>
        </p:nvSpPr>
        <p:spPr>
          <a:xfrm>
            <a:off x="10320631" y="3429000"/>
            <a:ext cx="13997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66FF33"/>
                </a:solidFill>
              </a:rPr>
              <a:t>● 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</a:rPr>
              <a:t>: 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</a:rPr>
              <a:t>선 시작점 좌표</a:t>
            </a:r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ko-KR" altLang="en-US" sz="1200" b="1" dirty="0">
                <a:solidFill>
                  <a:srgbClr val="FF0000"/>
                </a:solidFill>
              </a:rPr>
              <a:t>● 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</a:rPr>
              <a:t>:  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</a:rPr>
              <a:t>선 끝점 좌표</a:t>
            </a:r>
            <a:endParaRPr lang="en-US" altLang="ko-KR" sz="1200" b="1" dirty="0">
              <a:solidFill>
                <a:schemeClr val="bg2">
                  <a:lumMod val="10000"/>
                </a:schemeClr>
              </a:solidFill>
            </a:endParaRPr>
          </a:p>
          <a:p>
            <a:endParaRPr lang="ko-KR" altLang="en-US" dirty="0">
              <a:solidFill>
                <a:srgbClr val="66FF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2346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Line</a:t>
            </a:r>
            <a:r>
              <a:rPr kumimoji="1" lang="ko-KR" altLang="en-US" dirty="0"/>
              <a:t> </a:t>
            </a:r>
            <a:r>
              <a:rPr kumimoji="1" lang="en-US" altLang="ko-KR" dirty="0"/>
              <a:t>matching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67</a:t>
            </a:fld>
            <a:endParaRPr lang="ko-KR" altLang="en-US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F0D827A7-3A49-F99D-6300-7AAA4FB092C1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수직선 탐지된 선들 중 시작점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x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좌표와 끝점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x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좌표가 같은 선을 필터링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7" name="그림 6" descr="텍스트, 실내, 노트북, 스크린샷이(가) 표시된 사진&#10;&#10;자동 생성된 설명">
            <a:extLst>
              <a:ext uri="{FF2B5EF4-FFF2-40B4-BE49-F238E27FC236}">
                <a16:creationId xmlns:a16="http://schemas.microsoft.com/office/drawing/2014/main" id="{C51369AA-8BD2-1363-76DD-664AD26194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4" t="10441" r="18106" b="7551"/>
          <a:stretch/>
        </p:blipFill>
        <p:spPr>
          <a:xfrm>
            <a:off x="6363179" y="2289008"/>
            <a:ext cx="5800436" cy="4044319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646CA7B-7E40-CB9E-DB62-52DAEC066040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099289" y="2575041"/>
            <a:ext cx="2394408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96A0B945-9239-C479-D583-48F6E5BF7C43}"/>
              </a:ext>
            </a:extLst>
          </p:cNvPr>
          <p:cNvSpPr/>
          <p:nvPr/>
        </p:nvSpPr>
        <p:spPr>
          <a:xfrm>
            <a:off x="3493697" y="248504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4585938-AA96-8FB4-7B68-BFAD58A12B38}"/>
              </a:ext>
            </a:extLst>
          </p:cNvPr>
          <p:cNvSpPr/>
          <p:nvPr/>
        </p:nvSpPr>
        <p:spPr>
          <a:xfrm>
            <a:off x="1009289" y="2485041"/>
            <a:ext cx="180000" cy="180000"/>
          </a:xfrm>
          <a:prstGeom prst="ellipse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C7E0AD-C477-6452-B30E-B4264E5384C2}"/>
              </a:ext>
            </a:extLst>
          </p:cNvPr>
          <p:cNvSpPr txBox="1"/>
          <p:nvPr/>
        </p:nvSpPr>
        <p:spPr>
          <a:xfrm>
            <a:off x="632130" y="2158376"/>
            <a:ext cx="1131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Consolas" panose="020B0609020204030204" pitchFamily="49" charset="0"/>
              </a:rPr>
              <a:t>(10, 20)</a:t>
            </a:r>
            <a:endParaRPr lang="ko-KR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5A60C7-E6A4-091D-7907-468F1B1EDF7F}"/>
              </a:ext>
            </a:extLst>
          </p:cNvPr>
          <p:cNvSpPr txBox="1"/>
          <p:nvPr/>
        </p:nvSpPr>
        <p:spPr>
          <a:xfrm>
            <a:off x="3108088" y="2139501"/>
            <a:ext cx="1131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Consolas" panose="020B0609020204030204" pitchFamily="49" charset="0"/>
              </a:rPr>
              <a:t>(50, 20)</a:t>
            </a:r>
            <a:endParaRPr lang="ko-KR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ABBC16-572C-CB63-BFAB-39FAE9F99E66}"/>
              </a:ext>
            </a:extLst>
          </p:cNvPr>
          <p:cNvSpPr txBox="1"/>
          <p:nvPr/>
        </p:nvSpPr>
        <p:spPr>
          <a:xfrm>
            <a:off x="1674407" y="2733671"/>
            <a:ext cx="13131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Horizontal line</a:t>
            </a:r>
            <a:endParaRPr lang="ko-KR" altLang="en-US" sz="1400" b="1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A80989C-0673-3BF1-4758-C17D49942B7B}"/>
              </a:ext>
            </a:extLst>
          </p:cNvPr>
          <p:cNvGrpSpPr/>
          <p:nvPr/>
        </p:nvGrpSpPr>
        <p:grpSpPr>
          <a:xfrm rot="16200000">
            <a:off x="1013513" y="4576457"/>
            <a:ext cx="2664408" cy="180000"/>
            <a:chOff x="1009289" y="4269229"/>
            <a:chExt cx="2664408" cy="18000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9BC72DE-DC7C-BB84-F70C-AF6D02A7B841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1099289" y="4359229"/>
              <a:ext cx="2394408" cy="0"/>
            </a:xfrm>
            <a:prstGeom prst="lin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01027778-058A-3B83-2087-A20F5FE13FE7}"/>
                </a:ext>
              </a:extLst>
            </p:cNvPr>
            <p:cNvSpPr/>
            <p:nvPr/>
          </p:nvSpPr>
          <p:spPr>
            <a:xfrm>
              <a:off x="3493697" y="4269229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AD0692F-40A0-8890-1625-FB13B9C8AD77}"/>
                </a:ext>
              </a:extLst>
            </p:cNvPr>
            <p:cNvSpPr/>
            <p:nvPr/>
          </p:nvSpPr>
          <p:spPr>
            <a:xfrm>
              <a:off x="1009289" y="4269229"/>
              <a:ext cx="180000" cy="180000"/>
            </a:xfrm>
            <a:prstGeom prst="ellipse">
              <a:avLst/>
            </a:pr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D5C18B0-BD31-FE1E-7EBD-096ADDE40DAD}"/>
              </a:ext>
            </a:extLst>
          </p:cNvPr>
          <p:cNvSpPr txBox="1"/>
          <p:nvPr/>
        </p:nvSpPr>
        <p:spPr>
          <a:xfrm>
            <a:off x="2452480" y="3274965"/>
            <a:ext cx="1131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20</a:t>
            </a:r>
            <a:r>
              <a:rPr lang="en-US" altLang="ko-KR" sz="1400" b="1" dirty="0">
                <a:latin typeface="Consolas" panose="020B0609020204030204" pitchFamily="49" charset="0"/>
              </a:rPr>
              <a:t>, 10)</a:t>
            </a:r>
            <a:endParaRPr lang="ko-KR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80F4F8-7CEA-6F90-9631-27AC11FD3AA7}"/>
              </a:ext>
            </a:extLst>
          </p:cNvPr>
          <p:cNvSpPr txBox="1"/>
          <p:nvPr/>
        </p:nvSpPr>
        <p:spPr>
          <a:xfrm>
            <a:off x="2435716" y="5754762"/>
            <a:ext cx="1131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20</a:t>
            </a:r>
            <a:r>
              <a:rPr lang="en-US" altLang="ko-KR" sz="1400" b="1" dirty="0">
                <a:latin typeface="Consolas" panose="020B0609020204030204" pitchFamily="49" charset="0"/>
              </a:rPr>
              <a:t>, 50)</a:t>
            </a:r>
            <a:endParaRPr lang="ko-KR" altLang="en-US" sz="1400" b="1" dirty="0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D603EF-4ACD-57AD-7FE0-166137400D83}"/>
              </a:ext>
            </a:extLst>
          </p:cNvPr>
          <p:cNvSpPr txBox="1"/>
          <p:nvPr/>
        </p:nvSpPr>
        <p:spPr>
          <a:xfrm>
            <a:off x="1797328" y="6113023"/>
            <a:ext cx="1096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Vertical line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9167298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Line</a:t>
            </a:r>
            <a:r>
              <a:rPr kumimoji="1" lang="ko-KR" altLang="en-US" dirty="0"/>
              <a:t> </a:t>
            </a:r>
            <a:r>
              <a:rPr kumimoji="1" lang="en-US" altLang="ko-KR" dirty="0"/>
              <a:t>matching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68</a:t>
            </a:fld>
            <a:endParaRPr lang="ko-KR" altLang="en-US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F0D827A7-3A49-F99D-6300-7AAA4FB092C1}"/>
              </a:ext>
            </a:extLst>
          </p:cNvPr>
          <p:cNvSpPr txBox="1">
            <a:spLocks/>
          </p:cNvSpPr>
          <p:nvPr/>
        </p:nvSpPr>
        <p:spPr>
          <a:xfrm>
            <a:off x="4468482" y="-1831352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Pixel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processing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방식 직선 검출기법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AD0692F-40A0-8890-1625-FB13B9C8AD77}"/>
              </a:ext>
            </a:extLst>
          </p:cNvPr>
          <p:cNvSpPr/>
          <p:nvPr/>
        </p:nvSpPr>
        <p:spPr>
          <a:xfrm rot="16200000">
            <a:off x="4468482" y="7292758"/>
            <a:ext cx="180000" cy="180000"/>
          </a:xfrm>
          <a:prstGeom prst="ellipse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A9EC3C8B-6A52-0FFB-A46B-CBBC24E09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532314"/>
              </p:ext>
            </p:extLst>
          </p:nvPr>
        </p:nvGraphicFramePr>
        <p:xfrm>
          <a:off x="897181" y="3126074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00">
                  <a:extLst>
                    <a:ext uri="{9D8B030D-6E8A-4147-A177-3AD203B41FA5}">
                      <a16:colId xmlns:a16="http://schemas.microsoft.com/office/drawing/2014/main" val="2706659124"/>
                    </a:ext>
                  </a:extLst>
                </a:gridCol>
                <a:gridCol w="135000">
                  <a:extLst>
                    <a:ext uri="{9D8B030D-6E8A-4147-A177-3AD203B41FA5}">
                      <a16:colId xmlns:a16="http://schemas.microsoft.com/office/drawing/2014/main" val="514462633"/>
                    </a:ext>
                  </a:extLst>
                </a:gridCol>
                <a:gridCol w="135000">
                  <a:extLst>
                    <a:ext uri="{9D8B030D-6E8A-4147-A177-3AD203B41FA5}">
                      <a16:colId xmlns:a16="http://schemas.microsoft.com/office/drawing/2014/main" val="1920526058"/>
                    </a:ext>
                  </a:extLst>
                </a:gridCol>
                <a:gridCol w="135000">
                  <a:extLst>
                    <a:ext uri="{9D8B030D-6E8A-4147-A177-3AD203B41FA5}">
                      <a16:colId xmlns:a16="http://schemas.microsoft.com/office/drawing/2014/main" val="259878440"/>
                    </a:ext>
                  </a:extLst>
                </a:gridCol>
                <a:gridCol w="135000">
                  <a:extLst>
                    <a:ext uri="{9D8B030D-6E8A-4147-A177-3AD203B41FA5}">
                      <a16:colId xmlns:a16="http://schemas.microsoft.com/office/drawing/2014/main" val="2378026547"/>
                    </a:ext>
                  </a:extLst>
                </a:gridCol>
                <a:gridCol w="135000">
                  <a:extLst>
                    <a:ext uri="{9D8B030D-6E8A-4147-A177-3AD203B41FA5}">
                      <a16:colId xmlns:a16="http://schemas.microsoft.com/office/drawing/2014/main" val="876252214"/>
                    </a:ext>
                  </a:extLst>
                </a:gridCol>
                <a:gridCol w="135000">
                  <a:extLst>
                    <a:ext uri="{9D8B030D-6E8A-4147-A177-3AD203B41FA5}">
                      <a16:colId xmlns:a16="http://schemas.microsoft.com/office/drawing/2014/main" val="1024361539"/>
                    </a:ext>
                  </a:extLst>
                </a:gridCol>
                <a:gridCol w="135000">
                  <a:extLst>
                    <a:ext uri="{9D8B030D-6E8A-4147-A177-3AD203B41FA5}">
                      <a16:colId xmlns:a16="http://schemas.microsoft.com/office/drawing/2014/main" val="539462118"/>
                    </a:ext>
                  </a:extLst>
                </a:gridCol>
              </a:tblGrid>
              <a:tr h="135000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646029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593000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195107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218208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004631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34934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386435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659403"/>
                  </a:ext>
                </a:extLst>
              </a:tr>
            </a:tbl>
          </a:graphicData>
        </a:graphic>
      </p:graphicFrame>
      <p:graphicFrame>
        <p:nvGraphicFramePr>
          <p:cNvPr id="24" name="표 9">
            <a:extLst>
              <a:ext uri="{FF2B5EF4-FFF2-40B4-BE49-F238E27FC236}">
                <a16:creationId xmlns:a16="http://schemas.microsoft.com/office/drawing/2014/main" id="{686A6A5C-61BB-AB01-ADA7-08FECC1EB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297252"/>
              </p:ext>
            </p:extLst>
          </p:nvPr>
        </p:nvGraphicFramePr>
        <p:xfrm>
          <a:off x="3970514" y="3105882"/>
          <a:ext cx="107892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65">
                  <a:extLst>
                    <a:ext uri="{9D8B030D-6E8A-4147-A177-3AD203B41FA5}">
                      <a16:colId xmlns:a16="http://schemas.microsoft.com/office/drawing/2014/main" val="2706659124"/>
                    </a:ext>
                  </a:extLst>
                </a:gridCol>
                <a:gridCol w="134865">
                  <a:extLst>
                    <a:ext uri="{9D8B030D-6E8A-4147-A177-3AD203B41FA5}">
                      <a16:colId xmlns:a16="http://schemas.microsoft.com/office/drawing/2014/main" val="514462633"/>
                    </a:ext>
                  </a:extLst>
                </a:gridCol>
                <a:gridCol w="134865">
                  <a:extLst>
                    <a:ext uri="{9D8B030D-6E8A-4147-A177-3AD203B41FA5}">
                      <a16:colId xmlns:a16="http://schemas.microsoft.com/office/drawing/2014/main" val="1920526058"/>
                    </a:ext>
                  </a:extLst>
                </a:gridCol>
                <a:gridCol w="134865">
                  <a:extLst>
                    <a:ext uri="{9D8B030D-6E8A-4147-A177-3AD203B41FA5}">
                      <a16:colId xmlns:a16="http://schemas.microsoft.com/office/drawing/2014/main" val="259878440"/>
                    </a:ext>
                  </a:extLst>
                </a:gridCol>
                <a:gridCol w="134865">
                  <a:extLst>
                    <a:ext uri="{9D8B030D-6E8A-4147-A177-3AD203B41FA5}">
                      <a16:colId xmlns:a16="http://schemas.microsoft.com/office/drawing/2014/main" val="2378026547"/>
                    </a:ext>
                  </a:extLst>
                </a:gridCol>
                <a:gridCol w="134865">
                  <a:extLst>
                    <a:ext uri="{9D8B030D-6E8A-4147-A177-3AD203B41FA5}">
                      <a16:colId xmlns:a16="http://schemas.microsoft.com/office/drawing/2014/main" val="876252214"/>
                    </a:ext>
                  </a:extLst>
                </a:gridCol>
                <a:gridCol w="134865">
                  <a:extLst>
                    <a:ext uri="{9D8B030D-6E8A-4147-A177-3AD203B41FA5}">
                      <a16:colId xmlns:a16="http://schemas.microsoft.com/office/drawing/2014/main" val="1024361539"/>
                    </a:ext>
                  </a:extLst>
                </a:gridCol>
                <a:gridCol w="134865">
                  <a:extLst>
                    <a:ext uri="{9D8B030D-6E8A-4147-A177-3AD203B41FA5}">
                      <a16:colId xmlns:a16="http://schemas.microsoft.com/office/drawing/2014/main" val="539462118"/>
                    </a:ext>
                  </a:extLst>
                </a:gridCol>
              </a:tblGrid>
              <a:tr h="135000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646029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593000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195107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218208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004631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34934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386435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659403"/>
                  </a:ext>
                </a:extLst>
              </a:tr>
            </a:tbl>
          </a:graphicData>
        </a:graphic>
      </p:graphicFrame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6136C0-1424-E0C0-EA49-4CD8CDA7CA98}"/>
              </a:ext>
            </a:extLst>
          </p:cNvPr>
          <p:cNvCxnSpPr>
            <a:cxnSpLocks/>
          </p:cNvCxnSpPr>
          <p:nvPr/>
        </p:nvCxnSpPr>
        <p:spPr>
          <a:xfrm>
            <a:off x="5578337" y="2955601"/>
            <a:ext cx="1078920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9">
            <a:extLst>
              <a:ext uri="{FF2B5EF4-FFF2-40B4-BE49-F238E27FC236}">
                <a16:creationId xmlns:a16="http://schemas.microsoft.com/office/drawing/2014/main" id="{40095EB7-1068-0BB9-3A95-7C1AE0C87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023944"/>
              </p:ext>
            </p:extLst>
          </p:nvPr>
        </p:nvGraphicFramePr>
        <p:xfrm>
          <a:off x="5568535" y="3105342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00">
                  <a:extLst>
                    <a:ext uri="{9D8B030D-6E8A-4147-A177-3AD203B41FA5}">
                      <a16:colId xmlns:a16="http://schemas.microsoft.com/office/drawing/2014/main" val="2706659124"/>
                    </a:ext>
                  </a:extLst>
                </a:gridCol>
                <a:gridCol w="135000">
                  <a:extLst>
                    <a:ext uri="{9D8B030D-6E8A-4147-A177-3AD203B41FA5}">
                      <a16:colId xmlns:a16="http://schemas.microsoft.com/office/drawing/2014/main" val="514462633"/>
                    </a:ext>
                  </a:extLst>
                </a:gridCol>
                <a:gridCol w="135000">
                  <a:extLst>
                    <a:ext uri="{9D8B030D-6E8A-4147-A177-3AD203B41FA5}">
                      <a16:colId xmlns:a16="http://schemas.microsoft.com/office/drawing/2014/main" val="1920526058"/>
                    </a:ext>
                  </a:extLst>
                </a:gridCol>
                <a:gridCol w="135000">
                  <a:extLst>
                    <a:ext uri="{9D8B030D-6E8A-4147-A177-3AD203B41FA5}">
                      <a16:colId xmlns:a16="http://schemas.microsoft.com/office/drawing/2014/main" val="259878440"/>
                    </a:ext>
                  </a:extLst>
                </a:gridCol>
                <a:gridCol w="135000">
                  <a:extLst>
                    <a:ext uri="{9D8B030D-6E8A-4147-A177-3AD203B41FA5}">
                      <a16:colId xmlns:a16="http://schemas.microsoft.com/office/drawing/2014/main" val="2378026547"/>
                    </a:ext>
                  </a:extLst>
                </a:gridCol>
                <a:gridCol w="135000">
                  <a:extLst>
                    <a:ext uri="{9D8B030D-6E8A-4147-A177-3AD203B41FA5}">
                      <a16:colId xmlns:a16="http://schemas.microsoft.com/office/drawing/2014/main" val="876252214"/>
                    </a:ext>
                  </a:extLst>
                </a:gridCol>
                <a:gridCol w="135000">
                  <a:extLst>
                    <a:ext uri="{9D8B030D-6E8A-4147-A177-3AD203B41FA5}">
                      <a16:colId xmlns:a16="http://schemas.microsoft.com/office/drawing/2014/main" val="1024361539"/>
                    </a:ext>
                  </a:extLst>
                </a:gridCol>
                <a:gridCol w="135000">
                  <a:extLst>
                    <a:ext uri="{9D8B030D-6E8A-4147-A177-3AD203B41FA5}">
                      <a16:colId xmlns:a16="http://schemas.microsoft.com/office/drawing/2014/main" val="539462118"/>
                    </a:ext>
                  </a:extLst>
                </a:gridCol>
              </a:tblGrid>
              <a:tr h="135000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646029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593000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195107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218208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004631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34934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386435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659403"/>
                  </a:ext>
                </a:extLst>
              </a:tr>
            </a:tbl>
          </a:graphicData>
        </a:graphic>
      </p:graphicFrame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F4F05FF-94BF-13BC-417E-07B7F055E299}"/>
              </a:ext>
            </a:extLst>
          </p:cNvPr>
          <p:cNvCxnSpPr>
            <a:cxnSpLocks/>
          </p:cNvCxnSpPr>
          <p:nvPr/>
        </p:nvCxnSpPr>
        <p:spPr>
          <a:xfrm>
            <a:off x="863956" y="1854834"/>
            <a:ext cx="0" cy="1257602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표 9">
            <a:extLst>
              <a:ext uri="{FF2B5EF4-FFF2-40B4-BE49-F238E27FC236}">
                <a16:creationId xmlns:a16="http://schemas.microsoft.com/office/drawing/2014/main" id="{08D6F0B3-10F9-D8FA-E2AC-8C8D222326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192865"/>
              </p:ext>
            </p:extLst>
          </p:nvPr>
        </p:nvGraphicFramePr>
        <p:xfrm>
          <a:off x="3970514" y="4589241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00">
                  <a:extLst>
                    <a:ext uri="{9D8B030D-6E8A-4147-A177-3AD203B41FA5}">
                      <a16:colId xmlns:a16="http://schemas.microsoft.com/office/drawing/2014/main" val="2706659124"/>
                    </a:ext>
                  </a:extLst>
                </a:gridCol>
                <a:gridCol w="135000">
                  <a:extLst>
                    <a:ext uri="{9D8B030D-6E8A-4147-A177-3AD203B41FA5}">
                      <a16:colId xmlns:a16="http://schemas.microsoft.com/office/drawing/2014/main" val="514462633"/>
                    </a:ext>
                  </a:extLst>
                </a:gridCol>
                <a:gridCol w="135000">
                  <a:extLst>
                    <a:ext uri="{9D8B030D-6E8A-4147-A177-3AD203B41FA5}">
                      <a16:colId xmlns:a16="http://schemas.microsoft.com/office/drawing/2014/main" val="1920526058"/>
                    </a:ext>
                  </a:extLst>
                </a:gridCol>
                <a:gridCol w="135000">
                  <a:extLst>
                    <a:ext uri="{9D8B030D-6E8A-4147-A177-3AD203B41FA5}">
                      <a16:colId xmlns:a16="http://schemas.microsoft.com/office/drawing/2014/main" val="259878440"/>
                    </a:ext>
                  </a:extLst>
                </a:gridCol>
                <a:gridCol w="135000">
                  <a:extLst>
                    <a:ext uri="{9D8B030D-6E8A-4147-A177-3AD203B41FA5}">
                      <a16:colId xmlns:a16="http://schemas.microsoft.com/office/drawing/2014/main" val="2378026547"/>
                    </a:ext>
                  </a:extLst>
                </a:gridCol>
                <a:gridCol w="135000">
                  <a:extLst>
                    <a:ext uri="{9D8B030D-6E8A-4147-A177-3AD203B41FA5}">
                      <a16:colId xmlns:a16="http://schemas.microsoft.com/office/drawing/2014/main" val="876252214"/>
                    </a:ext>
                  </a:extLst>
                </a:gridCol>
                <a:gridCol w="135000">
                  <a:extLst>
                    <a:ext uri="{9D8B030D-6E8A-4147-A177-3AD203B41FA5}">
                      <a16:colId xmlns:a16="http://schemas.microsoft.com/office/drawing/2014/main" val="1024361539"/>
                    </a:ext>
                  </a:extLst>
                </a:gridCol>
                <a:gridCol w="135000">
                  <a:extLst>
                    <a:ext uri="{9D8B030D-6E8A-4147-A177-3AD203B41FA5}">
                      <a16:colId xmlns:a16="http://schemas.microsoft.com/office/drawing/2014/main" val="539462118"/>
                    </a:ext>
                  </a:extLst>
                </a:gridCol>
              </a:tblGrid>
              <a:tr h="135000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646029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593000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195107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218208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004631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34934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386435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659403"/>
                  </a:ext>
                </a:extLst>
              </a:tr>
            </a:tbl>
          </a:graphicData>
        </a:graphic>
      </p:graphicFrame>
      <p:graphicFrame>
        <p:nvGraphicFramePr>
          <p:cNvPr id="40" name="표 9">
            <a:extLst>
              <a:ext uri="{FF2B5EF4-FFF2-40B4-BE49-F238E27FC236}">
                <a16:creationId xmlns:a16="http://schemas.microsoft.com/office/drawing/2014/main" id="{82093685-57A7-D104-51A1-11E74EC5C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727064"/>
              </p:ext>
            </p:extLst>
          </p:nvPr>
        </p:nvGraphicFramePr>
        <p:xfrm>
          <a:off x="5581235" y="4589241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00">
                  <a:extLst>
                    <a:ext uri="{9D8B030D-6E8A-4147-A177-3AD203B41FA5}">
                      <a16:colId xmlns:a16="http://schemas.microsoft.com/office/drawing/2014/main" val="2706659124"/>
                    </a:ext>
                  </a:extLst>
                </a:gridCol>
                <a:gridCol w="135000">
                  <a:extLst>
                    <a:ext uri="{9D8B030D-6E8A-4147-A177-3AD203B41FA5}">
                      <a16:colId xmlns:a16="http://schemas.microsoft.com/office/drawing/2014/main" val="514462633"/>
                    </a:ext>
                  </a:extLst>
                </a:gridCol>
                <a:gridCol w="135000">
                  <a:extLst>
                    <a:ext uri="{9D8B030D-6E8A-4147-A177-3AD203B41FA5}">
                      <a16:colId xmlns:a16="http://schemas.microsoft.com/office/drawing/2014/main" val="1920526058"/>
                    </a:ext>
                  </a:extLst>
                </a:gridCol>
                <a:gridCol w="135000">
                  <a:extLst>
                    <a:ext uri="{9D8B030D-6E8A-4147-A177-3AD203B41FA5}">
                      <a16:colId xmlns:a16="http://schemas.microsoft.com/office/drawing/2014/main" val="259878440"/>
                    </a:ext>
                  </a:extLst>
                </a:gridCol>
                <a:gridCol w="135000">
                  <a:extLst>
                    <a:ext uri="{9D8B030D-6E8A-4147-A177-3AD203B41FA5}">
                      <a16:colId xmlns:a16="http://schemas.microsoft.com/office/drawing/2014/main" val="2378026547"/>
                    </a:ext>
                  </a:extLst>
                </a:gridCol>
                <a:gridCol w="135000">
                  <a:extLst>
                    <a:ext uri="{9D8B030D-6E8A-4147-A177-3AD203B41FA5}">
                      <a16:colId xmlns:a16="http://schemas.microsoft.com/office/drawing/2014/main" val="876252214"/>
                    </a:ext>
                  </a:extLst>
                </a:gridCol>
                <a:gridCol w="135000">
                  <a:extLst>
                    <a:ext uri="{9D8B030D-6E8A-4147-A177-3AD203B41FA5}">
                      <a16:colId xmlns:a16="http://schemas.microsoft.com/office/drawing/2014/main" val="1024361539"/>
                    </a:ext>
                  </a:extLst>
                </a:gridCol>
                <a:gridCol w="135000">
                  <a:extLst>
                    <a:ext uri="{9D8B030D-6E8A-4147-A177-3AD203B41FA5}">
                      <a16:colId xmlns:a16="http://schemas.microsoft.com/office/drawing/2014/main" val="539462118"/>
                    </a:ext>
                  </a:extLst>
                </a:gridCol>
              </a:tblGrid>
              <a:tr h="135000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646029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593000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195107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218208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004631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34934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386435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659403"/>
                  </a:ext>
                </a:extLst>
              </a:tr>
            </a:tbl>
          </a:graphicData>
        </a:graphic>
      </p:graphicFrame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7386FB4-22BD-7D51-0850-583D2C72CCF4}"/>
              </a:ext>
            </a:extLst>
          </p:cNvPr>
          <p:cNvCxnSpPr>
            <a:cxnSpLocks/>
          </p:cNvCxnSpPr>
          <p:nvPr/>
        </p:nvCxnSpPr>
        <p:spPr>
          <a:xfrm>
            <a:off x="3822098" y="4589241"/>
            <a:ext cx="0" cy="109363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FF563804-0FE7-A839-F4F1-9FDC4AF27EA9}"/>
              </a:ext>
            </a:extLst>
          </p:cNvPr>
          <p:cNvSpPr txBox="1"/>
          <p:nvPr/>
        </p:nvSpPr>
        <p:spPr>
          <a:xfrm>
            <a:off x="3927925" y="2958889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0</a:t>
            </a:r>
            <a:endParaRPr lang="ko-KR" altLang="en-US" sz="2800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B51D728-960C-5F6D-EB5C-7AA6F1260141}"/>
              </a:ext>
            </a:extLst>
          </p:cNvPr>
          <p:cNvSpPr txBox="1"/>
          <p:nvPr/>
        </p:nvSpPr>
        <p:spPr>
          <a:xfrm>
            <a:off x="4063654" y="2957982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1</a:t>
            </a:r>
            <a:endParaRPr lang="ko-KR" altLang="en-US" sz="28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B7E3972-ED0C-62D7-2811-7AEE05A79F6D}"/>
              </a:ext>
            </a:extLst>
          </p:cNvPr>
          <p:cNvSpPr txBox="1"/>
          <p:nvPr/>
        </p:nvSpPr>
        <p:spPr>
          <a:xfrm>
            <a:off x="4197708" y="2957982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2</a:t>
            </a:r>
            <a:endParaRPr lang="ko-KR" altLang="en-US" sz="28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BB5537A-FFDC-6F9C-36CC-69724E0C5652}"/>
              </a:ext>
            </a:extLst>
          </p:cNvPr>
          <p:cNvSpPr txBox="1"/>
          <p:nvPr/>
        </p:nvSpPr>
        <p:spPr>
          <a:xfrm>
            <a:off x="4331167" y="2956508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3</a:t>
            </a:r>
            <a:endParaRPr lang="ko-KR" altLang="en-US" sz="2800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E635CDA-0A06-157E-76B5-21331A8C88CE}"/>
              </a:ext>
            </a:extLst>
          </p:cNvPr>
          <p:cNvSpPr txBox="1"/>
          <p:nvPr/>
        </p:nvSpPr>
        <p:spPr>
          <a:xfrm>
            <a:off x="4463721" y="2955601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4</a:t>
            </a:r>
            <a:endParaRPr lang="ko-KR" altLang="en-US" sz="280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0613436-D519-0058-6957-B3D02220EB84}"/>
              </a:ext>
            </a:extLst>
          </p:cNvPr>
          <p:cNvSpPr txBox="1"/>
          <p:nvPr/>
        </p:nvSpPr>
        <p:spPr>
          <a:xfrm>
            <a:off x="4600950" y="2955601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5</a:t>
            </a:r>
            <a:endParaRPr lang="ko-KR" altLang="en-US" sz="2800" b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56751D1-2531-4B3A-BC03-8F3DCEFBB580}"/>
              </a:ext>
            </a:extLst>
          </p:cNvPr>
          <p:cNvSpPr txBox="1"/>
          <p:nvPr/>
        </p:nvSpPr>
        <p:spPr>
          <a:xfrm>
            <a:off x="4871813" y="2955601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7</a:t>
            </a:r>
            <a:endParaRPr lang="ko-KR" altLang="en-US" sz="2800" b="1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35D9EFC-BB41-DE1A-ED5A-287B3DB074EC}"/>
              </a:ext>
            </a:extLst>
          </p:cNvPr>
          <p:cNvSpPr txBox="1"/>
          <p:nvPr/>
        </p:nvSpPr>
        <p:spPr>
          <a:xfrm>
            <a:off x="4742491" y="2955601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6</a:t>
            </a:r>
            <a:endParaRPr lang="ko-KR" altLang="en-US" sz="2800" b="1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285C44B-6640-AC0C-ECF6-E5CE2D1DE62D}"/>
              </a:ext>
            </a:extLst>
          </p:cNvPr>
          <p:cNvSpPr txBox="1"/>
          <p:nvPr/>
        </p:nvSpPr>
        <p:spPr>
          <a:xfrm>
            <a:off x="3795564" y="3091545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0</a:t>
            </a:r>
            <a:endParaRPr lang="ko-KR" altLang="en-US" sz="2800" b="1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1DEA3DE-CEB9-507D-F070-EB86B916F689}"/>
              </a:ext>
            </a:extLst>
          </p:cNvPr>
          <p:cNvSpPr txBox="1"/>
          <p:nvPr/>
        </p:nvSpPr>
        <p:spPr>
          <a:xfrm>
            <a:off x="3795564" y="3229742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1</a:t>
            </a:r>
            <a:endParaRPr lang="ko-KR" altLang="en-US" sz="2800" b="1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536D747-8B14-C257-FF56-46F6DB4812F2}"/>
              </a:ext>
            </a:extLst>
          </p:cNvPr>
          <p:cNvSpPr txBox="1"/>
          <p:nvPr/>
        </p:nvSpPr>
        <p:spPr>
          <a:xfrm>
            <a:off x="3797425" y="3359903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2</a:t>
            </a:r>
            <a:endParaRPr lang="ko-KR" altLang="en-US" sz="2800" b="1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A49C6A4-1315-6CBB-C4C8-DBF71965312D}"/>
              </a:ext>
            </a:extLst>
          </p:cNvPr>
          <p:cNvSpPr txBox="1"/>
          <p:nvPr/>
        </p:nvSpPr>
        <p:spPr>
          <a:xfrm>
            <a:off x="3797425" y="3498100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3</a:t>
            </a:r>
            <a:endParaRPr lang="ko-KR" altLang="en-US" sz="2800" b="1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9C6955F-50B5-6AEB-48FF-8C818F9E7C09}"/>
              </a:ext>
            </a:extLst>
          </p:cNvPr>
          <p:cNvSpPr txBox="1"/>
          <p:nvPr/>
        </p:nvSpPr>
        <p:spPr>
          <a:xfrm>
            <a:off x="3800262" y="3627167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4</a:t>
            </a:r>
            <a:endParaRPr lang="ko-KR" altLang="en-US" sz="2800" b="1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567722D-0374-BDEB-1AFE-A7C02AFD4BA4}"/>
              </a:ext>
            </a:extLst>
          </p:cNvPr>
          <p:cNvSpPr txBox="1"/>
          <p:nvPr/>
        </p:nvSpPr>
        <p:spPr>
          <a:xfrm>
            <a:off x="3800262" y="3765364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5</a:t>
            </a:r>
            <a:endParaRPr lang="ko-KR" altLang="en-US" sz="2800" b="1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AAA3B96-6212-2F6A-158A-477024F26582}"/>
              </a:ext>
            </a:extLst>
          </p:cNvPr>
          <p:cNvSpPr txBox="1"/>
          <p:nvPr/>
        </p:nvSpPr>
        <p:spPr>
          <a:xfrm>
            <a:off x="3802123" y="3895525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6</a:t>
            </a:r>
            <a:endParaRPr lang="ko-KR" altLang="en-US" sz="2800" b="1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374A62D-65D0-72F6-2653-4E69589091D8}"/>
              </a:ext>
            </a:extLst>
          </p:cNvPr>
          <p:cNvSpPr txBox="1"/>
          <p:nvPr/>
        </p:nvSpPr>
        <p:spPr>
          <a:xfrm>
            <a:off x="3802123" y="4033722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7</a:t>
            </a:r>
            <a:endParaRPr lang="ko-KR" altLang="en-US" sz="28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BF5DE59-CCD3-9F3F-271C-A784B06A13B2}"/>
              </a:ext>
            </a:extLst>
          </p:cNvPr>
          <p:cNvSpPr txBox="1"/>
          <p:nvPr/>
        </p:nvSpPr>
        <p:spPr>
          <a:xfrm>
            <a:off x="5515425" y="2965239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0</a:t>
            </a:r>
            <a:endParaRPr lang="ko-KR" altLang="en-US" sz="2800" b="1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56B19B3-03F9-3F10-967B-4AE8A09BCD9D}"/>
              </a:ext>
            </a:extLst>
          </p:cNvPr>
          <p:cNvSpPr txBox="1"/>
          <p:nvPr/>
        </p:nvSpPr>
        <p:spPr>
          <a:xfrm>
            <a:off x="5651154" y="2964332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1</a:t>
            </a:r>
            <a:endParaRPr lang="ko-KR" altLang="en-US" sz="2800" b="1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4CDD67D-F1E3-222C-FD33-C1737CFACB7E}"/>
              </a:ext>
            </a:extLst>
          </p:cNvPr>
          <p:cNvSpPr txBox="1"/>
          <p:nvPr/>
        </p:nvSpPr>
        <p:spPr>
          <a:xfrm>
            <a:off x="5785208" y="2964332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2</a:t>
            </a:r>
            <a:endParaRPr lang="ko-KR" altLang="en-US" sz="2800" b="1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F86DA08-0A66-3340-ED21-4FAC9EC8CAEC}"/>
              </a:ext>
            </a:extLst>
          </p:cNvPr>
          <p:cNvSpPr txBox="1"/>
          <p:nvPr/>
        </p:nvSpPr>
        <p:spPr>
          <a:xfrm>
            <a:off x="5918667" y="2962858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3</a:t>
            </a:r>
            <a:endParaRPr lang="ko-KR" altLang="en-US" sz="2800" b="1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F297319-4B39-DB72-4B4F-D69F70C409F5}"/>
              </a:ext>
            </a:extLst>
          </p:cNvPr>
          <p:cNvSpPr txBox="1"/>
          <p:nvPr/>
        </p:nvSpPr>
        <p:spPr>
          <a:xfrm>
            <a:off x="6051221" y="2961951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4</a:t>
            </a:r>
            <a:endParaRPr lang="ko-KR" altLang="en-US" sz="2800" b="1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DB453A-AAF8-A5ED-FFBF-177DC017617C}"/>
              </a:ext>
            </a:extLst>
          </p:cNvPr>
          <p:cNvSpPr txBox="1"/>
          <p:nvPr/>
        </p:nvSpPr>
        <p:spPr>
          <a:xfrm>
            <a:off x="6188450" y="2961951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5</a:t>
            </a:r>
            <a:endParaRPr lang="ko-KR" altLang="en-US" sz="2800" b="1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2E8BF99-78A2-AFA3-34A4-2747805C0A17}"/>
              </a:ext>
            </a:extLst>
          </p:cNvPr>
          <p:cNvSpPr txBox="1"/>
          <p:nvPr/>
        </p:nvSpPr>
        <p:spPr>
          <a:xfrm>
            <a:off x="6459313" y="2961951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7</a:t>
            </a:r>
            <a:endParaRPr lang="ko-KR" altLang="en-US" sz="2800" b="1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104AE28-EB0A-A19E-2E91-206BAC19C766}"/>
              </a:ext>
            </a:extLst>
          </p:cNvPr>
          <p:cNvSpPr txBox="1"/>
          <p:nvPr/>
        </p:nvSpPr>
        <p:spPr>
          <a:xfrm>
            <a:off x="6329991" y="2961951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6</a:t>
            </a:r>
            <a:endParaRPr lang="ko-KR" altLang="en-US" sz="2800" b="1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A742CB9-2480-4EDC-ED25-354B829EDAD2}"/>
              </a:ext>
            </a:extLst>
          </p:cNvPr>
          <p:cNvSpPr txBox="1"/>
          <p:nvPr/>
        </p:nvSpPr>
        <p:spPr>
          <a:xfrm>
            <a:off x="5383064" y="3091545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0</a:t>
            </a:r>
            <a:endParaRPr lang="ko-KR" altLang="en-US" sz="2800" b="1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20CE04C-4CAB-1863-B1AB-76C812790B91}"/>
              </a:ext>
            </a:extLst>
          </p:cNvPr>
          <p:cNvSpPr txBox="1"/>
          <p:nvPr/>
        </p:nvSpPr>
        <p:spPr>
          <a:xfrm>
            <a:off x="5383064" y="3229742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1</a:t>
            </a:r>
            <a:endParaRPr lang="ko-KR" altLang="en-US" sz="2800" b="1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635CB39-95C6-9260-A35C-455094BF7FC7}"/>
              </a:ext>
            </a:extLst>
          </p:cNvPr>
          <p:cNvSpPr txBox="1"/>
          <p:nvPr/>
        </p:nvSpPr>
        <p:spPr>
          <a:xfrm>
            <a:off x="5384925" y="3359903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2</a:t>
            </a:r>
            <a:endParaRPr lang="ko-KR" altLang="en-US" sz="2800" b="1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13985B8-BDA2-3359-C380-5E9BB8C3530E}"/>
              </a:ext>
            </a:extLst>
          </p:cNvPr>
          <p:cNvSpPr txBox="1"/>
          <p:nvPr/>
        </p:nvSpPr>
        <p:spPr>
          <a:xfrm>
            <a:off x="5384925" y="3498100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3</a:t>
            </a:r>
            <a:endParaRPr lang="ko-KR" altLang="en-US" sz="2800" b="1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A87EF62-D4CC-9D26-6CB8-F7E4AC72E72A}"/>
              </a:ext>
            </a:extLst>
          </p:cNvPr>
          <p:cNvSpPr txBox="1"/>
          <p:nvPr/>
        </p:nvSpPr>
        <p:spPr>
          <a:xfrm>
            <a:off x="5387762" y="3627167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4</a:t>
            </a:r>
            <a:endParaRPr lang="ko-KR" altLang="en-US" sz="2800" b="1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E66BB50-C5A3-37C9-0A1B-79070DB3EBBD}"/>
              </a:ext>
            </a:extLst>
          </p:cNvPr>
          <p:cNvSpPr txBox="1"/>
          <p:nvPr/>
        </p:nvSpPr>
        <p:spPr>
          <a:xfrm>
            <a:off x="5387762" y="3765364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5</a:t>
            </a:r>
            <a:endParaRPr lang="ko-KR" altLang="en-US" sz="2800" b="1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5CFEEBB-5E83-8194-03CF-F71FA0C1CB4F}"/>
              </a:ext>
            </a:extLst>
          </p:cNvPr>
          <p:cNvSpPr txBox="1"/>
          <p:nvPr/>
        </p:nvSpPr>
        <p:spPr>
          <a:xfrm>
            <a:off x="5389623" y="3895525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6</a:t>
            </a:r>
            <a:endParaRPr lang="ko-KR" altLang="en-US" sz="2800" b="1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15AEC65-9AF5-6B23-B2E9-7C55701F2157}"/>
              </a:ext>
            </a:extLst>
          </p:cNvPr>
          <p:cNvSpPr txBox="1"/>
          <p:nvPr/>
        </p:nvSpPr>
        <p:spPr>
          <a:xfrm>
            <a:off x="5389623" y="4033722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7</a:t>
            </a:r>
            <a:endParaRPr lang="ko-KR" altLang="en-US" sz="2800" b="1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3D49A59-D6B1-0CD9-D28B-9B2F3DA0212A}"/>
              </a:ext>
            </a:extLst>
          </p:cNvPr>
          <p:cNvSpPr txBox="1"/>
          <p:nvPr/>
        </p:nvSpPr>
        <p:spPr>
          <a:xfrm>
            <a:off x="3927925" y="4444208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0</a:t>
            </a:r>
            <a:endParaRPr lang="ko-KR" altLang="en-US" sz="2800" b="1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CC66AFE-EFFA-170B-C78E-3D4D6DCEFB46}"/>
              </a:ext>
            </a:extLst>
          </p:cNvPr>
          <p:cNvSpPr txBox="1"/>
          <p:nvPr/>
        </p:nvSpPr>
        <p:spPr>
          <a:xfrm>
            <a:off x="4063654" y="4443301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1</a:t>
            </a:r>
            <a:endParaRPr lang="ko-KR" altLang="en-US" sz="2800" b="1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ACB8C35-A6E2-5068-C77A-B4662C4E8C73}"/>
              </a:ext>
            </a:extLst>
          </p:cNvPr>
          <p:cNvSpPr txBox="1"/>
          <p:nvPr/>
        </p:nvSpPr>
        <p:spPr>
          <a:xfrm>
            <a:off x="4197708" y="4443301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2</a:t>
            </a:r>
            <a:endParaRPr lang="ko-KR" altLang="en-US" sz="2800" b="1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4CD986A-D050-E875-602C-A93FFA4169C3}"/>
              </a:ext>
            </a:extLst>
          </p:cNvPr>
          <p:cNvSpPr txBox="1"/>
          <p:nvPr/>
        </p:nvSpPr>
        <p:spPr>
          <a:xfrm>
            <a:off x="4331167" y="4441827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3</a:t>
            </a:r>
            <a:endParaRPr lang="ko-KR" altLang="en-US" sz="2800" b="1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8BBCBF2-2136-C43C-73BF-AC81BA103694}"/>
              </a:ext>
            </a:extLst>
          </p:cNvPr>
          <p:cNvSpPr txBox="1"/>
          <p:nvPr/>
        </p:nvSpPr>
        <p:spPr>
          <a:xfrm>
            <a:off x="4463721" y="4440920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4</a:t>
            </a:r>
            <a:endParaRPr lang="ko-KR" altLang="en-US" sz="2800" b="1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C9C8B7D-7EE2-235C-750F-8AF979E655CB}"/>
              </a:ext>
            </a:extLst>
          </p:cNvPr>
          <p:cNvSpPr txBox="1"/>
          <p:nvPr/>
        </p:nvSpPr>
        <p:spPr>
          <a:xfrm>
            <a:off x="4600950" y="4440920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5</a:t>
            </a:r>
            <a:endParaRPr lang="ko-KR" altLang="en-US" sz="2800" b="1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A7AF5EE-21A5-FDA7-DCC1-AD7BC4C3EFFF}"/>
              </a:ext>
            </a:extLst>
          </p:cNvPr>
          <p:cNvSpPr txBox="1"/>
          <p:nvPr/>
        </p:nvSpPr>
        <p:spPr>
          <a:xfrm>
            <a:off x="4871813" y="4440920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7</a:t>
            </a:r>
            <a:endParaRPr lang="ko-KR" altLang="en-US" sz="2800" b="1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86284D8-8607-203E-AC45-93256C0C1D83}"/>
              </a:ext>
            </a:extLst>
          </p:cNvPr>
          <p:cNvSpPr txBox="1"/>
          <p:nvPr/>
        </p:nvSpPr>
        <p:spPr>
          <a:xfrm>
            <a:off x="4742491" y="4440920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6</a:t>
            </a:r>
            <a:endParaRPr lang="ko-KR" altLang="en-US" sz="2800" b="1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1BFB6C01-1A40-92CC-A93A-D8303768F867}"/>
              </a:ext>
            </a:extLst>
          </p:cNvPr>
          <p:cNvSpPr txBox="1"/>
          <p:nvPr/>
        </p:nvSpPr>
        <p:spPr>
          <a:xfrm>
            <a:off x="3795564" y="4576864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0</a:t>
            </a:r>
            <a:endParaRPr lang="ko-KR" altLang="en-US" sz="2800" b="1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4F0458F-5634-467F-2358-DC7C75C3345F}"/>
              </a:ext>
            </a:extLst>
          </p:cNvPr>
          <p:cNvSpPr txBox="1"/>
          <p:nvPr/>
        </p:nvSpPr>
        <p:spPr>
          <a:xfrm>
            <a:off x="3795564" y="4715061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1</a:t>
            </a:r>
            <a:endParaRPr lang="ko-KR" altLang="en-US" sz="2800" b="1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FC168F3-6426-9C81-3DA6-4D080E8B8CC0}"/>
              </a:ext>
            </a:extLst>
          </p:cNvPr>
          <p:cNvSpPr txBox="1"/>
          <p:nvPr/>
        </p:nvSpPr>
        <p:spPr>
          <a:xfrm>
            <a:off x="3797425" y="4845222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2</a:t>
            </a:r>
            <a:endParaRPr lang="ko-KR" altLang="en-US" sz="2800" b="1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2E5D0E2-ADC3-3F67-11A0-B44C9AF0206E}"/>
              </a:ext>
            </a:extLst>
          </p:cNvPr>
          <p:cNvSpPr txBox="1"/>
          <p:nvPr/>
        </p:nvSpPr>
        <p:spPr>
          <a:xfrm>
            <a:off x="3797425" y="4983419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3</a:t>
            </a:r>
            <a:endParaRPr lang="ko-KR" altLang="en-US" sz="2800" b="1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EFC81B4-5988-AB39-90F3-0622368E6301}"/>
              </a:ext>
            </a:extLst>
          </p:cNvPr>
          <p:cNvSpPr txBox="1"/>
          <p:nvPr/>
        </p:nvSpPr>
        <p:spPr>
          <a:xfrm>
            <a:off x="3800262" y="5112486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4</a:t>
            </a:r>
            <a:endParaRPr lang="ko-KR" altLang="en-US" sz="2800" b="1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9D837501-76E2-723E-BE8B-2839C58D7981}"/>
              </a:ext>
            </a:extLst>
          </p:cNvPr>
          <p:cNvSpPr txBox="1"/>
          <p:nvPr/>
        </p:nvSpPr>
        <p:spPr>
          <a:xfrm>
            <a:off x="3800262" y="5250683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5</a:t>
            </a:r>
            <a:endParaRPr lang="ko-KR" altLang="en-US" sz="2800" b="1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A487975-9A9D-8EEC-7698-3F1EE65AC9EE}"/>
              </a:ext>
            </a:extLst>
          </p:cNvPr>
          <p:cNvSpPr txBox="1"/>
          <p:nvPr/>
        </p:nvSpPr>
        <p:spPr>
          <a:xfrm>
            <a:off x="3802123" y="5380844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6</a:t>
            </a:r>
            <a:endParaRPr lang="ko-KR" altLang="en-US" sz="2800" b="1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763185F2-1EE3-C4E7-9A98-8C9303B40D47}"/>
              </a:ext>
            </a:extLst>
          </p:cNvPr>
          <p:cNvSpPr txBox="1"/>
          <p:nvPr/>
        </p:nvSpPr>
        <p:spPr>
          <a:xfrm>
            <a:off x="3802123" y="5519041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7</a:t>
            </a:r>
            <a:endParaRPr lang="ko-KR" altLang="en-US" sz="2800" b="1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138F4A1A-9699-F49D-0E25-940E2400B672}"/>
              </a:ext>
            </a:extLst>
          </p:cNvPr>
          <p:cNvSpPr txBox="1"/>
          <p:nvPr/>
        </p:nvSpPr>
        <p:spPr>
          <a:xfrm>
            <a:off x="5539152" y="4444208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0</a:t>
            </a:r>
            <a:endParaRPr lang="ko-KR" altLang="en-US" sz="2800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48D06762-E0EC-70D8-E4C5-5406CC260CBF}"/>
              </a:ext>
            </a:extLst>
          </p:cNvPr>
          <p:cNvSpPr txBox="1"/>
          <p:nvPr/>
        </p:nvSpPr>
        <p:spPr>
          <a:xfrm>
            <a:off x="5674881" y="4443301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1</a:t>
            </a:r>
            <a:endParaRPr lang="ko-KR" altLang="en-US" sz="2800" b="1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584A7DC-B13C-AC25-8A5B-5D4818F8FD53}"/>
              </a:ext>
            </a:extLst>
          </p:cNvPr>
          <p:cNvSpPr txBox="1"/>
          <p:nvPr/>
        </p:nvSpPr>
        <p:spPr>
          <a:xfrm>
            <a:off x="5808935" y="4443301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2</a:t>
            </a:r>
            <a:endParaRPr lang="ko-KR" altLang="en-US" sz="2800" b="1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9EF7E4B-A6F6-24B3-582B-8CB03C39BB80}"/>
              </a:ext>
            </a:extLst>
          </p:cNvPr>
          <p:cNvSpPr txBox="1"/>
          <p:nvPr/>
        </p:nvSpPr>
        <p:spPr>
          <a:xfrm>
            <a:off x="5942394" y="4441827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3</a:t>
            </a:r>
            <a:endParaRPr lang="ko-KR" altLang="en-US" sz="2800" b="1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56629D1C-75C5-2289-19F2-85B0F78077F0}"/>
              </a:ext>
            </a:extLst>
          </p:cNvPr>
          <p:cNvSpPr txBox="1"/>
          <p:nvPr/>
        </p:nvSpPr>
        <p:spPr>
          <a:xfrm>
            <a:off x="6074948" y="4440920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4</a:t>
            </a:r>
            <a:endParaRPr lang="ko-KR" altLang="en-US" sz="2800" b="1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10DF77FF-5C5E-438A-C382-AD86F957B208}"/>
              </a:ext>
            </a:extLst>
          </p:cNvPr>
          <p:cNvSpPr txBox="1"/>
          <p:nvPr/>
        </p:nvSpPr>
        <p:spPr>
          <a:xfrm>
            <a:off x="6212177" y="4440920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5</a:t>
            </a:r>
            <a:endParaRPr lang="ko-KR" altLang="en-US" sz="2800" b="1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B32544DE-D8DC-B2C6-A779-5756E245D454}"/>
              </a:ext>
            </a:extLst>
          </p:cNvPr>
          <p:cNvSpPr txBox="1"/>
          <p:nvPr/>
        </p:nvSpPr>
        <p:spPr>
          <a:xfrm>
            <a:off x="6483040" y="4440920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7</a:t>
            </a:r>
            <a:endParaRPr lang="ko-KR" altLang="en-US" sz="2800" b="1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92CDC6B-7C6B-4D6E-044E-9E13C473465A}"/>
              </a:ext>
            </a:extLst>
          </p:cNvPr>
          <p:cNvSpPr txBox="1"/>
          <p:nvPr/>
        </p:nvSpPr>
        <p:spPr>
          <a:xfrm>
            <a:off x="6353718" y="4440920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6</a:t>
            </a:r>
            <a:endParaRPr lang="ko-KR" altLang="en-US" sz="2800" b="1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B4D21F5-9AE3-BD18-51ED-CD36E91557A7}"/>
              </a:ext>
            </a:extLst>
          </p:cNvPr>
          <p:cNvSpPr txBox="1"/>
          <p:nvPr/>
        </p:nvSpPr>
        <p:spPr>
          <a:xfrm>
            <a:off x="5406791" y="4576864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0</a:t>
            </a:r>
            <a:endParaRPr lang="ko-KR" altLang="en-US" sz="2800" b="1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D92E233D-5A37-6280-02B5-BA2ADD411045}"/>
              </a:ext>
            </a:extLst>
          </p:cNvPr>
          <p:cNvSpPr txBox="1"/>
          <p:nvPr/>
        </p:nvSpPr>
        <p:spPr>
          <a:xfrm>
            <a:off x="5406791" y="4715061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1</a:t>
            </a:r>
            <a:endParaRPr lang="ko-KR" altLang="en-US" sz="2800" b="1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A359CD1-0592-55E1-4D2F-4C32802D400C}"/>
              </a:ext>
            </a:extLst>
          </p:cNvPr>
          <p:cNvSpPr txBox="1"/>
          <p:nvPr/>
        </p:nvSpPr>
        <p:spPr>
          <a:xfrm>
            <a:off x="5408652" y="4845222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2</a:t>
            </a:r>
            <a:endParaRPr lang="ko-KR" altLang="en-US" sz="2800" b="1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E3C30A40-0A81-28CF-099F-654E19337DA7}"/>
              </a:ext>
            </a:extLst>
          </p:cNvPr>
          <p:cNvSpPr txBox="1"/>
          <p:nvPr/>
        </p:nvSpPr>
        <p:spPr>
          <a:xfrm>
            <a:off x="5408652" y="4983419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3</a:t>
            </a:r>
            <a:endParaRPr lang="ko-KR" altLang="en-US" sz="2800" b="1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6772FD86-CA93-43F6-2256-574C7E1C48F3}"/>
              </a:ext>
            </a:extLst>
          </p:cNvPr>
          <p:cNvSpPr txBox="1"/>
          <p:nvPr/>
        </p:nvSpPr>
        <p:spPr>
          <a:xfrm>
            <a:off x="5411489" y="5112486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4</a:t>
            </a:r>
            <a:endParaRPr lang="ko-KR" altLang="en-US" sz="2800" b="1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CFA1488-8E7A-9CDB-23A3-6835376E95CB}"/>
              </a:ext>
            </a:extLst>
          </p:cNvPr>
          <p:cNvSpPr txBox="1"/>
          <p:nvPr/>
        </p:nvSpPr>
        <p:spPr>
          <a:xfrm>
            <a:off x="5411489" y="5250683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5</a:t>
            </a:r>
            <a:endParaRPr lang="ko-KR" altLang="en-US" sz="2800" b="1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58B84D39-F82E-83C2-841F-CDA711452D0B}"/>
              </a:ext>
            </a:extLst>
          </p:cNvPr>
          <p:cNvSpPr txBox="1"/>
          <p:nvPr/>
        </p:nvSpPr>
        <p:spPr>
          <a:xfrm>
            <a:off x="5413350" y="5380844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6</a:t>
            </a:r>
            <a:endParaRPr lang="ko-KR" altLang="en-US" sz="2800" b="1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F347198-F4CE-9582-4F73-FBB01975DB4F}"/>
              </a:ext>
            </a:extLst>
          </p:cNvPr>
          <p:cNvSpPr txBox="1"/>
          <p:nvPr/>
        </p:nvSpPr>
        <p:spPr>
          <a:xfrm>
            <a:off x="5413350" y="5519041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7</a:t>
            </a:r>
            <a:endParaRPr lang="ko-KR" altLang="en-US" sz="2800" b="1" dirty="0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F7019159-51A5-CAA6-EA52-1E002CD22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661" y="1492961"/>
            <a:ext cx="3096057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9251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그림 724">
            <a:extLst>
              <a:ext uri="{FF2B5EF4-FFF2-40B4-BE49-F238E27FC236}">
                <a16:creationId xmlns:a16="http://schemas.microsoft.com/office/drawing/2014/main" id="{AA405F61-20FE-B955-4198-3AEDDB3CF7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9" b="4134"/>
          <a:stretch/>
        </p:blipFill>
        <p:spPr>
          <a:xfrm>
            <a:off x="1773997" y="1871237"/>
            <a:ext cx="2554922" cy="25450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Line</a:t>
            </a:r>
            <a:r>
              <a:rPr kumimoji="1" lang="ko-KR" altLang="en-US" dirty="0"/>
              <a:t> </a:t>
            </a:r>
            <a:r>
              <a:rPr kumimoji="1" lang="en-US" altLang="ko-KR" dirty="0"/>
              <a:t>matching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69</a:t>
            </a:fld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AD0692F-40A0-8890-1625-FB13B9C8AD77}"/>
              </a:ext>
            </a:extLst>
          </p:cNvPr>
          <p:cNvSpPr/>
          <p:nvPr/>
        </p:nvSpPr>
        <p:spPr>
          <a:xfrm rot="16200000">
            <a:off x="4468482" y="7292758"/>
            <a:ext cx="180000" cy="180000"/>
          </a:xfrm>
          <a:prstGeom prst="ellipse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9">
            <a:extLst>
              <a:ext uri="{FF2B5EF4-FFF2-40B4-BE49-F238E27FC236}">
                <a16:creationId xmlns:a16="http://schemas.microsoft.com/office/drawing/2014/main" id="{686A6A5C-61BB-AB01-ADA7-08FECC1EB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048460"/>
              </p:ext>
            </p:extLst>
          </p:nvPr>
        </p:nvGraphicFramePr>
        <p:xfrm>
          <a:off x="3250024" y="1867339"/>
          <a:ext cx="107892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65">
                  <a:extLst>
                    <a:ext uri="{9D8B030D-6E8A-4147-A177-3AD203B41FA5}">
                      <a16:colId xmlns:a16="http://schemas.microsoft.com/office/drawing/2014/main" val="2706659124"/>
                    </a:ext>
                  </a:extLst>
                </a:gridCol>
                <a:gridCol w="134865">
                  <a:extLst>
                    <a:ext uri="{9D8B030D-6E8A-4147-A177-3AD203B41FA5}">
                      <a16:colId xmlns:a16="http://schemas.microsoft.com/office/drawing/2014/main" val="514462633"/>
                    </a:ext>
                  </a:extLst>
                </a:gridCol>
                <a:gridCol w="134865">
                  <a:extLst>
                    <a:ext uri="{9D8B030D-6E8A-4147-A177-3AD203B41FA5}">
                      <a16:colId xmlns:a16="http://schemas.microsoft.com/office/drawing/2014/main" val="1920526058"/>
                    </a:ext>
                  </a:extLst>
                </a:gridCol>
                <a:gridCol w="134865">
                  <a:extLst>
                    <a:ext uri="{9D8B030D-6E8A-4147-A177-3AD203B41FA5}">
                      <a16:colId xmlns:a16="http://schemas.microsoft.com/office/drawing/2014/main" val="259878440"/>
                    </a:ext>
                  </a:extLst>
                </a:gridCol>
                <a:gridCol w="134865">
                  <a:extLst>
                    <a:ext uri="{9D8B030D-6E8A-4147-A177-3AD203B41FA5}">
                      <a16:colId xmlns:a16="http://schemas.microsoft.com/office/drawing/2014/main" val="2378026547"/>
                    </a:ext>
                  </a:extLst>
                </a:gridCol>
                <a:gridCol w="134865">
                  <a:extLst>
                    <a:ext uri="{9D8B030D-6E8A-4147-A177-3AD203B41FA5}">
                      <a16:colId xmlns:a16="http://schemas.microsoft.com/office/drawing/2014/main" val="876252214"/>
                    </a:ext>
                  </a:extLst>
                </a:gridCol>
                <a:gridCol w="134865">
                  <a:extLst>
                    <a:ext uri="{9D8B030D-6E8A-4147-A177-3AD203B41FA5}">
                      <a16:colId xmlns:a16="http://schemas.microsoft.com/office/drawing/2014/main" val="1024361539"/>
                    </a:ext>
                  </a:extLst>
                </a:gridCol>
                <a:gridCol w="134865">
                  <a:extLst>
                    <a:ext uri="{9D8B030D-6E8A-4147-A177-3AD203B41FA5}">
                      <a16:colId xmlns:a16="http://schemas.microsoft.com/office/drawing/2014/main" val="539462118"/>
                    </a:ext>
                  </a:extLst>
                </a:gridCol>
              </a:tblGrid>
              <a:tr h="13500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646029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593000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195107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218208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004631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34934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386435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659403"/>
                  </a:ext>
                </a:extLst>
              </a:tr>
            </a:tbl>
          </a:graphicData>
        </a:graphic>
      </p:graphicFrame>
      <p:sp>
        <p:nvSpPr>
          <p:cNvPr id="382" name="TextBox 381">
            <a:extLst>
              <a:ext uri="{FF2B5EF4-FFF2-40B4-BE49-F238E27FC236}">
                <a16:creationId xmlns:a16="http://schemas.microsoft.com/office/drawing/2014/main" id="{C5FB2ECE-635D-DB69-E5B9-814C22C27A92}"/>
              </a:ext>
            </a:extLst>
          </p:cNvPr>
          <p:cNvSpPr txBox="1"/>
          <p:nvPr/>
        </p:nvSpPr>
        <p:spPr>
          <a:xfrm>
            <a:off x="3075708" y="2786671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0</a:t>
            </a:r>
            <a:endParaRPr lang="ko-KR" altLang="en-US" sz="2800" b="1" dirty="0"/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59E9C97F-E578-C071-BBAD-D761BC264E98}"/>
              </a:ext>
            </a:extLst>
          </p:cNvPr>
          <p:cNvSpPr txBox="1"/>
          <p:nvPr/>
        </p:nvSpPr>
        <p:spPr>
          <a:xfrm>
            <a:off x="3074426" y="2654348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1</a:t>
            </a:r>
            <a:endParaRPr lang="ko-KR" altLang="en-US" sz="2800" b="1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96476F7A-9DEE-3C78-09A4-3A9197860E2B}"/>
              </a:ext>
            </a:extLst>
          </p:cNvPr>
          <p:cNvSpPr txBox="1"/>
          <p:nvPr/>
        </p:nvSpPr>
        <p:spPr>
          <a:xfrm>
            <a:off x="3073208" y="2515908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2</a:t>
            </a:r>
            <a:endParaRPr lang="ko-KR" altLang="en-US" sz="2800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D57D2A5C-8B5D-11E1-6344-70039719B17A}"/>
              </a:ext>
            </a:extLst>
          </p:cNvPr>
          <p:cNvSpPr txBox="1"/>
          <p:nvPr/>
        </p:nvSpPr>
        <p:spPr>
          <a:xfrm>
            <a:off x="3073208" y="2374255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3</a:t>
            </a:r>
            <a:endParaRPr lang="ko-KR" altLang="en-US" sz="2800" b="1" dirty="0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ED5FE2FB-74AB-AFB1-0E0A-80EE77427A79}"/>
              </a:ext>
            </a:extLst>
          </p:cNvPr>
          <p:cNvSpPr txBox="1"/>
          <p:nvPr/>
        </p:nvSpPr>
        <p:spPr>
          <a:xfrm>
            <a:off x="3073208" y="2245145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4</a:t>
            </a:r>
            <a:endParaRPr lang="ko-KR" altLang="en-US" sz="2800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2DD87F1A-4A09-A0FC-67E3-231EF22007B2}"/>
              </a:ext>
            </a:extLst>
          </p:cNvPr>
          <p:cNvSpPr txBox="1"/>
          <p:nvPr/>
        </p:nvSpPr>
        <p:spPr>
          <a:xfrm>
            <a:off x="3073208" y="2107330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5</a:t>
            </a:r>
            <a:endParaRPr lang="ko-KR" altLang="en-US" sz="2800" b="1" dirty="0"/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7670D3A0-CD93-7646-5AEB-716E9D660845}"/>
              </a:ext>
            </a:extLst>
          </p:cNvPr>
          <p:cNvSpPr txBox="1"/>
          <p:nvPr/>
        </p:nvSpPr>
        <p:spPr>
          <a:xfrm>
            <a:off x="3073306" y="1963909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6</a:t>
            </a:r>
            <a:endParaRPr lang="ko-KR" altLang="en-US" sz="2800" b="1" dirty="0"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D84FD9E8-AC90-D0B5-2778-B7F1F9262AAB}"/>
              </a:ext>
            </a:extLst>
          </p:cNvPr>
          <p:cNvSpPr txBox="1"/>
          <p:nvPr/>
        </p:nvSpPr>
        <p:spPr>
          <a:xfrm>
            <a:off x="3071602" y="1830778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7</a:t>
            </a:r>
            <a:endParaRPr lang="ko-KR" altLang="en-US" sz="2800" b="1" dirty="0"/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457DCAC9-7F4A-A2DB-894B-E100F54FDDD7}"/>
              </a:ext>
            </a:extLst>
          </p:cNvPr>
          <p:cNvSpPr txBox="1"/>
          <p:nvPr/>
        </p:nvSpPr>
        <p:spPr>
          <a:xfrm>
            <a:off x="3207964" y="2937666"/>
            <a:ext cx="2295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/>
              <a:t>0</a:t>
            </a:r>
            <a:endParaRPr lang="ko-KR" altLang="en-US" sz="2800" b="1" dirty="0"/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B7C650F3-63AE-FAF0-2E2A-07D90B3C2572}"/>
              </a:ext>
            </a:extLst>
          </p:cNvPr>
          <p:cNvSpPr txBox="1"/>
          <p:nvPr/>
        </p:nvSpPr>
        <p:spPr>
          <a:xfrm>
            <a:off x="3343693" y="2941522"/>
            <a:ext cx="2295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/>
              <a:t>1</a:t>
            </a:r>
            <a:endParaRPr lang="ko-KR" altLang="en-US" sz="2800" b="1" dirty="0"/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49812537-61DE-9A3D-5550-3556A0C3BA6F}"/>
              </a:ext>
            </a:extLst>
          </p:cNvPr>
          <p:cNvSpPr txBox="1"/>
          <p:nvPr/>
        </p:nvSpPr>
        <p:spPr>
          <a:xfrm>
            <a:off x="3477747" y="2941522"/>
            <a:ext cx="2295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/>
              <a:t>2</a:t>
            </a:r>
            <a:endParaRPr lang="ko-KR" altLang="en-US" sz="2800" b="1" dirty="0"/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726CE703-D2AC-4471-DC7E-5C160DBA2324}"/>
              </a:ext>
            </a:extLst>
          </p:cNvPr>
          <p:cNvSpPr txBox="1"/>
          <p:nvPr/>
        </p:nvSpPr>
        <p:spPr>
          <a:xfrm>
            <a:off x="3611206" y="2940048"/>
            <a:ext cx="2295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/>
              <a:t>3</a:t>
            </a:r>
            <a:endParaRPr lang="ko-KR" altLang="en-US" sz="2800" b="1" dirty="0"/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918FC8F9-669C-DAD6-4A01-DB81C118F2B8}"/>
              </a:ext>
            </a:extLst>
          </p:cNvPr>
          <p:cNvSpPr txBox="1"/>
          <p:nvPr/>
        </p:nvSpPr>
        <p:spPr>
          <a:xfrm>
            <a:off x="3743760" y="2939141"/>
            <a:ext cx="2295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/>
              <a:t>4</a:t>
            </a:r>
            <a:endParaRPr lang="ko-KR" altLang="en-US" sz="2800" b="1" dirty="0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FCF0BC0A-D806-ABEE-0759-9CD03118C6B0}"/>
              </a:ext>
            </a:extLst>
          </p:cNvPr>
          <p:cNvSpPr txBox="1"/>
          <p:nvPr/>
        </p:nvSpPr>
        <p:spPr>
          <a:xfrm>
            <a:off x="3880989" y="2939141"/>
            <a:ext cx="2295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/>
              <a:t>5</a:t>
            </a:r>
            <a:endParaRPr lang="ko-KR" altLang="en-US" sz="2800" b="1" dirty="0"/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F23E487E-5297-CA56-38F5-D2C06B1AA2BD}"/>
              </a:ext>
            </a:extLst>
          </p:cNvPr>
          <p:cNvSpPr txBox="1"/>
          <p:nvPr/>
        </p:nvSpPr>
        <p:spPr>
          <a:xfrm>
            <a:off x="4151852" y="2939141"/>
            <a:ext cx="2295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/>
              <a:t>7</a:t>
            </a:r>
            <a:endParaRPr lang="ko-KR" altLang="en-US" sz="2800" b="1" dirty="0"/>
          </a:p>
        </p:txBody>
      </p:sp>
      <p:sp>
        <p:nvSpPr>
          <p:cNvPr id="408" name="TextBox 407">
            <a:extLst>
              <a:ext uri="{FF2B5EF4-FFF2-40B4-BE49-F238E27FC236}">
                <a16:creationId xmlns:a16="http://schemas.microsoft.com/office/drawing/2014/main" id="{CE7AF19B-154F-EECA-5A76-92078F01E50B}"/>
              </a:ext>
            </a:extLst>
          </p:cNvPr>
          <p:cNvSpPr txBox="1"/>
          <p:nvPr/>
        </p:nvSpPr>
        <p:spPr>
          <a:xfrm>
            <a:off x="4022530" y="2939141"/>
            <a:ext cx="2295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/>
              <a:t>6</a:t>
            </a:r>
            <a:endParaRPr lang="ko-KR" altLang="en-US" sz="2800" b="1" dirty="0"/>
          </a:p>
        </p:txBody>
      </p:sp>
      <p:cxnSp>
        <p:nvCxnSpPr>
          <p:cNvPr id="600" name="직선 화살표 연결선 599">
            <a:extLst>
              <a:ext uri="{FF2B5EF4-FFF2-40B4-BE49-F238E27FC236}">
                <a16:creationId xmlns:a16="http://schemas.microsoft.com/office/drawing/2014/main" id="{263EE53B-A630-2304-39B9-B9A3D9D7FFE9}"/>
              </a:ext>
            </a:extLst>
          </p:cNvPr>
          <p:cNvCxnSpPr>
            <a:cxnSpLocks/>
          </p:cNvCxnSpPr>
          <p:nvPr/>
        </p:nvCxnSpPr>
        <p:spPr>
          <a:xfrm>
            <a:off x="9132808" y="2019025"/>
            <a:ext cx="2437912" cy="0"/>
          </a:xfrm>
          <a:prstGeom prst="straightConnector1">
            <a:avLst/>
          </a:prstGeom>
          <a:ln w="1905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1" name="직선 화살표 연결선 600">
            <a:extLst>
              <a:ext uri="{FF2B5EF4-FFF2-40B4-BE49-F238E27FC236}">
                <a16:creationId xmlns:a16="http://schemas.microsoft.com/office/drawing/2014/main" id="{2B971F2A-73BC-3250-5FD1-C5104D317C0F}"/>
              </a:ext>
            </a:extLst>
          </p:cNvPr>
          <p:cNvCxnSpPr>
            <a:cxnSpLocks/>
          </p:cNvCxnSpPr>
          <p:nvPr/>
        </p:nvCxnSpPr>
        <p:spPr>
          <a:xfrm flipV="1">
            <a:off x="10359621" y="829248"/>
            <a:ext cx="7775" cy="1189777"/>
          </a:xfrm>
          <a:prstGeom prst="straightConnector1">
            <a:avLst/>
          </a:prstGeom>
          <a:ln w="1905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직선 화살표 연결선 601">
            <a:extLst>
              <a:ext uri="{FF2B5EF4-FFF2-40B4-BE49-F238E27FC236}">
                <a16:creationId xmlns:a16="http://schemas.microsoft.com/office/drawing/2014/main" id="{00B073B0-E232-8D94-55AE-16B0D4C234F0}"/>
              </a:ext>
            </a:extLst>
          </p:cNvPr>
          <p:cNvCxnSpPr>
            <a:cxnSpLocks/>
          </p:cNvCxnSpPr>
          <p:nvPr/>
        </p:nvCxnSpPr>
        <p:spPr>
          <a:xfrm>
            <a:off x="9772914" y="1276228"/>
            <a:ext cx="1295674" cy="0"/>
          </a:xfrm>
          <a:prstGeom prst="straightConnector1">
            <a:avLst/>
          </a:prstGeom>
          <a:ln w="1905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4" name="직선 연결선 603">
            <a:extLst>
              <a:ext uri="{FF2B5EF4-FFF2-40B4-BE49-F238E27FC236}">
                <a16:creationId xmlns:a16="http://schemas.microsoft.com/office/drawing/2014/main" id="{0ABDFEB3-9CCC-B3FA-43C2-8410FEE202BD}"/>
              </a:ext>
            </a:extLst>
          </p:cNvPr>
          <p:cNvCxnSpPr>
            <a:cxnSpLocks/>
          </p:cNvCxnSpPr>
          <p:nvPr/>
        </p:nvCxnSpPr>
        <p:spPr>
          <a:xfrm flipV="1">
            <a:off x="9132808" y="1276228"/>
            <a:ext cx="1191274" cy="735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7" name="직선 연결선 606">
            <a:extLst>
              <a:ext uri="{FF2B5EF4-FFF2-40B4-BE49-F238E27FC236}">
                <a16:creationId xmlns:a16="http://schemas.microsoft.com/office/drawing/2014/main" id="{11692896-700E-74F0-8160-BC1C37C676BC}"/>
              </a:ext>
            </a:extLst>
          </p:cNvPr>
          <p:cNvCxnSpPr>
            <a:cxnSpLocks/>
          </p:cNvCxnSpPr>
          <p:nvPr/>
        </p:nvCxnSpPr>
        <p:spPr>
          <a:xfrm flipH="1" flipV="1">
            <a:off x="10331857" y="1268347"/>
            <a:ext cx="1173300" cy="742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0" name="직선 화살표 연결선 609">
            <a:extLst>
              <a:ext uri="{FF2B5EF4-FFF2-40B4-BE49-F238E27FC236}">
                <a16:creationId xmlns:a16="http://schemas.microsoft.com/office/drawing/2014/main" id="{D0CEEFD8-8A2F-EAB8-8593-CD499C8DB072}"/>
              </a:ext>
            </a:extLst>
          </p:cNvPr>
          <p:cNvCxnSpPr>
            <a:cxnSpLocks/>
          </p:cNvCxnSpPr>
          <p:nvPr/>
        </p:nvCxnSpPr>
        <p:spPr>
          <a:xfrm>
            <a:off x="9772914" y="1346078"/>
            <a:ext cx="1295674" cy="0"/>
          </a:xfrm>
          <a:prstGeom prst="straightConnector1">
            <a:avLst/>
          </a:prstGeom>
          <a:ln w="1905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4" name="직선 화살표 연결선 613">
            <a:extLst>
              <a:ext uri="{FF2B5EF4-FFF2-40B4-BE49-F238E27FC236}">
                <a16:creationId xmlns:a16="http://schemas.microsoft.com/office/drawing/2014/main" id="{D6B315B6-99C8-69B0-1B47-65BE3685BFC2}"/>
              </a:ext>
            </a:extLst>
          </p:cNvPr>
          <p:cNvCxnSpPr>
            <a:cxnSpLocks/>
          </p:cNvCxnSpPr>
          <p:nvPr/>
        </p:nvCxnSpPr>
        <p:spPr>
          <a:xfrm>
            <a:off x="9877845" y="1157322"/>
            <a:ext cx="0" cy="1371226"/>
          </a:xfrm>
          <a:prstGeom prst="straightConnector1">
            <a:avLst/>
          </a:prstGeom>
          <a:ln w="1905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9" name="직선 화살표 연결선 618">
            <a:extLst>
              <a:ext uri="{FF2B5EF4-FFF2-40B4-BE49-F238E27FC236}">
                <a16:creationId xmlns:a16="http://schemas.microsoft.com/office/drawing/2014/main" id="{0D099C98-7485-710F-FDC3-E9B748F8062E}"/>
              </a:ext>
            </a:extLst>
          </p:cNvPr>
          <p:cNvCxnSpPr>
            <a:cxnSpLocks/>
          </p:cNvCxnSpPr>
          <p:nvPr/>
        </p:nvCxnSpPr>
        <p:spPr>
          <a:xfrm>
            <a:off x="10849171" y="1117937"/>
            <a:ext cx="0" cy="1410611"/>
          </a:xfrm>
          <a:prstGeom prst="straightConnector1">
            <a:avLst/>
          </a:prstGeom>
          <a:ln w="1905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6" name="자유형: 도형 635">
            <a:extLst>
              <a:ext uri="{FF2B5EF4-FFF2-40B4-BE49-F238E27FC236}">
                <a16:creationId xmlns:a16="http://schemas.microsoft.com/office/drawing/2014/main" id="{866DD4DA-07EB-507E-02C2-7FF512235587}"/>
              </a:ext>
            </a:extLst>
          </p:cNvPr>
          <p:cNvSpPr/>
          <p:nvPr/>
        </p:nvSpPr>
        <p:spPr>
          <a:xfrm>
            <a:off x="9880700" y="1356370"/>
            <a:ext cx="984250" cy="660400"/>
          </a:xfrm>
          <a:custGeom>
            <a:avLst/>
            <a:gdLst>
              <a:gd name="connsiteX0" fmla="*/ 0 w 984250"/>
              <a:gd name="connsiteY0" fmla="*/ 660400 h 660400"/>
              <a:gd name="connsiteX1" fmla="*/ 488950 w 984250"/>
              <a:gd name="connsiteY1" fmla="*/ 0 h 660400"/>
              <a:gd name="connsiteX2" fmla="*/ 984250 w 984250"/>
              <a:gd name="connsiteY2" fmla="*/ 660400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4250" h="660400">
                <a:moveTo>
                  <a:pt x="0" y="660400"/>
                </a:moveTo>
                <a:cubicBezTo>
                  <a:pt x="162454" y="330200"/>
                  <a:pt x="324908" y="0"/>
                  <a:pt x="488950" y="0"/>
                </a:cubicBezTo>
                <a:cubicBezTo>
                  <a:pt x="652992" y="0"/>
                  <a:pt x="818621" y="330200"/>
                  <a:pt x="984250" y="6604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C474700-3C0D-6179-424C-C222417F45D1}"/>
              </a:ext>
            </a:extLst>
          </p:cNvPr>
          <p:cNvCxnSpPr>
            <a:cxnSpLocks/>
          </p:cNvCxnSpPr>
          <p:nvPr/>
        </p:nvCxnSpPr>
        <p:spPr>
          <a:xfrm flipV="1">
            <a:off x="8082470" y="4106602"/>
            <a:ext cx="2000" cy="1830739"/>
          </a:xfrm>
          <a:prstGeom prst="straightConnector1">
            <a:avLst/>
          </a:prstGeom>
          <a:ln w="28575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직선 화살표 연결선 245">
            <a:extLst>
              <a:ext uri="{FF2B5EF4-FFF2-40B4-BE49-F238E27FC236}">
                <a16:creationId xmlns:a16="http://schemas.microsoft.com/office/drawing/2014/main" id="{BC7F4DCC-3CB1-F9D4-660C-E4A089AC9AF9}"/>
              </a:ext>
            </a:extLst>
          </p:cNvPr>
          <p:cNvCxnSpPr>
            <a:cxnSpLocks/>
          </p:cNvCxnSpPr>
          <p:nvPr/>
        </p:nvCxnSpPr>
        <p:spPr>
          <a:xfrm>
            <a:off x="8074945" y="5937341"/>
            <a:ext cx="1979718" cy="0"/>
          </a:xfrm>
          <a:prstGeom prst="straightConnector1">
            <a:avLst/>
          </a:prstGeom>
          <a:ln w="28575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TextBox 246">
            <a:extLst>
              <a:ext uri="{FF2B5EF4-FFF2-40B4-BE49-F238E27FC236}">
                <a16:creationId xmlns:a16="http://schemas.microsoft.com/office/drawing/2014/main" id="{9A8A2658-5470-E6EF-072B-501BE335E6A4}"/>
              </a:ext>
            </a:extLst>
          </p:cNvPr>
          <p:cNvSpPr txBox="1"/>
          <p:nvPr/>
        </p:nvSpPr>
        <p:spPr>
          <a:xfrm>
            <a:off x="7961009" y="3803718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y</a:t>
            </a:r>
            <a:endParaRPr lang="ko-KR" altLang="en-US" sz="1400" b="1" dirty="0"/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3334BABA-0062-8443-C6FF-DA4C386DECE7}"/>
              </a:ext>
            </a:extLst>
          </p:cNvPr>
          <p:cNvSpPr txBox="1"/>
          <p:nvPr/>
        </p:nvSpPr>
        <p:spPr>
          <a:xfrm>
            <a:off x="9998928" y="5767510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x</a:t>
            </a:r>
            <a:endParaRPr lang="ko-KR" altLang="en-US" sz="16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0FE26AA0-A042-3B46-3772-F0360C17C12F}"/>
                  </a:ext>
                </a:extLst>
              </p:cNvPr>
              <p:cNvSpPr txBox="1"/>
              <p:nvPr/>
            </p:nvSpPr>
            <p:spPr>
              <a:xfrm>
                <a:off x="8563567" y="4081650"/>
                <a:ext cx="204753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1" i="1" smtClean="0">
                          <a:latin typeface="Cambria Math" panose="02040503050406030204" pitchFamily="18" charset="0"/>
                        </a:rPr>
                        <m:t>𝝆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ko-KR" sz="1400" b="1" i="0" smtClean="0"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r>
                            <a:rPr lang="ko-KR" altLang="en-US" sz="1400" b="1" i="1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m:rPr>
                              <m:nor/>
                            </m:rPr>
                            <a:rPr lang="ko-KR" altLang="en-US" sz="1400" b="1" dirty="0"/>
                            <m:t> </m:t>
                          </m:r>
                        </m:e>
                      </m:func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𝒚𝒔𝒊𝒏</m:t>
                      </m:r>
                      <m:r>
                        <a:rPr lang="ko-KR" altLang="en-US" sz="1400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0FE26AA0-A042-3B46-3772-F0360C17C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567" y="4081650"/>
                <a:ext cx="2047530" cy="215444"/>
              </a:xfrm>
              <a:prstGeom prst="rect">
                <a:avLst/>
              </a:prstGeom>
              <a:blipFill>
                <a:blip r:embed="rId4"/>
                <a:stretch>
                  <a:fillRect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0" name="부분 원형 439">
            <a:extLst>
              <a:ext uri="{FF2B5EF4-FFF2-40B4-BE49-F238E27FC236}">
                <a16:creationId xmlns:a16="http://schemas.microsoft.com/office/drawing/2014/main" id="{BAC24CE7-6862-7042-54D3-34AF887F1E83}"/>
              </a:ext>
            </a:extLst>
          </p:cNvPr>
          <p:cNvSpPr/>
          <p:nvPr/>
        </p:nvSpPr>
        <p:spPr>
          <a:xfrm rot="19160397">
            <a:off x="7881129" y="5689015"/>
            <a:ext cx="449729" cy="489358"/>
          </a:xfrm>
          <a:prstGeom prst="pie">
            <a:avLst>
              <a:gd name="adj1" fmla="val 21442691"/>
              <a:gd name="adj2" fmla="val 2456443"/>
            </a:avLst>
          </a:prstGeom>
          <a:noFill/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442" name="직선 연결선 441">
            <a:extLst>
              <a:ext uri="{FF2B5EF4-FFF2-40B4-BE49-F238E27FC236}">
                <a16:creationId xmlns:a16="http://schemas.microsoft.com/office/drawing/2014/main" id="{6733A359-F01B-AAB6-3802-BBE50AF38854}"/>
              </a:ext>
            </a:extLst>
          </p:cNvPr>
          <p:cNvCxnSpPr>
            <a:cxnSpLocks/>
          </p:cNvCxnSpPr>
          <p:nvPr/>
        </p:nvCxnSpPr>
        <p:spPr>
          <a:xfrm flipV="1">
            <a:off x="8131969" y="5761612"/>
            <a:ext cx="154397" cy="146269"/>
          </a:xfrm>
          <a:prstGeom prst="line">
            <a:avLst/>
          </a:prstGeom>
          <a:ln w="28575">
            <a:solidFill>
              <a:srgbClr val="FFFFF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직사각형 450">
            <a:extLst>
              <a:ext uri="{FF2B5EF4-FFF2-40B4-BE49-F238E27FC236}">
                <a16:creationId xmlns:a16="http://schemas.microsoft.com/office/drawing/2014/main" id="{8365810B-4658-D750-652D-399DC09719CE}"/>
              </a:ext>
            </a:extLst>
          </p:cNvPr>
          <p:cNvSpPr/>
          <p:nvPr/>
        </p:nvSpPr>
        <p:spPr>
          <a:xfrm rot="2721534">
            <a:off x="9033093" y="5037244"/>
            <a:ext cx="123835" cy="120008"/>
          </a:xfrm>
          <a:prstGeom prst="rect">
            <a:avLst/>
          </a:prstGeom>
          <a:noFill/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127B1DB0-6FC7-042F-BBB8-5BB932D91ADA}"/>
                  </a:ext>
                </a:extLst>
              </p:cNvPr>
              <p:cNvSpPr txBox="1"/>
              <p:nvPr/>
            </p:nvSpPr>
            <p:spPr>
              <a:xfrm>
                <a:off x="8388870" y="5647990"/>
                <a:ext cx="17793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127B1DB0-6FC7-042F-BBB8-5BB932D91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870" y="5647990"/>
                <a:ext cx="177934" cy="246221"/>
              </a:xfrm>
              <a:prstGeom prst="rect">
                <a:avLst/>
              </a:prstGeom>
              <a:blipFill>
                <a:blip r:embed="rId5"/>
                <a:stretch>
                  <a:fillRect l="-27586" r="-27586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5" name="TextBox 464">
                <a:extLst>
                  <a:ext uri="{FF2B5EF4-FFF2-40B4-BE49-F238E27FC236}">
                    <a16:creationId xmlns:a16="http://schemas.microsoft.com/office/drawing/2014/main" id="{8CB7F27B-18E1-5D1D-82E6-5CA458AC69C2}"/>
                  </a:ext>
                </a:extLst>
              </p:cNvPr>
              <p:cNvSpPr txBox="1"/>
              <p:nvPr/>
            </p:nvSpPr>
            <p:spPr>
              <a:xfrm>
                <a:off x="8450683" y="5094260"/>
                <a:ext cx="1987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1" i="1" smtClean="0">
                          <a:latin typeface="Cambria Math" panose="02040503050406030204" pitchFamily="18" charset="0"/>
                        </a:rPr>
                        <m:t>𝝆</m:t>
                      </m:r>
                    </m:oMath>
                  </m:oMathPara>
                </a14:m>
                <a:endParaRPr lang="ko-KR" altLang="en-US" sz="1200" b="1" dirty="0"/>
              </a:p>
            </p:txBody>
          </p:sp>
        </mc:Choice>
        <mc:Fallback>
          <p:sp>
            <p:nvSpPr>
              <p:cNvPr id="465" name="TextBox 464">
                <a:extLst>
                  <a:ext uri="{FF2B5EF4-FFF2-40B4-BE49-F238E27FC236}">
                    <a16:creationId xmlns:a16="http://schemas.microsoft.com/office/drawing/2014/main" id="{8CB7F27B-18E1-5D1D-82E6-5CA458AC6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0683" y="5094260"/>
                <a:ext cx="198772" cy="276999"/>
              </a:xfrm>
              <a:prstGeom prst="rect">
                <a:avLst/>
              </a:prstGeom>
              <a:blipFill>
                <a:blip r:embed="rId6"/>
                <a:stretch>
                  <a:fillRect l="-27273" r="-30303" b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5" name="직선 연결선 424">
            <a:extLst>
              <a:ext uri="{FF2B5EF4-FFF2-40B4-BE49-F238E27FC236}">
                <a16:creationId xmlns:a16="http://schemas.microsoft.com/office/drawing/2014/main" id="{DB3CF631-8086-CA32-35E2-52D4A5DCB402}"/>
              </a:ext>
            </a:extLst>
          </p:cNvPr>
          <p:cNvCxnSpPr>
            <a:cxnSpLocks/>
          </p:cNvCxnSpPr>
          <p:nvPr/>
        </p:nvCxnSpPr>
        <p:spPr>
          <a:xfrm flipH="1" flipV="1">
            <a:off x="8316737" y="4207296"/>
            <a:ext cx="1396167" cy="1425846"/>
          </a:xfrm>
          <a:prstGeom prst="line">
            <a:avLst/>
          </a:prstGeom>
          <a:ln w="28575">
            <a:solidFill>
              <a:schemeClr val="accent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타원 466">
            <a:extLst>
              <a:ext uri="{FF2B5EF4-FFF2-40B4-BE49-F238E27FC236}">
                <a16:creationId xmlns:a16="http://schemas.microsoft.com/office/drawing/2014/main" id="{46391591-3BF5-BC23-E531-C8A69BD4ECC1}"/>
              </a:ext>
            </a:extLst>
          </p:cNvPr>
          <p:cNvSpPr/>
          <p:nvPr/>
        </p:nvSpPr>
        <p:spPr>
          <a:xfrm>
            <a:off x="9381763" y="5287820"/>
            <a:ext cx="132014" cy="132014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484" name="직선 연결선 483">
            <a:extLst>
              <a:ext uri="{FF2B5EF4-FFF2-40B4-BE49-F238E27FC236}">
                <a16:creationId xmlns:a16="http://schemas.microsoft.com/office/drawing/2014/main" id="{44137D98-A2C5-1A55-07B6-0878AE2B3ED5}"/>
              </a:ext>
            </a:extLst>
          </p:cNvPr>
          <p:cNvCxnSpPr>
            <a:cxnSpLocks/>
          </p:cNvCxnSpPr>
          <p:nvPr/>
        </p:nvCxnSpPr>
        <p:spPr>
          <a:xfrm flipH="1" flipV="1">
            <a:off x="8263881" y="4303452"/>
            <a:ext cx="1528022" cy="971652"/>
          </a:xfrm>
          <a:prstGeom prst="line">
            <a:avLst/>
          </a:prstGeom>
          <a:ln w="28575">
            <a:solidFill>
              <a:schemeClr val="tx1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직선 연결선 485">
            <a:extLst>
              <a:ext uri="{FF2B5EF4-FFF2-40B4-BE49-F238E27FC236}">
                <a16:creationId xmlns:a16="http://schemas.microsoft.com/office/drawing/2014/main" id="{EFABF91C-C8C2-C6C5-BFAB-FDF4DBF6793C}"/>
              </a:ext>
            </a:extLst>
          </p:cNvPr>
          <p:cNvCxnSpPr>
            <a:cxnSpLocks/>
          </p:cNvCxnSpPr>
          <p:nvPr/>
        </p:nvCxnSpPr>
        <p:spPr>
          <a:xfrm flipH="1" flipV="1">
            <a:off x="8223710" y="4520437"/>
            <a:ext cx="1682435" cy="2454"/>
          </a:xfrm>
          <a:prstGeom prst="line">
            <a:avLst/>
          </a:prstGeom>
          <a:ln w="28575">
            <a:solidFill>
              <a:schemeClr val="tx1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직선 연결선 489">
            <a:extLst>
              <a:ext uri="{FF2B5EF4-FFF2-40B4-BE49-F238E27FC236}">
                <a16:creationId xmlns:a16="http://schemas.microsoft.com/office/drawing/2014/main" id="{3098F2DD-DD84-24C2-3B23-808990ACCEE8}"/>
              </a:ext>
            </a:extLst>
          </p:cNvPr>
          <p:cNvCxnSpPr>
            <a:cxnSpLocks/>
          </p:cNvCxnSpPr>
          <p:nvPr/>
        </p:nvCxnSpPr>
        <p:spPr>
          <a:xfrm flipH="1" flipV="1">
            <a:off x="8232808" y="4407753"/>
            <a:ext cx="1626682" cy="460325"/>
          </a:xfrm>
          <a:prstGeom prst="line">
            <a:avLst/>
          </a:prstGeom>
          <a:ln w="28575">
            <a:solidFill>
              <a:schemeClr val="tx1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직선 연결선 542">
            <a:extLst>
              <a:ext uri="{FF2B5EF4-FFF2-40B4-BE49-F238E27FC236}">
                <a16:creationId xmlns:a16="http://schemas.microsoft.com/office/drawing/2014/main" id="{6EBE827B-DA67-B5EE-F6A8-26A0F0424245}"/>
              </a:ext>
            </a:extLst>
          </p:cNvPr>
          <p:cNvCxnSpPr>
            <a:cxnSpLocks/>
          </p:cNvCxnSpPr>
          <p:nvPr/>
        </p:nvCxnSpPr>
        <p:spPr>
          <a:xfrm flipH="1" flipV="1">
            <a:off x="8428524" y="4088941"/>
            <a:ext cx="745894" cy="1602415"/>
          </a:xfrm>
          <a:prstGeom prst="line">
            <a:avLst/>
          </a:prstGeom>
          <a:ln w="28575">
            <a:solidFill>
              <a:schemeClr val="tx1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타원 333">
            <a:extLst>
              <a:ext uri="{FF2B5EF4-FFF2-40B4-BE49-F238E27FC236}">
                <a16:creationId xmlns:a16="http://schemas.microsoft.com/office/drawing/2014/main" id="{C287F64D-4519-1A34-6ECB-AEBB21DE638A}"/>
              </a:ext>
            </a:extLst>
          </p:cNvPr>
          <p:cNvSpPr/>
          <p:nvPr/>
        </p:nvSpPr>
        <p:spPr>
          <a:xfrm>
            <a:off x="8541290" y="4429381"/>
            <a:ext cx="132014" cy="132014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66" name="타원 465">
            <a:extLst>
              <a:ext uri="{FF2B5EF4-FFF2-40B4-BE49-F238E27FC236}">
                <a16:creationId xmlns:a16="http://schemas.microsoft.com/office/drawing/2014/main" id="{9BE52B18-67FE-D8B7-3324-6EAD57BA8500}"/>
              </a:ext>
            </a:extLst>
          </p:cNvPr>
          <p:cNvSpPr/>
          <p:nvPr/>
        </p:nvSpPr>
        <p:spPr>
          <a:xfrm>
            <a:off x="8729493" y="4624981"/>
            <a:ext cx="132014" cy="132014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51" name="TextBox 650">
                <a:extLst>
                  <a:ext uri="{FF2B5EF4-FFF2-40B4-BE49-F238E27FC236}">
                    <a16:creationId xmlns:a16="http://schemas.microsoft.com/office/drawing/2014/main" id="{77A7934D-5358-D9E7-2D26-7054EBFDF36D}"/>
                  </a:ext>
                </a:extLst>
              </p:cNvPr>
              <p:cNvSpPr txBox="1"/>
              <p:nvPr/>
            </p:nvSpPr>
            <p:spPr>
              <a:xfrm>
                <a:off x="8774977" y="4551150"/>
                <a:ext cx="800981" cy="277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𝒃</m:t>
                      </m:r>
                      <m:d>
                        <m:dPr>
                          <m:ctrlP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</m:oMath>
                  </m:oMathPara>
                </a14:m>
                <a:endParaRPr lang="en-US" altLang="ko-KR" sz="1200" b="1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51" name="TextBox 650">
                <a:extLst>
                  <a:ext uri="{FF2B5EF4-FFF2-40B4-BE49-F238E27FC236}">
                    <a16:creationId xmlns:a16="http://schemas.microsoft.com/office/drawing/2014/main" id="{77A7934D-5358-D9E7-2D26-7054EBFDF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77" y="4551150"/>
                <a:ext cx="800981" cy="277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3" name="TextBox 652">
                <a:extLst>
                  <a:ext uri="{FF2B5EF4-FFF2-40B4-BE49-F238E27FC236}">
                    <a16:creationId xmlns:a16="http://schemas.microsoft.com/office/drawing/2014/main" id="{BEED0863-E73F-205B-E8B2-A41FC4F56C0D}"/>
                  </a:ext>
                </a:extLst>
              </p:cNvPr>
              <p:cNvSpPr txBox="1"/>
              <p:nvPr/>
            </p:nvSpPr>
            <p:spPr>
              <a:xfrm>
                <a:off x="9055707" y="5183904"/>
                <a:ext cx="1514971" cy="277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1200" b="1" dirty="0"/>
              </a:p>
            </p:txBody>
          </p:sp>
        </mc:Choice>
        <mc:Fallback>
          <p:sp>
            <p:nvSpPr>
              <p:cNvPr id="653" name="TextBox 652">
                <a:extLst>
                  <a:ext uri="{FF2B5EF4-FFF2-40B4-BE49-F238E27FC236}">
                    <a16:creationId xmlns:a16="http://schemas.microsoft.com/office/drawing/2014/main" id="{BEED0863-E73F-205B-E8B2-A41FC4F56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707" y="5183904"/>
                <a:ext cx="1514971" cy="277000"/>
              </a:xfrm>
              <a:prstGeom prst="rect">
                <a:avLst/>
              </a:prstGeom>
              <a:blipFill>
                <a:blip r:embed="rId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CD58BCD8-1B2D-1EBD-7AF2-D22479B31742}"/>
                  </a:ext>
                </a:extLst>
              </p:cNvPr>
              <p:cNvSpPr txBox="1"/>
              <p:nvPr/>
            </p:nvSpPr>
            <p:spPr>
              <a:xfrm>
                <a:off x="8684402" y="4376729"/>
                <a:ext cx="6169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e>
                      </m:d>
                    </m:oMath>
                  </m:oMathPara>
                </a14:m>
                <a:endParaRPr lang="en-US" altLang="ko-KR" sz="1200" b="1" i="1" dirty="0">
                  <a:latin typeface="Cambria Math" panose="02040503050406030204" pitchFamily="18" charset="0"/>
                </a:endParaRPr>
              </a:p>
              <a:p>
                <a:endParaRPr lang="ko-KR" altLang="en-US" sz="1200" dirty="0"/>
              </a:p>
            </p:txBody>
          </p:sp>
        </mc:Choice>
        <mc:Fallback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CD58BCD8-1B2D-1EBD-7AF2-D22479B31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4402" y="4376729"/>
                <a:ext cx="6169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29" name="그룹 728">
            <a:extLst>
              <a:ext uri="{FF2B5EF4-FFF2-40B4-BE49-F238E27FC236}">
                <a16:creationId xmlns:a16="http://schemas.microsoft.com/office/drawing/2014/main" id="{D1653BCE-9AF6-2380-9E6E-FD4942EB6993}"/>
              </a:ext>
            </a:extLst>
          </p:cNvPr>
          <p:cNvGrpSpPr/>
          <p:nvPr/>
        </p:nvGrpSpPr>
        <p:grpSpPr>
          <a:xfrm>
            <a:off x="4841504" y="1391177"/>
            <a:ext cx="2500700" cy="2184603"/>
            <a:chOff x="4841504" y="1391177"/>
            <a:chExt cx="2500700" cy="21846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5" name="TextBox 664">
                  <a:extLst>
                    <a:ext uri="{FF2B5EF4-FFF2-40B4-BE49-F238E27FC236}">
                      <a16:creationId xmlns:a16="http://schemas.microsoft.com/office/drawing/2014/main" id="{B844236A-F5D8-FA93-F770-235E843F36A7}"/>
                    </a:ext>
                  </a:extLst>
                </p:cNvPr>
                <p:cNvSpPr txBox="1"/>
                <p:nvPr/>
              </p:nvSpPr>
              <p:spPr>
                <a:xfrm>
                  <a:off x="5129562" y="3144893"/>
                  <a:ext cx="195566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en-US" altLang="ko-KR" sz="1400" b="1" i="1" dirty="0">
                    <a:latin typeface="Cambria Math" panose="02040503050406030204" pitchFamily="18" charset="0"/>
                  </a:endParaRPr>
                </a:p>
                <a:p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665" name="TextBox 664">
                  <a:extLst>
                    <a:ext uri="{FF2B5EF4-FFF2-40B4-BE49-F238E27FC236}">
                      <a16:creationId xmlns:a16="http://schemas.microsoft.com/office/drawing/2014/main" id="{B844236A-F5D8-FA93-F770-235E843F36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9562" y="3144893"/>
                  <a:ext cx="195566" cy="430887"/>
                </a:xfrm>
                <a:prstGeom prst="rect">
                  <a:avLst/>
                </a:prstGeom>
                <a:blipFill>
                  <a:blip r:embed="rId10"/>
                  <a:stretch>
                    <a:fillRect l="-12121" r="-90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0" name="직선 화살표 연결선 499">
              <a:extLst>
                <a:ext uri="{FF2B5EF4-FFF2-40B4-BE49-F238E27FC236}">
                  <a16:creationId xmlns:a16="http://schemas.microsoft.com/office/drawing/2014/main" id="{D1D3F605-4307-9A03-58DF-004AE1E708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9301" y="1638011"/>
              <a:ext cx="10171" cy="1679794"/>
            </a:xfrm>
            <a:prstGeom prst="straightConnector1">
              <a:avLst/>
            </a:prstGeom>
            <a:ln w="28575">
              <a:solidFill>
                <a:srgbClr val="1A1D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직선 화살표 연결선 500">
              <a:extLst>
                <a:ext uri="{FF2B5EF4-FFF2-40B4-BE49-F238E27FC236}">
                  <a16:creationId xmlns:a16="http://schemas.microsoft.com/office/drawing/2014/main" id="{78B2BB0D-8785-16D5-95B8-925F22F8EFA7}"/>
                </a:ext>
              </a:extLst>
            </p:cNvPr>
            <p:cNvCxnSpPr>
              <a:cxnSpLocks/>
            </p:cNvCxnSpPr>
            <p:nvPr/>
          </p:nvCxnSpPr>
          <p:spPr>
            <a:xfrm>
              <a:off x="4895793" y="2991667"/>
              <a:ext cx="2298359" cy="0"/>
            </a:xfrm>
            <a:prstGeom prst="straightConnector1">
              <a:avLst/>
            </a:prstGeom>
            <a:ln w="28575">
              <a:solidFill>
                <a:srgbClr val="1A1D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2" name="TextBox 501">
                  <a:extLst>
                    <a:ext uri="{FF2B5EF4-FFF2-40B4-BE49-F238E27FC236}">
                      <a16:creationId xmlns:a16="http://schemas.microsoft.com/office/drawing/2014/main" id="{04ABF841-911C-44AC-E728-FD76BB6ACD6E}"/>
                    </a:ext>
                  </a:extLst>
                </p:cNvPr>
                <p:cNvSpPr txBox="1"/>
                <p:nvPr/>
              </p:nvSpPr>
              <p:spPr>
                <a:xfrm>
                  <a:off x="7186713" y="2850825"/>
                  <a:ext cx="15549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4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502" name="TextBox 501">
                  <a:extLst>
                    <a:ext uri="{FF2B5EF4-FFF2-40B4-BE49-F238E27FC236}">
                      <a16:creationId xmlns:a16="http://schemas.microsoft.com/office/drawing/2014/main" id="{04ABF841-911C-44AC-E728-FD76BB6ACD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6713" y="2850825"/>
                  <a:ext cx="155491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28000" r="-28000" b="-1142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3" name="TextBox 502">
                  <a:extLst>
                    <a:ext uri="{FF2B5EF4-FFF2-40B4-BE49-F238E27FC236}">
                      <a16:creationId xmlns:a16="http://schemas.microsoft.com/office/drawing/2014/main" id="{81B1D1C4-5F16-5022-3992-DD875BE47213}"/>
                    </a:ext>
                  </a:extLst>
                </p:cNvPr>
                <p:cNvSpPr txBox="1"/>
                <p:nvPr/>
              </p:nvSpPr>
              <p:spPr>
                <a:xfrm>
                  <a:off x="5445510" y="1391177"/>
                  <a:ext cx="15549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400" b="1" i="1" smtClean="0">
                            <a:latin typeface="Cambria Math" panose="02040503050406030204" pitchFamily="18" charset="0"/>
                          </a:rPr>
                          <m:t>𝝆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503" name="TextBox 502">
                  <a:extLst>
                    <a:ext uri="{FF2B5EF4-FFF2-40B4-BE49-F238E27FC236}">
                      <a16:creationId xmlns:a16="http://schemas.microsoft.com/office/drawing/2014/main" id="{81B1D1C4-5F16-5022-3992-DD875BE472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5510" y="1391177"/>
                  <a:ext cx="155492" cy="215444"/>
                </a:xfrm>
                <a:prstGeom prst="rect">
                  <a:avLst/>
                </a:prstGeom>
                <a:blipFill>
                  <a:blip r:embed="rId12"/>
                  <a:stretch>
                    <a:fillRect l="-23077" r="-26923" b="-2777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8" name="자유형: 도형 627">
              <a:extLst>
                <a:ext uri="{FF2B5EF4-FFF2-40B4-BE49-F238E27FC236}">
                  <a16:creationId xmlns:a16="http://schemas.microsoft.com/office/drawing/2014/main" id="{D52ABA88-9E5C-6E17-CA89-68FAFE034036}"/>
                </a:ext>
              </a:extLst>
            </p:cNvPr>
            <p:cNvSpPr/>
            <p:nvPr/>
          </p:nvSpPr>
          <p:spPr>
            <a:xfrm>
              <a:off x="5349550" y="2108480"/>
              <a:ext cx="1644885" cy="1048940"/>
            </a:xfrm>
            <a:custGeom>
              <a:avLst/>
              <a:gdLst>
                <a:gd name="connsiteX0" fmla="*/ 0 w 1257300"/>
                <a:gd name="connsiteY0" fmla="*/ 742951 h 742951"/>
                <a:gd name="connsiteX1" fmla="*/ 635000 w 1257300"/>
                <a:gd name="connsiteY1" fmla="*/ 1 h 742951"/>
                <a:gd name="connsiteX2" fmla="*/ 1257300 w 1257300"/>
                <a:gd name="connsiteY2" fmla="*/ 736601 h 74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742951">
                  <a:moveTo>
                    <a:pt x="0" y="742951"/>
                  </a:moveTo>
                  <a:cubicBezTo>
                    <a:pt x="212725" y="372005"/>
                    <a:pt x="425450" y="1059"/>
                    <a:pt x="635000" y="1"/>
                  </a:cubicBezTo>
                  <a:cubicBezTo>
                    <a:pt x="844550" y="-1057"/>
                    <a:pt x="1137709" y="626535"/>
                    <a:pt x="1257300" y="736601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29" name="자유형: 도형 628">
              <a:extLst>
                <a:ext uri="{FF2B5EF4-FFF2-40B4-BE49-F238E27FC236}">
                  <a16:creationId xmlns:a16="http://schemas.microsoft.com/office/drawing/2014/main" id="{84FFE079-2F0E-798E-4797-E486158D55C7}"/>
                </a:ext>
              </a:extLst>
            </p:cNvPr>
            <p:cNvSpPr/>
            <p:nvPr/>
          </p:nvSpPr>
          <p:spPr>
            <a:xfrm>
              <a:off x="4950238" y="2098188"/>
              <a:ext cx="1644885" cy="1048940"/>
            </a:xfrm>
            <a:custGeom>
              <a:avLst/>
              <a:gdLst>
                <a:gd name="connsiteX0" fmla="*/ 0 w 1257300"/>
                <a:gd name="connsiteY0" fmla="*/ 742951 h 742951"/>
                <a:gd name="connsiteX1" fmla="*/ 635000 w 1257300"/>
                <a:gd name="connsiteY1" fmla="*/ 1 h 742951"/>
                <a:gd name="connsiteX2" fmla="*/ 1257300 w 1257300"/>
                <a:gd name="connsiteY2" fmla="*/ 736601 h 74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742951">
                  <a:moveTo>
                    <a:pt x="0" y="742951"/>
                  </a:moveTo>
                  <a:cubicBezTo>
                    <a:pt x="212725" y="372005"/>
                    <a:pt x="425450" y="1059"/>
                    <a:pt x="635000" y="1"/>
                  </a:cubicBezTo>
                  <a:cubicBezTo>
                    <a:pt x="844550" y="-1057"/>
                    <a:pt x="1137709" y="626535"/>
                    <a:pt x="1257300" y="736601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30" name="자유형: 도형 629">
              <a:extLst>
                <a:ext uri="{FF2B5EF4-FFF2-40B4-BE49-F238E27FC236}">
                  <a16:creationId xmlns:a16="http://schemas.microsoft.com/office/drawing/2014/main" id="{B99294BE-7082-45AD-6B23-0C588C93396E}"/>
                </a:ext>
              </a:extLst>
            </p:cNvPr>
            <p:cNvSpPr/>
            <p:nvPr/>
          </p:nvSpPr>
          <p:spPr>
            <a:xfrm>
              <a:off x="5229315" y="2196809"/>
              <a:ext cx="1644885" cy="950321"/>
            </a:xfrm>
            <a:custGeom>
              <a:avLst/>
              <a:gdLst>
                <a:gd name="connsiteX0" fmla="*/ 0 w 1257300"/>
                <a:gd name="connsiteY0" fmla="*/ 673100 h 673100"/>
                <a:gd name="connsiteX1" fmla="*/ 622300 w 1257300"/>
                <a:gd name="connsiteY1" fmla="*/ 0 h 673100"/>
                <a:gd name="connsiteX2" fmla="*/ 1257300 w 1257300"/>
                <a:gd name="connsiteY2" fmla="*/ 673100 h 67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7300" h="673100">
                  <a:moveTo>
                    <a:pt x="0" y="673100"/>
                  </a:moveTo>
                  <a:cubicBezTo>
                    <a:pt x="206375" y="336550"/>
                    <a:pt x="412750" y="0"/>
                    <a:pt x="622300" y="0"/>
                  </a:cubicBezTo>
                  <a:cubicBezTo>
                    <a:pt x="831850" y="0"/>
                    <a:pt x="1117600" y="546100"/>
                    <a:pt x="1257300" y="67310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80" name="타원 579">
              <a:extLst>
                <a:ext uri="{FF2B5EF4-FFF2-40B4-BE49-F238E27FC236}">
                  <a16:creationId xmlns:a16="http://schemas.microsoft.com/office/drawing/2014/main" id="{3B9E104E-6776-A124-737D-D96B33191CEF}"/>
                </a:ext>
              </a:extLst>
            </p:cNvPr>
            <p:cNvSpPr/>
            <p:nvPr/>
          </p:nvSpPr>
          <p:spPr>
            <a:xfrm>
              <a:off x="5918783" y="2153852"/>
              <a:ext cx="113035" cy="12198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17" name="타원 516">
              <a:extLst>
                <a:ext uri="{FF2B5EF4-FFF2-40B4-BE49-F238E27FC236}">
                  <a16:creationId xmlns:a16="http://schemas.microsoft.com/office/drawing/2014/main" id="{9ECA6470-8F97-B3EF-09F1-C08D1142A3D4}"/>
                </a:ext>
              </a:extLst>
            </p:cNvPr>
            <p:cNvSpPr/>
            <p:nvPr/>
          </p:nvSpPr>
          <p:spPr>
            <a:xfrm>
              <a:off x="5456822" y="2612198"/>
              <a:ext cx="113035" cy="121984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08" name="타원 507">
              <a:extLst>
                <a:ext uri="{FF2B5EF4-FFF2-40B4-BE49-F238E27FC236}">
                  <a16:creationId xmlns:a16="http://schemas.microsoft.com/office/drawing/2014/main" id="{A0E39FBF-5D88-826B-F229-B8B71F34D274}"/>
                </a:ext>
              </a:extLst>
            </p:cNvPr>
            <p:cNvSpPr/>
            <p:nvPr/>
          </p:nvSpPr>
          <p:spPr>
            <a:xfrm>
              <a:off x="5456822" y="2801880"/>
              <a:ext cx="113035" cy="121984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16" name="타원 515">
              <a:extLst>
                <a:ext uri="{FF2B5EF4-FFF2-40B4-BE49-F238E27FC236}">
                  <a16:creationId xmlns:a16="http://schemas.microsoft.com/office/drawing/2014/main" id="{8FE92FD1-DDF8-8914-CC00-5675583403F3}"/>
                </a:ext>
              </a:extLst>
            </p:cNvPr>
            <p:cNvSpPr/>
            <p:nvPr/>
          </p:nvSpPr>
          <p:spPr>
            <a:xfrm>
              <a:off x="5459509" y="2191116"/>
              <a:ext cx="113035" cy="121984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4" name="TextBox 653">
                  <a:extLst>
                    <a:ext uri="{FF2B5EF4-FFF2-40B4-BE49-F238E27FC236}">
                      <a16:creationId xmlns:a16="http://schemas.microsoft.com/office/drawing/2014/main" id="{96CADB26-8A1B-2416-896E-37D5A0E49392}"/>
                    </a:ext>
                  </a:extLst>
                </p:cNvPr>
                <p:cNvSpPr txBox="1"/>
                <p:nvPr/>
              </p:nvSpPr>
              <p:spPr>
                <a:xfrm>
                  <a:off x="5730810" y="1802649"/>
                  <a:ext cx="1103191" cy="3080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𝟒𝟓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𝟓𝟔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ko-KR" sz="1400" b="1" dirty="0"/>
                </a:p>
              </p:txBody>
            </p:sp>
          </mc:Choice>
          <mc:Fallback xmlns="">
            <p:sp>
              <p:nvSpPr>
                <p:cNvPr id="654" name="TextBox 653">
                  <a:extLst>
                    <a:ext uri="{FF2B5EF4-FFF2-40B4-BE49-F238E27FC236}">
                      <a16:creationId xmlns:a16="http://schemas.microsoft.com/office/drawing/2014/main" id="{96CADB26-8A1B-2416-896E-37D5A0E49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0810" y="1802649"/>
                  <a:ext cx="1103191" cy="308075"/>
                </a:xfrm>
                <a:prstGeom prst="rect">
                  <a:avLst/>
                </a:prstGeom>
                <a:blipFill>
                  <a:blip r:embed="rId13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4" name="TextBox 663">
                  <a:extLst>
                    <a:ext uri="{FF2B5EF4-FFF2-40B4-BE49-F238E27FC236}">
                      <a16:creationId xmlns:a16="http://schemas.microsoft.com/office/drawing/2014/main" id="{34A9FCB2-F738-C827-7EFD-7C516883623F}"/>
                    </a:ext>
                  </a:extLst>
                </p:cNvPr>
                <p:cNvSpPr txBox="1"/>
                <p:nvPr/>
              </p:nvSpPr>
              <p:spPr>
                <a:xfrm>
                  <a:off x="4841504" y="3135370"/>
                  <a:ext cx="20274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oMath>
                    </m:oMathPara>
                  </a14:m>
                  <a:endParaRPr lang="en-US" altLang="ko-KR" sz="1400" b="1" i="1" dirty="0">
                    <a:latin typeface="Cambria Math" panose="02040503050406030204" pitchFamily="18" charset="0"/>
                  </a:endParaRPr>
                </a:p>
                <a:p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664" name="TextBox 663">
                  <a:extLst>
                    <a:ext uri="{FF2B5EF4-FFF2-40B4-BE49-F238E27FC236}">
                      <a16:creationId xmlns:a16="http://schemas.microsoft.com/office/drawing/2014/main" id="{34A9FCB2-F738-C827-7EFD-7C51688362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1504" y="3135370"/>
                  <a:ext cx="202748" cy="43088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6" name="TextBox 665">
                  <a:extLst>
                    <a:ext uri="{FF2B5EF4-FFF2-40B4-BE49-F238E27FC236}">
                      <a16:creationId xmlns:a16="http://schemas.microsoft.com/office/drawing/2014/main" id="{B897FBA0-5145-04AC-2457-AF172F2CC33E}"/>
                    </a:ext>
                  </a:extLst>
                </p:cNvPr>
                <p:cNvSpPr txBox="1"/>
                <p:nvPr/>
              </p:nvSpPr>
              <p:spPr>
                <a:xfrm>
                  <a:off x="5044211" y="3144893"/>
                  <a:ext cx="621965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oMath>
                    </m:oMathPara>
                  </a14:m>
                  <a:endParaRPr lang="en-US" altLang="ko-KR" sz="1400" b="1" i="1" dirty="0">
                    <a:latin typeface="Cambria Math" panose="02040503050406030204" pitchFamily="18" charset="0"/>
                  </a:endParaRPr>
                </a:p>
                <a:p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666" name="TextBox 665">
                  <a:extLst>
                    <a:ext uri="{FF2B5EF4-FFF2-40B4-BE49-F238E27FC236}">
                      <a16:creationId xmlns:a16="http://schemas.microsoft.com/office/drawing/2014/main" id="{B897FBA0-5145-04AC-2457-AF172F2CC3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4211" y="3144893"/>
                  <a:ext cx="621965" cy="43088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72" name="표 672">
                <a:extLst>
                  <a:ext uri="{FF2B5EF4-FFF2-40B4-BE49-F238E27FC236}">
                    <a16:creationId xmlns:a16="http://schemas.microsoft.com/office/drawing/2014/main" id="{B5C46932-17BC-A107-B080-1D103C9D60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8786069"/>
                  </p:ext>
                </p:extLst>
              </p:nvPr>
            </p:nvGraphicFramePr>
            <p:xfrm>
              <a:off x="2585569" y="4785111"/>
              <a:ext cx="707212" cy="9306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3606">
                      <a:extLst>
                        <a:ext uri="{9D8B030D-6E8A-4147-A177-3AD203B41FA5}">
                          <a16:colId xmlns:a16="http://schemas.microsoft.com/office/drawing/2014/main" val="2414039811"/>
                        </a:ext>
                      </a:extLst>
                    </a:gridCol>
                    <a:gridCol w="353606">
                      <a:extLst>
                        <a:ext uri="{9D8B030D-6E8A-4147-A177-3AD203B41FA5}">
                          <a16:colId xmlns:a16="http://schemas.microsoft.com/office/drawing/2014/main" val="1812630124"/>
                        </a:ext>
                      </a:extLst>
                    </a:gridCol>
                  </a:tblGrid>
                  <a:tr h="155104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000" b="0" i="1" smtClean="0">
                                    <a:solidFill>
                                      <a:srgbClr val="1A1D2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oMath>
                            </m:oMathPara>
                          </a14:m>
                          <a:endParaRPr lang="ko-KR" altLang="en-US" sz="1000" b="0" dirty="0">
                            <a:solidFill>
                              <a:srgbClr val="1A1D21"/>
                            </a:solidFill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000" b="0" i="1" smtClean="0">
                                    <a:solidFill>
                                      <a:srgbClr val="1A1D2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oMath>
                            </m:oMathPara>
                          </a14:m>
                          <a:endParaRPr lang="ko-KR" altLang="en-US" sz="1000" b="0" dirty="0">
                            <a:solidFill>
                              <a:srgbClr val="1A1D21"/>
                            </a:solidFill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5993105"/>
                      </a:ext>
                    </a:extLst>
                  </a:tr>
                  <a:tr h="155104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rgbClr val="1A1D21"/>
                              </a:solidFill>
                              <a:latin typeface="Consolas" panose="020B0609020204030204" pitchFamily="49" charset="0"/>
                            </a:rPr>
                            <a:t>0</a:t>
                          </a:r>
                          <a:endParaRPr lang="ko-KR" altLang="en-US" sz="1000" b="0" dirty="0">
                            <a:solidFill>
                              <a:srgbClr val="1A1D2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rgbClr val="1A1D21"/>
                              </a:solidFill>
                              <a:latin typeface="Consolas" panose="020B0609020204030204" pitchFamily="49" charset="0"/>
                            </a:rPr>
                            <a:t>6</a:t>
                          </a:r>
                          <a:endParaRPr lang="ko-KR" altLang="en-US" sz="1000" b="0" dirty="0">
                            <a:solidFill>
                              <a:srgbClr val="1A1D2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9597220"/>
                      </a:ext>
                    </a:extLst>
                  </a:tr>
                  <a:tr h="155104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0" b="0" dirty="0">
                            <a:solidFill>
                              <a:srgbClr val="1A1D2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000" b="0" dirty="0">
                            <a:solidFill>
                              <a:srgbClr val="1A1D2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3647178"/>
                      </a:ext>
                    </a:extLst>
                  </a:tr>
                  <a:tr h="15510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b="0" dirty="0">
                              <a:solidFill>
                                <a:srgbClr val="FF0000"/>
                              </a:solidFill>
                              <a:latin typeface="Consolas" panose="020B0609020204030204" pitchFamily="49" charset="0"/>
                            </a:rPr>
                            <a:t>45.5</a:t>
                          </a:r>
                          <a:endParaRPr lang="ko-KR" altLang="en-US" sz="1000" b="0" dirty="0">
                            <a:solidFill>
                              <a:srgbClr val="FF0000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rgbClr val="FF0000"/>
                              </a:solidFill>
                              <a:latin typeface="Consolas" panose="020B0609020204030204" pitchFamily="49" charset="0"/>
                            </a:rPr>
                            <a:t>5.56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9535266"/>
                      </a:ext>
                    </a:extLst>
                  </a:tr>
                  <a:tr h="155104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0" b="0" dirty="0">
                            <a:solidFill>
                              <a:srgbClr val="1A1D2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0" b="0" dirty="0">
                            <a:solidFill>
                              <a:srgbClr val="1A1D2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5818493"/>
                      </a:ext>
                    </a:extLst>
                  </a:tr>
                  <a:tr h="155104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rgbClr val="1A1D21"/>
                              </a:solidFill>
                              <a:latin typeface="Consolas" panose="020B0609020204030204" pitchFamily="49" charset="0"/>
                            </a:rPr>
                            <a:t>180</a:t>
                          </a:r>
                          <a:endParaRPr lang="ko-KR" altLang="en-US" sz="1000" b="0" dirty="0">
                            <a:solidFill>
                              <a:srgbClr val="1A1D2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rgbClr val="1A1D21"/>
                              </a:solidFill>
                              <a:latin typeface="Consolas" panose="020B0609020204030204" pitchFamily="49" charset="0"/>
                            </a:rPr>
                            <a:t>-2</a:t>
                          </a:r>
                          <a:endParaRPr lang="ko-KR" altLang="en-US" sz="1000" b="0" dirty="0">
                            <a:solidFill>
                              <a:srgbClr val="1A1D2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71168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72" name="표 672">
                <a:extLst>
                  <a:ext uri="{FF2B5EF4-FFF2-40B4-BE49-F238E27FC236}">
                    <a16:creationId xmlns:a16="http://schemas.microsoft.com/office/drawing/2014/main" id="{B5C46932-17BC-A107-B080-1D103C9D60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8786069"/>
                  </p:ext>
                </p:extLst>
              </p:nvPr>
            </p:nvGraphicFramePr>
            <p:xfrm>
              <a:off x="2585569" y="4785111"/>
              <a:ext cx="707212" cy="9306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3606">
                      <a:extLst>
                        <a:ext uri="{9D8B030D-6E8A-4147-A177-3AD203B41FA5}">
                          <a16:colId xmlns:a16="http://schemas.microsoft.com/office/drawing/2014/main" val="2414039811"/>
                        </a:ext>
                      </a:extLst>
                    </a:gridCol>
                    <a:gridCol w="353606">
                      <a:extLst>
                        <a:ext uri="{9D8B030D-6E8A-4147-A177-3AD203B41FA5}">
                          <a16:colId xmlns:a16="http://schemas.microsoft.com/office/drawing/2014/main" val="1812630124"/>
                        </a:ext>
                      </a:extLst>
                    </a:gridCol>
                  </a:tblGrid>
                  <a:tr h="155104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3390" t="-3846" r="-103390" b="-5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105172" t="-3846" r="-5172" b="-53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5993105"/>
                      </a:ext>
                    </a:extLst>
                  </a:tr>
                  <a:tr h="155104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rgbClr val="1A1D21"/>
                              </a:solidFill>
                              <a:latin typeface="Consolas" panose="020B0609020204030204" pitchFamily="49" charset="0"/>
                            </a:rPr>
                            <a:t>0</a:t>
                          </a:r>
                          <a:endParaRPr lang="ko-KR" altLang="en-US" sz="1000" b="0" dirty="0">
                            <a:solidFill>
                              <a:srgbClr val="1A1D2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rgbClr val="1A1D21"/>
                              </a:solidFill>
                              <a:latin typeface="Consolas" panose="020B0609020204030204" pitchFamily="49" charset="0"/>
                            </a:rPr>
                            <a:t>6</a:t>
                          </a:r>
                          <a:endParaRPr lang="ko-KR" altLang="en-US" sz="1000" b="0" dirty="0">
                            <a:solidFill>
                              <a:srgbClr val="1A1D2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9597220"/>
                      </a:ext>
                    </a:extLst>
                  </a:tr>
                  <a:tr h="155104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0" b="0" dirty="0">
                            <a:solidFill>
                              <a:srgbClr val="1A1D2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000" b="0" dirty="0">
                            <a:solidFill>
                              <a:srgbClr val="1A1D2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3647178"/>
                      </a:ext>
                    </a:extLst>
                  </a:tr>
                  <a:tr h="15510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b="0" dirty="0">
                              <a:solidFill>
                                <a:srgbClr val="FF0000"/>
                              </a:solidFill>
                              <a:latin typeface="Consolas" panose="020B0609020204030204" pitchFamily="49" charset="0"/>
                            </a:rPr>
                            <a:t>45.5</a:t>
                          </a:r>
                          <a:endParaRPr lang="ko-KR" altLang="en-US" sz="1000" b="0" dirty="0">
                            <a:solidFill>
                              <a:srgbClr val="FF0000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rgbClr val="FF0000"/>
                              </a:solidFill>
                              <a:latin typeface="Consolas" panose="020B0609020204030204" pitchFamily="49" charset="0"/>
                            </a:rPr>
                            <a:t>5.56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9535266"/>
                      </a:ext>
                    </a:extLst>
                  </a:tr>
                  <a:tr h="155104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0" b="0" dirty="0">
                            <a:solidFill>
                              <a:srgbClr val="1A1D2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0" b="0" dirty="0">
                            <a:solidFill>
                              <a:srgbClr val="1A1D2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5818493"/>
                      </a:ext>
                    </a:extLst>
                  </a:tr>
                  <a:tr h="155104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rgbClr val="1A1D21"/>
                              </a:solidFill>
                              <a:latin typeface="Consolas" panose="020B0609020204030204" pitchFamily="49" charset="0"/>
                            </a:rPr>
                            <a:t>180</a:t>
                          </a:r>
                          <a:endParaRPr lang="ko-KR" altLang="en-US" sz="1000" b="0" dirty="0">
                            <a:solidFill>
                              <a:srgbClr val="1A1D2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rgbClr val="1A1D21"/>
                              </a:solidFill>
                              <a:latin typeface="Consolas" panose="020B0609020204030204" pitchFamily="49" charset="0"/>
                            </a:rPr>
                            <a:t>-2</a:t>
                          </a:r>
                          <a:endParaRPr lang="ko-KR" altLang="en-US" sz="1000" b="0" dirty="0">
                            <a:solidFill>
                              <a:srgbClr val="1A1D2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711682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81" name="표 672">
                <a:extLst>
                  <a:ext uri="{FF2B5EF4-FFF2-40B4-BE49-F238E27FC236}">
                    <a16:creationId xmlns:a16="http://schemas.microsoft.com/office/drawing/2014/main" id="{41F04E43-981A-178B-2883-870C22ED1E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7868959"/>
                  </p:ext>
                </p:extLst>
              </p:nvPr>
            </p:nvGraphicFramePr>
            <p:xfrm>
              <a:off x="3347710" y="4784878"/>
              <a:ext cx="663610" cy="93085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1805">
                      <a:extLst>
                        <a:ext uri="{9D8B030D-6E8A-4147-A177-3AD203B41FA5}">
                          <a16:colId xmlns:a16="http://schemas.microsoft.com/office/drawing/2014/main" val="2414039811"/>
                        </a:ext>
                      </a:extLst>
                    </a:gridCol>
                    <a:gridCol w="331805">
                      <a:extLst>
                        <a:ext uri="{9D8B030D-6E8A-4147-A177-3AD203B41FA5}">
                          <a16:colId xmlns:a16="http://schemas.microsoft.com/office/drawing/2014/main" val="1812630124"/>
                        </a:ext>
                      </a:extLst>
                    </a:gridCol>
                  </a:tblGrid>
                  <a:tr h="168855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000" b="0" i="1" smtClean="0">
                                    <a:solidFill>
                                      <a:srgbClr val="1A1D2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oMath>
                            </m:oMathPara>
                          </a14:m>
                          <a:endParaRPr lang="ko-KR" altLang="en-US" sz="1000" b="0" dirty="0">
                            <a:solidFill>
                              <a:srgbClr val="1A1D21"/>
                            </a:solidFill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000" b="0" i="1" smtClean="0">
                                    <a:solidFill>
                                      <a:srgbClr val="1A1D2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oMath>
                            </m:oMathPara>
                          </a14:m>
                          <a:endParaRPr lang="ko-KR" altLang="en-US" sz="1000" b="0" dirty="0">
                            <a:solidFill>
                              <a:srgbClr val="1A1D21"/>
                            </a:solidFill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5993105"/>
                      </a:ext>
                    </a:extLst>
                  </a:tr>
                  <a:tr h="14910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rgbClr val="1A1D21"/>
                              </a:solidFill>
                              <a:latin typeface="Consolas" panose="020B0609020204030204" pitchFamily="49" charset="0"/>
                            </a:rPr>
                            <a:t>0</a:t>
                          </a:r>
                          <a:endParaRPr lang="ko-KR" altLang="en-US" sz="1000" b="0" dirty="0">
                            <a:solidFill>
                              <a:srgbClr val="1A1D2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rgbClr val="1A1D21"/>
                              </a:solidFill>
                              <a:latin typeface="Consolas" panose="020B0609020204030204" pitchFamily="49" charset="0"/>
                            </a:rPr>
                            <a:t>3</a:t>
                          </a:r>
                          <a:endParaRPr lang="ko-KR" altLang="en-US" sz="1000" b="0" dirty="0">
                            <a:solidFill>
                              <a:srgbClr val="1A1D2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9597220"/>
                      </a:ext>
                    </a:extLst>
                  </a:tr>
                  <a:tr h="149109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0" b="0" dirty="0">
                            <a:solidFill>
                              <a:srgbClr val="1A1D2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000" b="0" dirty="0">
                            <a:solidFill>
                              <a:srgbClr val="1A1D2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3647178"/>
                      </a:ext>
                    </a:extLst>
                  </a:tr>
                  <a:tr h="14910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b="0" dirty="0">
                              <a:solidFill>
                                <a:srgbClr val="FF0000"/>
                              </a:solidFill>
                              <a:latin typeface="Consolas" panose="020B0609020204030204" pitchFamily="49" charset="0"/>
                            </a:rPr>
                            <a:t>45.5</a:t>
                          </a:r>
                          <a:endParaRPr lang="ko-KR" altLang="en-US" sz="1000" b="0" dirty="0">
                            <a:solidFill>
                              <a:srgbClr val="FF0000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rgbClr val="FF0000"/>
                              </a:solidFill>
                              <a:latin typeface="Consolas" panose="020B0609020204030204" pitchFamily="49" charset="0"/>
                            </a:rPr>
                            <a:t>5.56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9535266"/>
                      </a:ext>
                    </a:extLst>
                  </a:tr>
                  <a:tr h="149109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0" b="0" dirty="0">
                            <a:solidFill>
                              <a:srgbClr val="1A1D2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0" b="0" dirty="0">
                            <a:solidFill>
                              <a:srgbClr val="1A1D2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5818493"/>
                      </a:ext>
                    </a:extLst>
                  </a:tr>
                  <a:tr h="14910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rgbClr val="1A1D21"/>
                              </a:solidFill>
                              <a:latin typeface="Consolas" panose="020B0609020204030204" pitchFamily="49" charset="0"/>
                            </a:rPr>
                            <a:t>180</a:t>
                          </a:r>
                          <a:endParaRPr lang="ko-KR" altLang="en-US" sz="1000" b="0" dirty="0">
                            <a:solidFill>
                              <a:srgbClr val="1A1D2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rgbClr val="1A1D21"/>
                              </a:solidFill>
                              <a:latin typeface="Consolas" panose="020B0609020204030204" pitchFamily="49" charset="0"/>
                            </a:rPr>
                            <a:t>-3</a:t>
                          </a:r>
                          <a:endParaRPr lang="ko-KR" altLang="en-US" sz="1000" b="0" dirty="0">
                            <a:solidFill>
                              <a:srgbClr val="1A1D2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71168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81" name="표 672">
                <a:extLst>
                  <a:ext uri="{FF2B5EF4-FFF2-40B4-BE49-F238E27FC236}">
                    <a16:creationId xmlns:a16="http://schemas.microsoft.com/office/drawing/2014/main" id="{41F04E43-981A-178B-2883-870C22ED1E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7868959"/>
                  </p:ext>
                </p:extLst>
              </p:nvPr>
            </p:nvGraphicFramePr>
            <p:xfrm>
              <a:off x="3347710" y="4784878"/>
              <a:ext cx="663610" cy="93085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1805">
                      <a:extLst>
                        <a:ext uri="{9D8B030D-6E8A-4147-A177-3AD203B41FA5}">
                          <a16:colId xmlns:a16="http://schemas.microsoft.com/office/drawing/2014/main" val="2414039811"/>
                        </a:ext>
                      </a:extLst>
                    </a:gridCol>
                    <a:gridCol w="331805">
                      <a:extLst>
                        <a:ext uri="{9D8B030D-6E8A-4147-A177-3AD203B41FA5}">
                          <a16:colId xmlns:a16="http://schemas.microsoft.com/office/drawing/2014/main" val="1812630124"/>
                        </a:ext>
                      </a:extLst>
                    </a:gridCol>
                  </a:tblGrid>
                  <a:tr h="16885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7"/>
                          <a:stretch>
                            <a:fillRect l="-3636" t="-3571" r="-105455" b="-496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7"/>
                          <a:stretch>
                            <a:fillRect l="-103636" t="-3571" r="-5455" b="-496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5993105"/>
                      </a:ext>
                    </a:extLst>
                  </a:tr>
                  <a:tr h="1524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rgbClr val="1A1D21"/>
                              </a:solidFill>
                              <a:latin typeface="Consolas" panose="020B0609020204030204" pitchFamily="49" charset="0"/>
                            </a:rPr>
                            <a:t>0</a:t>
                          </a:r>
                          <a:endParaRPr lang="ko-KR" altLang="en-US" sz="1000" b="0" dirty="0">
                            <a:solidFill>
                              <a:srgbClr val="1A1D2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rgbClr val="1A1D21"/>
                              </a:solidFill>
                              <a:latin typeface="Consolas" panose="020B0609020204030204" pitchFamily="49" charset="0"/>
                            </a:rPr>
                            <a:t>3</a:t>
                          </a:r>
                          <a:endParaRPr lang="ko-KR" altLang="en-US" sz="1000" b="0" dirty="0">
                            <a:solidFill>
                              <a:srgbClr val="1A1D2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9597220"/>
                      </a:ext>
                    </a:extLst>
                  </a:tr>
                  <a:tr h="15240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0" b="0" dirty="0">
                            <a:solidFill>
                              <a:srgbClr val="1A1D2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000" b="0" dirty="0">
                            <a:solidFill>
                              <a:srgbClr val="1A1D2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3647178"/>
                      </a:ext>
                    </a:extLst>
                  </a:tr>
                  <a:tr h="1524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b="0" dirty="0">
                              <a:solidFill>
                                <a:srgbClr val="FF0000"/>
                              </a:solidFill>
                              <a:latin typeface="Consolas" panose="020B0609020204030204" pitchFamily="49" charset="0"/>
                            </a:rPr>
                            <a:t>45.5</a:t>
                          </a:r>
                          <a:endParaRPr lang="ko-KR" altLang="en-US" sz="1000" b="0" dirty="0">
                            <a:solidFill>
                              <a:srgbClr val="FF0000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rgbClr val="FF0000"/>
                              </a:solidFill>
                              <a:latin typeface="Consolas" panose="020B0609020204030204" pitchFamily="49" charset="0"/>
                            </a:rPr>
                            <a:t>5.56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9535266"/>
                      </a:ext>
                    </a:extLst>
                  </a:tr>
                  <a:tr h="15240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0" b="0" dirty="0">
                            <a:solidFill>
                              <a:srgbClr val="1A1D2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0" b="0" dirty="0">
                            <a:solidFill>
                              <a:srgbClr val="1A1D2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5818493"/>
                      </a:ext>
                    </a:extLst>
                  </a:tr>
                  <a:tr h="1524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rgbClr val="1A1D21"/>
                              </a:solidFill>
                              <a:latin typeface="Consolas" panose="020B0609020204030204" pitchFamily="49" charset="0"/>
                            </a:rPr>
                            <a:t>180</a:t>
                          </a:r>
                          <a:endParaRPr lang="ko-KR" altLang="en-US" sz="1000" b="0" dirty="0">
                            <a:solidFill>
                              <a:srgbClr val="1A1D2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rgbClr val="1A1D21"/>
                              </a:solidFill>
                              <a:latin typeface="Consolas" panose="020B0609020204030204" pitchFamily="49" charset="0"/>
                            </a:rPr>
                            <a:t>-3</a:t>
                          </a:r>
                          <a:endParaRPr lang="ko-KR" altLang="en-US" sz="1000" b="0" dirty="0">
                            <a:solidFill>
                              <a:srgbClr val="1A1D2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711682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82" name="표 672">
                <a:extLst>
                  <a:ext uri="{FF2B5EF4-FFF2-40B4-BE49-F238E27FC236}">
                    <a16:creationId xmlns:a16="http://schemas.microsoft.com/office/drawing/2014/main" id="{969F8618-E62D-4B5C-B6FA-2DAB7D00213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7128117"/>
                  </p:ext>
                </p:extLst>
              </p:nvPr>
            </p:nvGraphicFramePr>
            <p:xfrm>
              <a:off x="4074621" y="4786862"/>
              <a:ext cx="673110" cy="9220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6555">
                      <a:extLst>
                        <a:ext uri="{9D8B030D-6E8A-4147-A177-3AD203B41FA5}">
                          <a16:colId xmlns:a16="http://schemas.microsoft.com/office/drawing/2014/main" val="2414039811"/>
                        </a:ext>
                      </a:extLst>
                    </a:gridCol>
                    <a:gridCol w="336555">
                      <a:extLst>
                        <a:ext uri="{9D8B030D-6E8A-4147-A177-3AD203B41FA5}">
                          <a16:colId xmlns:a16="http://schemas.microsoft.com/office/drawing/2014/main" val="1812630124"/>
                        </a:ext>
                      </a:extLst>
                    </a:gridCol>
                  </a:tblGrid>
                  <a:tr h="158394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050" b="0" i="1" smtClean="0">
                                    <a:solidFill>
                                      <a:srgbClr val="1A1D2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oMath>
                            </m:oMathPara>
                          </a14:m>
                          <a:endParaRPr lang="ko-KR" altLang="en-US" sz="1050" b="0" dirty="0">
                            <a:solidFill>
                              <a:srgbClr val="1A1D21"/>
                            </a:solidFill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050" b="0" i="1" smtClean="0">
                                    <a:solidFill>
                                      <a:srgbClr val="1A1D2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oMath>
                            </m:oMathPara>
                          </a14:m>
                          <a:endParaRPr lang="ko-KR" altLang="en-US" sz="1050" b="0" dirty="0">
                            <a:solidFill>
                              <a:srgbClr val="1A1D21"/>
                            </a:solidFill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5993105"/>
                      </a:ext>
                    </a:extLst>
                  </a:tr>
                  <a:tr h="15085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rgbClr val="1A1D21"/>
                              </a:solidFill>
                              <a:latin typeface="Consolas" panose="020B0609020204030204" pitchFamily="49" charset="0"/>
                            </a:rPr>
                            <a:t>0</a:t>
                          </a:r>
                          <a:endParaRPr lang="ko-KR" altLang="en-US" sz="1000" b="0" dirty="0">
                            <a:solidFill>
                              <a:srgbClr val="1A1D2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rgbClr val="1A1D21"/>
                              </a:solidFill>
                              <a:latin typeface="Consolas" panose="020B0609020204030204" pitchFamily="49" charset="0"/>
                            </a:rPr>
                            <a:t>2</a:t>
                          </a:r>
                          <a:endParaRPr lang="ko-KR" altLang="en-US" sz="1000" b="0" dirty="0">
                            <a:solidFill>
                              <a:srgbClr val="1A1D2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9597220"/>
                      </a:ext>
                    </a:extLst>
                  </a:tr>
                  <a:tr h="150851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0" b="0" dirty="0">
                            <a:solidFill>
                              <a:srgbClr val="1A1D2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000" b="0" dirty="0">
                            <a:solidFill>
                              <a:srgbClr val="1A1D2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3647178"/>
                      </a:ext>
                    </a:extLst>
                  </a:tr>
                  <a:tr h="15085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b="0" dirty="0">
                              <a:solidFill>
                                <a:srgbClr val="FF0000"/>
                              </a:solidFill>
                              <a:latin typeface="Consolas" panose="020B0609020204030204" pitchFamily="49" charset="0"/>
                            </a:rPr>
                            <a:t>45.5</a:t>
                          </a:r>
                          <a:endParaRPr lang="ko-KR" altLang="en-US" sz="1000" b="0" dirty="0">
                            <a:solidFill>
                              <a:srgbClr val="FF0000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rgbClr val="FF0000"/>
                              </a:solidFill>
                              <a:latin typeface="Consolas" panose="020B0609020204030204" pitchFamily="49" charset="0"/>
                            </a:rPr>
                            <a:t>5.56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9535266"/>
                      </a:ext>
                    </a:extLst>
                  </a:tr>
                  <a:tr h="150851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0" b="0" dirty="0">
                            <a:solidFill>
                              <a:srgbClr val="1A1D2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0" b="0" dirty="0">
                            <a:solidFill>
                              <a:srgbClr val="1A1D2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5818493"/>
                      </a:ext>
                    </a:extLst>
                  </a:tr>
                  <a:tr h="15085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rgbClr val="1A1D21"/>
                              </a:solidFill>
                              <a:latin typeface="Consolas" panose="020B0609020204030204" pitchFamily="49" charset="0"/>
                            </a:rPr>
                            <a:t>180</a:t>
                          </a:r>
                          <a:endParaRPr lang="ko-KR" altLang="en-US" sz="1000" b="0" dirty="0">
                            <a:solidFill>
                              <a:srgbClr val="1A1D2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rgbClr val="1A1D21"/>
                              </a:solidFill>
                              <a:latin typeface="Consolas" panose="020B0609020204030204" pitchFamily="49" charset="0"/>
                            </a:rPr>
                            <a:t>-6</a:t>
                          </a:r>
                          <a:endParaRPr lang="ko-KR" altLang="en-US" sz="1000" b="0" dirty="0">
                            <a:solidFill>
                              <a:srgbClr val="1A1D2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71168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82" name="표 672">
                <a:extLst>
                  <a:ext uri="{FF2B5EF4-FFF2-40B4-BE49-F238E27FC236}">
                    <a16:creationId xmlns:a16="http://schemas.microsoft.com/office/drawing/2014/main" id="{969F8618-E62D-4B5C-B6FA-2DAB7D00213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7128117"/>
                  </p:ext>
                </p:extLst>
              </p:nvPr>
            </p:nvGraphicFramePr>
            <p:xfrm>
              <a:off x="4074621" y="4786862"/>
              <a:ext cx="673110" cy="9220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6555">
                      <a:extLst>
                        <a:ext uri="{9D8B030D-6E8A-4147-A177-3AD203B41FA5}">
                          <a16:colId xmlns:a16="http://schemas.microsoft.com/office/drawing/2014/main" val="2414039811"/>
                        </a:ext>
                      </a:extLst>
                    </a:gridCol>
                    <a:gridCol w="336555">
                      <a:extLst>
                        <a:ext uri="{9D8B030D-6E8A-4147-A177-3AD203B41FA5}">
                          <a16:colId xmlns:a16="http://schemas.microsoft.com/office/drawing/2014/main" val="1812630124"/>
                        </a:ext>
                      </a:extLst>
                    </a:gridCol>
                  </a:tblGrid>
                  <a:tr h="16002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3571" t="-7692" r="-103571" b="-5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105455" t="-7692" r="-5455" b="-53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5993105"/>
                      </a:ext>
                    </a:extLst>
                  </a:tr>
                  <a:tr h="1524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rgbClr val="1A1D21"/>
                              </a:solidFill>
                              <a:latin typeface="Consolas" panose="020B0609020204030204" pitchFamily="49" charset="0"/>
                            </a:rPr>
                            <a:t>0</a:t>
                          </a:r>
                          <a:endParaRPr lang="ko-KR" altLang="en-US" sz="1000" b="0" dirty="0">
                            <a:solidFill>
                              <a:srgbClr val="1A1D2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rgbClr val="1A1D21"/>
                              </a:solidFill>
                              <a:latin typeface="Consolas" panose="020B0609020204030204" pitchFamily="49" charset="0"/>
                            </a:rPr>
                            <a:t>2</a:t>
                          </a:r>
                          <a:endParaRPr lang="ko-KR" altLang="en-US" sz="1000" b="0" dirty="0">
                            <a:solidFill>
                              <a:srgbClr val="1A1D2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9597220"/>
                      </a:ext>
                    </a:extLst>
                  </a:tr>
                  <a:tr h="15240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0" b="0" dirty="0">
                            <a:solidFill>
                              <a:srgbClr val="1A1D2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000" b="0" dirty="0">
                            <a:solidFill>
                              <a:srgbClr val="1A1D2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3647178"/>
                      </a:ext>
                    </a:extLst>
                  </a:tr>
                  <a:tr h="1524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00" b="0" dirty="0">
                              <a:solidFill>
                                <a:srgbClr val="FF0000"/>
                              </a:solidFill>
                              <a:latin typeface="Consolas" panose="020B0609020204030204" pitchFamily="49" charset="0"/>
                            </a:rPr>
                            <a:t>45.5</a:t>
                          </a:r>
                          <a:endParaRPr lang="ko-KR" altLang="en-US" sz="1000" b="0" dirty="0">
                            <a:solidFill>
                              <a:srgbClr val="FF0000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rgbClr val="FF0000"/>
                              </a:solidFill>
                              <a:latin typeface="Consolas" panose="020B0609020204030204" pitchFamily="49" charset="0"/>
                            </a:rPr>
                            <a:t>5.56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9535266"/>
                      </a:ext>
                    </a:extLst>
                  </a:tr>
                  <a:tr h="15240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0" b="0" dirty="0">
                            <a:solidFill>
                              <a:srgbClr val="1A1D2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000" b="0" dirty="0">
                            <a:solidFill>
                              <a:srgbClr val="1A1D2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5818493"/>
                      </a:ext>
                    </a:extLst>
                  </a:tr>
                  <a:tr h="1524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rgbClr val="1A1D21"/>
                              </a:solidFill>
                              <a:latin typeface="Consolas" panose="020B0609020204030204" pitchFamily="49" charset="0"/>
                            </a:rPr>
                            <a:t>180</a:t>
                          </a:r>
                          <a:endParaRPr lang="ko-KR" altLang="en-US" sz="1000" b="0" dirty="0">
                            <a:solidFill>
                              <a:srgbClr val="1A1D2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b="0" dirty="0">
                              <a:solidFill>
                                <a:srgbClr val="1A1D21"/>
                              </a:solidFill>
                              <a:latin typeface="Consolas" panose="020B0609020204030204" pitchFamily="49" charset="0"/>
                            </a:rPr>
                            <a:t>-6</a:t>
                          </a:r>
                          <a:endParaRPr lang="ko-KR" altLang="en-US" sz="1000" b="0" dirty="0">
                            <a:solidFill>
                              <a:srgbClr val="1A1D21"/>
                            </a:solidFill>
                            <a:latin typeface="Consolas" panose="020B0609020204030204" pitchFamily="49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711682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83" name="TextBox 682">
            <a:extLst>
              <a:ext uri="{FF2B5EF4-FFF2-40B4-BE49-F238E27FC236}">
                <a16:creationId xmlns:a16="http://schemas.microsoft.com/office/drawing/2014/main" id="{EE264CE7-A04B-819E-9DCC-4E066F8823DB}"/>
              </a:ext>
            </a:extLst>
          </p:cNvPr>
          <p:cNvSpPr txBox="1"/>
          <p:nvPr/>
        </p:nvSpPr>
        <p:spPr>
          <a:xfrm rot="5400000">
            <a:off x="2674273" y="5040477"/>
            <a:ext cx="2532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…</a:t>
            </a:r>
            <a:endParaRPr lang="ko-KR" altLang="en-US" sz="1000" b="1" dirty="0"/>
          </a:p>
        </p:txBody>
      </p:sp>
      <p:sp>
        <p:nvSpPr>
          <p:cNvPr id="684" name="TextBox 683">
            <a:extLst>
              <a:ext uri="{FF2B5EF4-FFF2-40B4-BE49-F238E27FC236}">
                <a16:creationId xmlns:a16="http://schemas.microsoft.com/office/drawing/2014/main" id="{F04D8537-C2C2-A0C5-27F5-4186129FF4FB}"/>
              </a:ext>
            </a:extLst>
          </p:cNvPr>
          <p:cNvSpPr txBox="1"/>
          <p:nvPr/>
        </p:nvSpPr>
        <p:spPr>
          <a:xfrm rot="5400000">
            <a:off x="3026243" y="5040477"/>
            <a:ext cx="2532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…</a:t>
            </a:r>
            <a:endParaRPr lang="ko-KR" altLang="en-US" sz="1000" b="1" dirty="0"/>
          </a:p>
        </p:txBody>
      </p:sp>
      <p:sp>
        <p:nvSpPr>
          <p:cNvPr id="685" name="TextBox 684">
            <a:extLst>
              <a:ext uri="{FF2B5EF4-FFF2-40B4-BE49-F238E27FC236}">
                <a16:creationId xmlns:a16="http://schemas.microsoft.com/office/drawing/2014/main" id="{CD1CDA4E-0CFA-75E1-26D0-C581EEC61F12}"/>
              </a:ext>
            </a:extLst>
          </p:cNvPr>
          <p:cNvSpPr txBox="1"/>
          <p:nvPr/>
        </p:nvSpPr>
        <p:spPr>
          <a:xfrm rot="5400000">
            <a:off x="2674272" y="5358435"/>
            <a:ext cx="2532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…</a:t>
            </a:r>
            <a:endParaRPr lang="ko-KR" altLang="en-US" sz="1000" b="1" dirty="0"/>
          </a:p>
        </p:txBody>
      </p:sp>
      <p:sp>
        <p:nvSpPr>
          <p:cNvPr id="686" name="TextBox 685">
            <a:extLst>
              <a:ext uri="{FF2B5EF4-FFF2-40B4-BE49-F238E27FC236}">
                <a16:creationId xmlns:a16="http://schemas.microsoft.com/office/drawing/2014/main" id="{164606E6-47AA-D089-7368-37209FB93B22}"/>
              </a:ext>
            </a:extLst>
          </p:cNvPr>
          <p:cNvSpPr txBox="1"/>
          <p:nvPr/>
        </p:nvSpPr>
        <p:spPr>
          <a:xfrm rot="5400000">
            <a:off x="3014486" y="5374906"/>
            <a:ext cx="2735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…</a:t>
            </a:r>
            <a:endParaRPr lang="ko-KR" altLang="en-US" sz="1000" b="1" dirty="0"/>
          </a:p>
        </p:txBody>
      </p:sp>
      <p:sp>
        <p:nvSpPr>
          <p:cNvPr id="687" name="TextBox 686">
            <a:extLst>
              <a:ext uri="{FF2B5EF4-FFF2-40B4-BE49-F238E27FC236}">
                <a16:creationId xmlns:a16="http://schemas.microsoft.com/office/drawing/2014/main" id="{64D7EFC0-0921-AD2C-60EC-6E68B27EBC67}"/>
              </a:ext>
            </a:extLst>
          </p:cNvPr>
          <p:cNvSpPr txBox="1"/>
          <p:nvPr/>
        </p:nvSpPr>
        <p:spPr>
          <a:xfrm rot="5400000">
            <a:off x="3414711" y="5040477"/>
            <a:ext cx="2532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…</a:t>
            </a:r>
            <a:endParaRPr lang="ko-KR" altLang="en-US" sz="1000" b="1" dirty="0"/>
          </a:p>
        </p:txBody>
      </p:sp>
      <p:sp>
        <p:nvSpPr>
          <p:cNvPr id="688" name="TextBox 687">
            <a:extLst>
              <a:ext uri="{FF2B5EF4-FFF2-40B4-BE49-F238E27FC236}">
                <a16:creationId xmlns:a16="http://schemas.microsoft.com/office/drawing/2014/main" id="{F99EF4D8-726D-528C-DE6E-574AF73EF848}"/>
              </a:ext>
            </a:extLst>
          </p:cNvPr>
          <p:cNvSpPr txBox="1"/>
          <p:nvPr/>
        </p:nvSpPr>
        <p:spPr>
          <a:xfrm rot="5400000">
            <a:off x="3766681" y="5040477"/>
            <a:ext cx="2532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…</a:t>
            </a:r>
            <a:endParaRPr lang="ko-KR" altLang="en-US" sz="1000" b="1" dirty="0"/>
          </a:p>
        </p:txBody>
      </p:sp>
      <p:sp>
        <p:nvSpPr>
          <p:cNvPr id="689" name="TextBox 688">
            <a:extLst>
              <a:ext uri="{FF2B5EF4-FFF2-40B4-BE49-F238E27FC236}">
                <a16:creationId xmlns:a16="http://schemas.microsoft.com/office/drawing/2014/main" id="{F616FF0A-2A7D-160C-0740-61D46067DE42}"/>
              </a:ext>
            </a:extLst>
          </p:cNvPr>
          <p:cNvSpPr txBox="1"/>
          <p:nvPr/>
        </p:nvSpPr>
        <p:spPr>
          <a:xfrm rot="5400000">
            <a:off x="3414710" y="5358435"/>
            <a:ext cx="2532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…</a:t>
            </a:r>
            <a:endParaRPr lang="ko-KR" altLang="en-US" sz="1000" b="1" dirty="0"/>
          </a:p>
        </p:txBody>
      </p:sp>
      <p:sp>
        <p:nvSpPr>
          <p:cNvPr id="690" name="TextBox 689">
            <a:extLst>
              <a:ext uri="{FF2B5EF4-FFF2-40B4-BE49-F238E27FC236}">
                <a16:creationId xmlns:a16="http://schemas.microsoft.com/office/drawing/2014/main" id="{C850D2CD-D369-BEEB-10F4-27EC05BCD078}"/>
              </a:ext>
            </a:extLst>
          </p:cNvPr>
          <p:cNvSpPr txBox="1"/>
          <p:nvPr/>
        </p:nvSpPr>
        <p:spPr>
          <a:xfrm rot="5400000">
            <a:off x="3754924" y="5374906"/>
            <a:ext cx="2735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…</a:t>
            </a:r>
            <a:endParaRPr lang="ko-KR" altLang="en-US" sz="1000" b="1" dirty="0"/>
          </a:p>
        </p:txBody>
      </p:sp>
      <p:sp>
        <p:nvSpPr>
          <p:cNvPr id="691" name="TextBox 690">
            <a:extLst>
              <a:ext uri="{FF2B5EF4-FFF2-40B4-BE49-F238E27FC236}">
                <a16:creationId xmlns:a16="http://schemas.microsoft.com/office/drawing/2014/main" id="{282E70C7-775D-7A58-81BF-0FE38AEA9673}"/>
              </a:ext>
            </a:extLst>
          </p:cNvPr>
          <p:cNvSpPr txBox="1"/>
          <p:nvPr/>
        </p:nvSpPr>
        <p:spPr>
          <a:xfrm rot="5400000">
            <a:off x="4129172" y="5058753"/>
            <a:ext cx="2767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…</a:t>
            </a:r>
            <a:endParaRPr lang="ko-KR" altLang="en-US" sz="1000" b="1" dirty="0"/>
          </a:p>
        </p:txBody>
      </p:sp>
      <p:sp>
        <p:nvSpPr>
          <p:cNvPr id="692" name="TextBox 691">
            <a:extLst>
              <a:ext uri="{FF2B5EF4-FFF2-40B4-BE49-F238E27FC236}">
                <a16:creationId xmlns:a16="http://schemas.microsoft.com/office/drawing/2014/main" id="{98D57701-20F2-927C-E108-24A16F72C86D}"/>
              </a:ext>
            </a:extLst>
          </p:cNvPr>
          <p:cNvSpPr txBox="1"/>
          <p:nvPr/>
        </p:nvSpPr>
        <p:spPr>
          <a:xfrm rot="5400000">
            <a:off x="4481142" y="5058753"/>
            <a:ext cx="2767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…</a:t>
            </a:r>
            <a:endParaRPr lang="ko-KR" altLang="en-US" sz="1000" b="1" dirty="0"/>
          </a:p>
        </p:txBody>
      </p:sp>
      <p:sp>
        <p:nvSpPr>
          <p:cNvPr id="693" name="TextBox 692">
            <a:extLst>
              <a:ext uri="{FF2B5EF4-FFF2-40B4-BE49-F238E27FC236}">
                <a16:creationId xmlns:a16="http://schemas.microsoft.com/office/drawing/2014/main" id="{7A63F0D1-15FA-6603-3006-976AA22C5F8A}"/>
              </a:ext>
            </a:extLst>
          </p:cNvPr>
          <p:cNvSpPr txBox="1"/>
          <p:nvPr/>
        </p:nvSpPr>
        <p:spPr>
          <a:xfrm rot="5400000">
            <a:off x="4129171" y="5376711"/>
            <a:ext cx="2767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…</a:t>
            </a:r>
            <a:endParaRPr lang="ko-KR" altLang="en-US" sz="1000" b="1" dirty="0"/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51BA637C-2311-B0F1-BBE4-61F37336685F}"/>
              </a:ext>
            </a:extLst>
          </p:cNvPr>
          <p:cNvSpPr txBox="1"/>
          <p:nvPr/>
        </p:nvSpPr>
        <p:spPr>
          <a:xfrm rot="5400000">
            <a:off x="4468445" y="5394122"/>
            <a:ext cx="298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…</a:t>
            </a:r>
            <a:endParaRPr lang="ko-KR" altLang="en-US" sz="1000" b="1" dirty="0"/>
          </a:p>
        </p:txBody>
      </p:sp>
      <p:graphicFrame>
        <p:nvGraphicFramePr>
          <p:cNvPr id="695" name="표 9">
            <a:extLst>
              <a:ext uri="{FF2B5EF4-FFF2-40B4-BE49-F238E27FC236}">
                <a16:creationId xmlns:a16="http://schemas.microsoft.com/office/drawing/2014/main" id="{49880B94-5CE9-21D7-6729-F0CFB11F7FAB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286712540"/>
              </p:ext>
            </p:extLst>
          </p:nvPr>
        </p:nvGraphicFramePr>
        <p:xfrm>
          <a:off x="5677476" y="4464528"/>
          <a:ext cx="1741376" cy="161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672">
                  <a:extLst>
                    <a:ext uri="{9D8B030D-6E8A-4147-A177-3AD203B41FA5}">
                      <a16:colId xmlns:a16="http://schemas.microsoft.com/office/drawing/2014/main" val="2706659124"/>
                    </a:ext>
                  </a:extLst>
                </a:gridCol>
                <a:gridCol w="217672">
                  <a:extLst>
                    <a:ext uri="{9D8B030D-6E8A-4147-A177-3AD203B41FA5}">
                      <a16:colId xmlns:a16="http://schemas.microsoft.com/office/drawing/2014/main" val="514462633"/>
                    </a:ext>
                  </a:extLst>
                </a:gridCol>
                <a:gridCol w="217672">
                  <a:extLst>
                    <a:ext uri="{9D8B030D-6E8A-4147-A177-3AD203B41FA5}">
                      <a16:colId xmlns:a16="http://schemas.microsoft.com/office/drawing/2014/main" val="1920526058"/>
                    </a:ext>
                  </a:extLst>
                </a:gridCol>
                <a:gridCol w="217672">
                  <a:extLst>
                    <a:ext uri="{9D8B030D-6E8A-4147-A177-3AD203B41FA5}">
                      <a16:colId xmlns:a16="http://schemas.microsoft.com/office/drawing/2014/main" val="259878440"/>
                    </a:ext>
                  </a:extLst>
                </a:gridCol>
                <a:gridCol w="217672">
                  <a:extLst>
                    <a:ext uri="{9D8B030D-6E8A-4147-A177-3AD203B41FA5}">
                      <a16:colId xmlns:a16="http://schemas.microsoft.com/office/drawing/2014/main" val="2378026547"/>
                    </a:ext>
                  </a:extLst>
                </a:gridCol>
                <a:gridCol w="217672">
                  <a:extLst>
                    <a:ext uri="{9D8B030D-6E8A-4147-A177-3AD203B41FA5}">
                      <a16:colId xmlns:a16="http://schemas.microsoft.com/office/drawing/2014/main" val="876252214"/>
                    </a:ext>
                  </a:extLst>
                </a:gridCol>
                <a:gridCol w="217672">
                  <a:extLst>
                    <a:ext uri="{9D8B030D-6E8A-4147-A177-3AD203B41FA5}">
                      <a16:colId xmlns:a16="http://schemas.microsoft.com/office/drawing/2014/main" val="1024361539"/>
                    </a:ext>
                  </a:extLst>
                </a:gridCol>
                <a:gridCol w="217672">
                  <a:extLst>
                    <a:ext uri="{9D8B030D-6E8A-4147-A177-3AD203B41FA5}">
                      <a16:colId xmlns:a16="http://schemas.microsoft.com/office/drawing/2014/main" val="539462118"/>
                    </a:ext>
                  </a:extLst>
                </a:gridCol>
              </a:tblGrid>
              <a:tr h="202035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646029"/>
                  </a:ext>
                </a:extLst>
              </a:tr>
              <a:tr h="202035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593000"/>
                  </a:ext>
                </a:extLst>
              </a:tr>
              <a:tr h="202035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195107"/>
                  </a:ext>
                </a:extLst>
              </a:tr>
              <a:tr h="202035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218208"/>
                  </a:ext>
                </a:extLst>
              </a:tr>
              <a:tr h="202035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004631"/>
                  </a:ext>
                </a:extLst>
              </a:tr>
              <a:tr h="202035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34934"/>
                  </a:ext>
                </a:extLst>
              </a:tr>
              <a:tr h="202035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386435"/>
                  </a:ext>
                </a:extLst>
              </a:tr>
              <a:tr h="202035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6594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12" name="TextBox 711">
                <a:extLst>
                  <a:ext uri="{FF2B5EF4-FFF2-40B4-BE49-F238E27FC236}">
                    <a16:creationId xmlns:a16="http://schemas.microsoft.com/office/drawing/2014/main" id="{4B1E01B8-C8FC-8EDD-B619-D44CAC4222F0}"/>
                  </a:ext>
                </a:extLst>
              </p:cNvPr>
              <p:cNvSpPr txBox="1"/>
              <p:nvPr/>
            </p:nvSpPr>
            <p:spPr>
              <a:xfrm>
                <a:off x="2459654" y="4286391"/>
                <a:ext cx="252150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11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𝝆</m:t>
                    </m:r>
                  </m:oMath>
                </a14:m>
                <a:r>
                  <a:rPr lang="ko-KR" altLang="en-US" sz="1100" b="1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ko-KR" sz="1100" b="1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matching pixel Threshold = 3</a:t>
                </a:r>
                <a:endParaRPr lang="ko-KR" altLang="en-US" sz="1100" b="1" dirty="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12" name="TextBox 711">
                <a:extLst>
                  <a:ext uri="{FF2B5EF4-FFF2-40B4-BE49-F238E27FC236}">
                    <a16:creationId xmlns:a16="http://schemas.microsoft.com/office/drawing/2014/main" id="{4B1E01B8-C8FC-8EDD-B619-D44CAC422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654" y="4286391"/>
                <a:ext cx="2521502" cy="261610"/>
              </a:xfrm>
              <a:prstGeom prst="rect">
                <a:avLst/>
              </a:prstGeom>
              <a:blipFill>
                <a:blip r:embed="rId19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3" name="TextBox 712">
                <a:extLst>
                  <a:ext uri="{FF2B5EF4-FFF2-40B4-BE49-F238E27FC236}">
                    <a16:creationId xmlns:a16="http://schemas.microsoft.com/office/drawing/2014/main" id="{1DE042C6-2A01-D27C-4AEA-9AFA270B5A4F}"/>
                  </a:ext>
                </a:extLst>
              </p:cNvPr>
              <p:cNvSpPr txBox="1"/>
              <p:nvPr/>
            </p:nvSpPr>
            <p:spPr>
              <a:xfrm>
                <a:off x="4330148" y="4508732"/>
                <a:ext cx="14824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altLang="ko-KR" sz="1200" b="1" i="1" dirty="0">
                  <a:latin typeface="Cambria Math" panose="02040503050406030204" pitchFamily="18" charset="0"/>
                </a:endParaRPr>
              </a:p>
              <a:p>
                <a:endParaRPr lang="ko-KR" altLang="en-US" sz="1400" dirty="0"/>
              </a:p>
            </p:txBody>
          </p:sp>
        </mc:Choice>
        <mc:Fallback xmlns="">
          <p:sp>
            <p:nvSpPr>
              <p:cNvPr id="713" name="TextBox 712">
                <a:extLst>
                  <a:ext uri="{FF2B5EF4-FFF2-40B4-BE49-F238E27FC236}">
                    <a16:creationId xmlns:a16="http://schemas.microsoft.com/office/drawing/2014/main" id="{1DE042C6-2A01-D27C-4AEA-9AFA270B5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148" y="4508732"/>
                <a:ext cx="148246" cy="400110"/>
              </a:xfrm>
              <a:prstGeom prst="rect">
                <a:avLst/>
              </a:prstGeom>
              <a:blipFill>
                <a:blip r:embed="rId20"/>
                <a:stretch>
                  <a:fillRect r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5" name="TextBox 714">
                <a:extLst>
                  <a:ext uri="{FF2B5EF4-FFF2-40B4-BE49-F238E27FC236}">
                    <a16:creationId xmlns:a16="http://schemas.microsoft.com/office/drawing/2014/main" id="{AF7383F2-256E-A5EA-1330-D8B78FE1F24B}"/>
                  </a:ext>
                </a:extLst>
              </p:cNvPr>
              <p:cNvSpPr txBox="1"/>
              <p:nvPr/>
            </p:nvSpPr>
            <p:spPr>
              <a:xfrm>
                <a:off x="3588317" y="4524121"/>
                <a:ext cx="12984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715" name="TextBox 714">
                <a:extLst>
                  <a:ext uri="{FF2B5EF4-FFF2-40B4-BE49-F238E27FC236}">
                    <a16:creationId xmlns:a16="http://schemas.microsoft.com/office/drawing/2014/main" id="{AF7383F2-256E-A5EA-1330-D8B78FE1F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317" y="4524121"/>
                <a:ext cx="129844" cy="184666"/>
              </a:xfrm>
              <a:prstGeom prst="rect">
                <a:avLst/>
              </a:prstGeom>
              <a:blipFill>
                <a:blip r:embed="rId21"/>
                <a:stretch>
                  <a:fillRect l="-33333" r="-33333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6" name="TextBox 715">
                <a:extLst>
                  <a:ext uri="{FF2B5EF4-FFF2-40B4-BE49-F238E27FC236}">
                    <a16:creationId xmlns:a16="http://schemas.microsoft.com/office/drawing/2014/main" id="{EAF53253-40C1-DBB5-7DE7-CCC9677397C0}"/>
                  </a:ext>
                </a:extLst>
              </p:cNvPr>
              <p:cNvSpPr txBox="1"/>
              <p:nvPr/>
            </p:nvSpPr>
            <p:spPr>
              <a:xfrm>
                <a:off x="2864058" y="4508367"/>
                <a:ext cx="13305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ko-KR" altLang="en-US" sz="1200" b="1" dirty="0"/>
              </a:p>
            </p:txBody>
          </p:sp>
        </mc:Choice>
        <mc:Fallback xmlns="">
          <p:sp>
            <p:nvSpPr>
              <p:cNvPr id="716" name="TextBox 715">
                <a:extLst>
                  <a:ext uri="{FF2B5EF4-FFF2-40B4-BE49-F238E27FC236}">
                    <a16:creationId xmlns:a16="http://schemas.microsoft.com/office/drawing/2014/main" id="{EAF53253-40C1-DBB5-7DE7-CCC967739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058" y="4508367"/>
                <a:ext cx="133050" cy="184666"/>
              </a:xfrm>
              <a:prstGeom prst="rect">
                <a:avLst/>
              </a:prstGeom>
              <a:blipFill>
                <a:blip r:embed="rId22"/>
                <a:stretch>
                  <a:fillRect l="-18182" r="-1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A42BDDF5-0633-D32A-F496-5C864FBF9D8F}"/>
              </a:ext>
            </a:extLst>
          </p:cNvPr>
          <p:cNvCxnSpPr>
            <a:cxnSpLocks/>
            <a:endCxn id="451" idx="1"/>
          </p:cNvCxnSpPr>
          <p:nvPr/>
        </p:nvCxnSpPr>
        <p:spPr>
          <a:xfrm flipV="1">
            <a:off x="8101013" y="5053192"/>
            <a:ext cx="950490" cy="885646"/>
          </a:xfrm>
          <a:prstGeom prst="line">
            <a:avLst/>
          </a:prstGeom>
          <a:ln w="28575">
            <a:solidFill>
              <a:srgbClr val="1A1D2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278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P&amp;ID object detection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이미지형식의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P&amp;ID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도면에서 객체정보를 추출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필요성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P&amp;ID design tool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로 편집할 수 없는 이미지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, pdf 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형식의 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P&amp;ID 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도면을 수정하고자 할 때 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사람이 육안으로 보고 판단하여 도면 재구성이 요구됨 → 오류발생 가능성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존재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느린 속도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객체탐지 기술을 통해 빠르게 도면으로부터 직접 객체정보를 추출하여 데이터화 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객체정의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선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(Pipe)</a:t>
            </a:r>
          </a:p>
          <a:p>
            <a:pPr lvl="1"/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심볼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태그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도면번호 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28351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Line</a:t>
            </a:r>
            <a:r>
              <a:rPr kumimoji="1" lang="ko-KR" altLang="en-US" dirty="0"/>
              <a:t> </a:t>
            </a:r>
            <a:r>
              <a:rPr kumimoji="1" lang="en-US" altLang="ko-KR" dirty="0"/>
              <a:t>matching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70</a:t>
            </a:fld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AD0692F-40A0-8890-1625-FB13B9C8AD77}"/>
              </a:ext>
            </a:extLst>
          </p:cNvPr>
          <p:cNvSpPr/>
          <p:nvPr/>
        </p:nvSpPr>
        <p:spPr>
          <a:xfrm rot="16200000">
            <a:off x="4468482" y="7292758"/>
            <a:ext cx="180000" cy="180000"/>
          </a:xfrm>
          <a:prstGeom prst="ellipse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9">
            <a:extLst>
              <a:ext uri="{FF2B5EF4-FFF2-40B4-BE49-F238E27FC236}">
                <a16:creationId xmlns:a16="http://schemas.microsoft.com/office/drawing/2014/main" id="{686A6A5C-61BB-AB01-ADA7-08FECC1EB323}"/>
              </a:ext>
            </a:extLst>
          </p:cNvPr>
          <p:cNvGraphicFramePr>
            <a:graphicFrameLocks noGrp="1"/>
          </p:cNvGraphicFramePr>
          <p:nvPr/>
        </p:nvGraphicFramePr>
        <p:xfrm>
          <a:off x="3250024" y="1867339"/>
          <a:ext cx="107892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65">
                  <a:extLst>
                    <a:ext uri="{9D8B030D-6E8A-4147-A177-3AD203B41FA5}">
                      <a16:colId xmlns:a16="http://schemas.microsoft.com/office/drawing/2014/main" val="2706659124"/>
                    </a:ext>
                  </a:extLst>
                </a:gridCol>
                <a:gridCol w="134865">
                  <a:extLst>
                    <a:ext uri="{9D8B030D-6E8A-4147-A177-3AD203B41FA5}">
                      <a16:colId xmlns:a16="http://schemas.microsoft.com/office/drawing/2014/main" val="514462633"/>
                    </a:ext>
                  </a:extLst>
                </a:gridCol>
                <a:gridCol w="134865">
                  <a:extLst>
                    <a:ext uri="{9D8B030D-6E8A-4147-A177-3AD203B41FA5}">
                      <a16:colId xmlns:a16="http://schemas.microsoft.com/office/drawing/2014/main" val="1920526058"/>
                    </a:ext>
                  </a:extLst>
                </a:gridCol>
                <a:gridCol w="134865">
                  <a:extLst>
                    <a:ext uri="{9D8B030D-6E8A-4147-A177-3AD203B41FA5}">
                      <a16:colId xmlns:a16="http://schemas.microsoft.com/office/drawing/2014/main" val="259878440"/>
                    </a:ext>
                  </a:extLst>
                </a:gridCol>
                <a:gridCol w="134865">
                  <a:extLst>
                    <a:ext uri="{9D8B030D-6E8A-4147-A177-3AD203B41FA5}">
                      <a16:colId xmlns:a16="http://schemas.microsoft.com/office/drawing/2014/main" val="2378026547"/>
                    </a:ext>
                  </a:extLst>
                </a:gridCol>
                <a:gridCol w="134865">
                  <a:extLst>
                    <a:ext uri="{9D8B030D-6E8A-4147-A177-3AD203B41FA5}">
                      <a16:colId xmlns:a16="http://schemas.microsoft.com/office/drawing/2014/main" val="876252214"/>
                    </a:ext>
                  </a:extLst>
                </a:gridCol>
                <a:gridCol w="134865">
                  <a:extLst>
                    <a:ext uri="{9D8B030D-6E8A-4147-A177-3AD203B41FA5}">
                      <a16:colId xmlns:a16="http://schemas.microsoft.com/office/drawing/2014/main" val="1024361539"/>
                    </a:ext>
                  </a:extLst>
                </a:gridCol>
                <a:gridCol w="134865">
                  <a:extLst>
                    <a:ext uri="{9D8B030D-6E8A-4147-A177-3AD203B41FA5}">
                      <a16:colId xmlns:a16="http://schemas.microsoft.com/office/drawing/2014/main" val="539462118"/>
                    </a:ext>
                  </a:extLst>
                </a:gridCol>
              </a:tblGrid>
              <a:tr h="13500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646029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593000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195107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218208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004631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34934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386435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659403"/>
                  </a:ext>
                </a:extLst>
              </a:tr>
            </a:tbl>
          </a:graphicData>
        </a:graphic>
      </p:graphicFrame>
      <p:sp>
        <p:nvSpPr>
          <p:cNvPr id="382" name="TextBox 381">
            <a:extLst>
              <a:ext uri="{FF2B5EF4-FFF2-40B4-BE49-F238E27FC236}">
                <a16:creationId xmlns:a16="http://schemas.microsoft.com/office/drawing/2014/main" id="{C5FB2ECE-635D-DB69-E5B9-814C22C27A92}"/>
              </a:ext>
            </a:extLst>
          </p:cNvPr>
          <p:cNvSpPr txBox="1"/>
          <p:nvPr/>
        </p:nvSpPr>
        <p:spPr>
          <a:xfrm>
            <a:off x="3075708" y="2786671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0</a:t>
            </a:r>
            <a:endParaRPr lang="ko-KR" altLang="en-US" sz="2800" b="1" dirty="0"/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59E9C97F-E578-C071-BBAD-D761BC264E98}"/>
              </a:ext>
            </a:extLst>
          </p:cNvPr>
          <p:cNvSpPr txBox="1"/>
          <p:nvPr/>
        </p:nvSpPr>
        <p:spPr>
          <a:xfrm>
            <a:off x="3074426" y="2654348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1</a:t>
            </a:r>
            <a:endParaRPr lang="ko-KR" altLang="en-US" sz="2800" b="1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96476F7A-9DEE-3C78-09A4-3A9197860E2B}"/>
              </a:ext>
            </a:extLst>
          </p:cNvPr>
          <p:cNvSpPr txBox="1"/>
          <p:nvPr/>
        </p:nvSpPr>
        <p:spPr>
          <a:xfrm>
            <a:off x="3073208" y="2515908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2</a:t>
            </a:r>
            <a:endParaRPr lang="ko-KR" altLang="en-US" sz="2800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D57D2A5C-8B5D-11E1-6344-70039719B17A}"/>
              </a:ext>
            </a:extLst>
          </p:cNvPr>
          <p:cNvSpPr txBox="1"/>
          <p:nvPr/>
        </p:nvSpPr>
        <p:spPr>
          <a:xfrm>
            <a:off x="3073208" y="2374255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3</a:t>
            </a:r>
            <a:endParaRPr lang="ko-KR" altLang="en-US" sz="2800" b="1" dirty="0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ED5FE2FB-74AB-AFB1-0E0A-80EE77427A79}"/>
              </a:ext>
            </a:extLst>
          </p:cNvPr>
          <p:cNvSpPr txBox="1"/>
          <p:nvPr/>
        </p:nvSpPr>
        <p:spPr>
          <a:xfrm>
            <a:off x="3073208" y="2245145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4</a:t>
            </a:r>
            <a:endParaRPr lang="ko-KR" altLang="en-US" sz="2800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2DD87F1A-4A09-A0FC-67E3-231EF22007B2}"/>
              </a:ext>
            </a:extLst>
          </p:cNvPr>
          <p:cNvSpPr txBox="1"/>
          <p:nvPr/>
        </p:nvSpPr>
        <p:spPr>
          <a:xfrm>
            <a:off x="3073208" y="2107330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5</a:t>
            </a:r>
            <a:endParaRPr lang="ko-KR" altLang="en-US" sz="2800" b="1" dirty="0"/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7670D3A0-CD93-7646-5AEB-716E9D660845}"/>
              </a:ext>
            </a:extLst>
          </p:cNvPr>
          <p:cNvSpPr txBox="1"/>
          <p:nvPr/>
        </p:nvSpPr>
        <p:spPr>
          <a:xfrm>
            <a:off x="3073306" y="1963909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6</a:t>
            </a:r>
            <a:endParaRPr lang="ko-KR" altLang="en-US" sz="2800" b="1" dirty="0"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D84FD9E8-AC90-D0B5-2778-B7F1F9262AAB}"/>
              </a:ext>
            </a:extLst>
          </p:cNvPr>
          <p:cNvSpPr txBox="1"/>
          <p:nvPr/>
        </p:nvSpPr>
        <p:spPr>
          <a:xfrm>
            <a:off x="3071602" y="1830778"/>
            <a:ext cx="2295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7</a:t>
            </a:r>
            <a:endParaRPr lang="ko-KR" altLang="en-US" sz="2800" b="1" dirty="0"/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457DCAC9-7F4A-A2DB-894B-E100F54FDDD7}"/>
              </a:ext>
            </a:extLst>
          </p:cNvPr>
          <p:cNvSpPr txBox="1"/>
          <p:nvPr/>
        </p:nvSpPr>
        <p:spPr>
          <a:xfrm>
            <a:off x="3207964" y="2937666"/>
            <a:ext cx="2295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/>
              <a:t>0</a:t>
            </a:r>
            <a:endParaRPr lang="ko-KR" altLang="en-US" sz="2800" b="1" dirty="0"/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B7C650F3-63AE-FAF0-2E2A-07D90B3C2572}"/>
              </a:ext>
            </a:extLst>
          </p:cNvPr>
          <p:cNvSpPr txBox="1"/>
          <p:nvPr/>
        </p:nvSpPr>
        <p:spPr>
          <a:xfrm>
            <a:off x="3343693" y="2941522"/>
            <a:ext cx="2295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/>
              <a:t>1</a:t>
            </a:r>
            <a:endParaRPr lang="ko-KR" altLang="en-US" sz="2800" b="1" dirty="0"/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49812537-61DE-9A3D-5550-3556A0C3BA6F}"/>
              </a:ext>
            </a:extLst>
          </p:cNvPr>
          <p:cNvSpPr txBox="1"/>
          <p:nvPr/>
        </p:nvSpPr>
        <p:spPr>
          <a:xfrm>
            <a:off x="3477747" y="2941522"/>
            <a:ext cx="2295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/>
              <a:t>2</a:t>
            </a:r>
            <a:endParaRPr lang="ko-KR" altLang="en-US" sz="2800" b="1" dirty="0"/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726CE703-D2AC-4471-DC7E-5C160DBA2324}"/>
              </a:ext>
            </a:extLst>
          </p:cNvPr>
          <p:cNvSpPr txBox="1"/>
          <p:nvPr/>
        </p:nvSpPr>
        <p:spPr>
          <a:xfrm>
            <a:off x="3611206" y="2940048"/>
            <a:ext cx="2295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/>
              <a:t>3</a:t>
            </a:r>
            <a:endParaRPr lang="ko-KR" altLang="en-US" sz="2800" b="1" dirty="0"/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918FC8F9-669C-DAD6-4A01-DB81C118F2B8}"/>
              </a:ext>
            </a:extLst>
          </p:cNvPr>
          <p:cNvSpPr txBox="1"/>
          <p:nvPr/>
        </p:nvSpPr>
        <p:spPr>
          <a:xfrm>
            <a:off x="3743760" y="2939141"/>
            <a:ext cx="2295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/>
              <a:t>4</a:t>
            </a:r>
            <a:endParaRPr lang="ko-KR" altLang="en-US" sz="2800" b="1" dirty="0"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FCF0BC0A-D806-ABEE-0759-9CD03118C6B0}"/>
              </a:ext>
            </a:extLst>
          </p:cNvPr>
          <p:cNvSpPr txBox="1"/>
          <p:nvPr/>
        </p:nvSpPr>
        <p:spPr>
          <a:xfrm>
            <a:off x="3880989" y="2939141"/>
            <a:ext cx="2295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/>
              <a:t>5</a:t>
            </a:r>
            <a:endParaRPr lang="ko-KR" altLang="en-US" sz="2800" b="1" dirty="0"/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F23E487E-5297-CA56-38F5-D2C06B1AA2BD}"/>
              </a:ext>
            </a:extLst>
          </p:cNvPr>
          <p:cNvSpPr txBox="1"/>
          <p:nvPr/>
        </p:nvSpPr>
        <p:spPr>
          <a:xfrm>
            <a:off x="4151852" y="2939141"/>
            <a:ext cx="2295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/>
              <a:t>7</a:t>
            </a:r>
            <a:endParaRPr lang="ko-KR" altLang="en-US" sz="2800" b="1" dirty="0"/>
          </a:p>
        </p:txBody>
      </p:sp>
      <p:sp>
        <p:nvSpPr>
          <p:cNvPr id="408" name="TextBox 407">
            <a:extLst>
              <a:ext uri="{FF2B5EF4-FFF2-40B4-BE49-F238E27FC236}">
                <a16:creationId xmlns:a16="http://schemas.microsoft.com/office/drawing/2014/main" id="{CE7AF19B-154F-EECA-5A76-92078F01E50B}"/>
              </a:ext>
            </a:extLst>
          </p:cNvPr>
          <p:cNvSpPr txBox="1"/>
          <p:nvPr/>
        </p:nvSpPr>
        <p:spPr>
          <a:xfrm>
            <a:off x="4022530" y="2939141"/>
            <a:ext cx="2295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/>
              <a:t>6</a:t>
            </a:r>
            <a:endParaRPr lang="ko-KR" altLang="en-US" sz="2800" b="1" dirty="0"/>
          </a:p>
        </p:txBody>
      </p:sp>
      <p:cxnSp>
        <p:nvCxnSpPr>
          <p:cNvPr id="600" name="직선 화살표 연결선 599">
            <a:extLst>
              <a:ext uri="{FF2B5EF4-FFF2-40B4-BE49-F238E27FC236}">
                <a16:creationId xmlns:a16="http://schemas.microsoft.com/office/drawing/2014/main" id="{263EE53B-A630-2304-39B9-B9A3D9D7FFE9}"/>
              </a:ext>
            </a:extLst>
          </p:cNvPr>
          <p:cNvCxnSpPr>
            <a:cxnSpLocks/>
          </p:cNvCxnSpPr>
          <p:nvPr/>
        </p:nvCxnSpPr>
        <p:spPr>
          <a:xfrm>
            <a:off x="9132808" y="2019025"/>
            <a:ext cx="2437912" cy="0"/>
          </a:xfrm>
          <a:prstGeom prst="straightConnector1">
            <a:avLst/>
          </a:prstGeom>
          <a:ln w="1905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1" name="직선 화살표 연결선 600">
            <a:extLst>
              <a:ext uri="{FF2B5EF4-FFF2-40B4-BE49-F238E27FC236}">
                <a16:creationId xmlns:a16="http://schemas.microsoft.com/office/drawing/2014/main" id="{2B971F2A-73BC-3250-5FD1-C5104D317C0F}"/>
              </a:ext>
            </a:extLst>
          </p:cNvPr>
          <p:cNvCxnSpPr>
            <a:cxnSpLocks/>
          </p:cNvCxnSpPr>
          <p:nvPr/>
        </p:nvCxnSpPr>
        <p:spPr>
          <a:xfrm flipV="1">
            <a:off x="10359621" y="829248"/>
            <a:ext cx="7775" cy="1189777"/>
          </a:xfrm>
          <a:prstGeom prst="straightConnector1">
            <a:avLst/>
          </a:prstGeom>
          <a:ln w="1905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직선 화살표 연결선 601">
            <a:extLst>
              <a:ext uri="{FF2B5EF4-FFF2-40B4-BE49-F238E27FC236}">
                <a16:creationId xmlns:a16="http://schemas.microsoft.com/office/drawing/2014/main" id="{00B073B0-E232-8D94-55AE-16B0D4C234F0}"/>
              </a:ext>
            </a:extLst>
          </p:cNvPr>
          <p:cNvCxnSpPr>
            <a:cxnSpLocks/>
          </p:cNvCxnSpPr>
          <p:nvPr/>
        </p:nvCxnSpPr>
        <p:spPr>
          <a:xfrm>
            <a:off x="9772914" y="1276228"/>
            <a:ext cx="1295674" cy="0"/>
          </a:xfrm>
          <a:prstGeom prst="straightConnector1">
            <a:avLst/>
          </a:prstGeom>
          <a:ln w="1905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4" name="직선 연결선 603">
            <a:extLst>
              <a:ext uri="{FF2B5EF4-FFF2-40B4-BE49-F238E27FC236}">
                <a16:creationId xmlns:a16="http://schemas.microsoft.com/office/drawing/2014/main" id="{0ABDFEB3-9CCC-B3FA-43C2-8410FEE202BD}"/>
              </a:ext>
            </a:extLst>
          </p:cNvPr>
          <p:cNvCxnSpPr>
            <a:cxnSpLocks/>
          </p:cNvCxnSpPr>
          <p:nvPr/>
        </p:nvCxnSpPr>
        <p:spPr>
          <a:xfrm flipV="1">
            <a:off x="9132808" y="1276228"/>
            <a:ext cx="1191274" cy="735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7" name="직선 연결선 606">
            <a:extLst>
              <a:ext uri="{FF2B5EF4-FFF2-40B4-BE49-F238E27FC236}">
                <a16:creationId xmlns:a16="http://schemas.microsoft.com/office/drawing/2014/main" id="{11692896-700E-74F0-8160-BC1C37C676BC}"/>
              </a:ext>
            </a:extLst>
          </p:cNvPr>
          <p:cNvCxnSpPr>
            <a:cxnSpLocks/>
          </p:cNvCxnSpPr>
          <p:nvPr/>
        </p:nvCxnSpPr>
        <p:spPr>
          <a:xfrm flipH="1" flipV="1">
            <a:off x="10331857" y="1268347"/>
            <a:ext cx="1173300" cy="742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0" name="직선 화살표 연결선 609">
            <a:extLst>
              <a:ext uri="{FF2B5EF4-FFF2-40B4-BE49-F238E27FC236}">
                <a16:creationId xmlns:a16="http://schemas.microsoft.com/office/drawing/2014/main" id="{D0CEEFD8-8A2F-EAB8-8593-CD499C8DB072}"/>
              </a:ext>
            </a:extLst>
          </p:cNvPr>
          <p:cNvCxnSpPr>
            <a:cxnSpLocks/>
          </p:cNvCxnSpPr>
          <p:nvPr/>
        </p:nvCxnSpPr>
        <p:spPr>
          <a:xfrm>
            <a:off x="9772914" y="1346078"/>
            <a:ext cx="1295674" cy="0"/>
          </a:xfrm>
          <a:prstGeom prst="straightConnector1">
            <a:avLst/>
          </a:prstGeom>
          <a:ln w="1905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4" name="직선 화살표 연결선 613">
            <a:extLst>
              <a:ext uri="{FF2B5EF4-FFF2-40B4-BE49-F238E27FC236}">
                <a16:creationId xmlns:a16="http://schemas.microsoft.com/office/drawing/2014/main" id="{D6B315B6-99C8-69B0-1B47-65BE3685BFC2}"/>
              </a:ext>
            </a:extLst>
          </p:cNvPr>
          <p:cNvCxnSpPr>
            <a:cxnSpLocks/>
          </p:cNvCxnSpPr>
          <p:nvPr/>
        </p:nvCxnSpPr>
        <p:spPr>
          <a:xfrm>
            <a:off x="9877845" y="1157322"/>
            <a:ext cx="0" cy="1371226"/>
          </a:xfrm>
          <a:prstGeom prst="straightConnector1">
            <a:avLst/>
          </a:prstGeom>
          <a:ln w="1905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9" name="직선 화살표 연결선 618">
            <a:extLst>
              <a:ext uri="{FF2B5EF4-FFF2-40B4-BE49-F238E27FC236}">
                <a16:creationId xmlns:a16="http://schemas.microsoft.com/office/drawing/2014/main" id="{0D099C98-7485-710F-FDC3-E9B748F8062E}"/>
              </a:ext>
            </a:extLst>
          </p:cNvPr>
          <p:cNvCxnSpPr>
            <a:cxnSpLocks/>
          </p:cNvCxnSpPr>
          <p:nvPr/>
        </p:nvCxnSpPr>
        <p:spPr>
          <a:xfrm>
            <a:off x="10849171" y="1117937"/>
            <a:ext cx="0" cy="1410611"/>
          </a:xfrm>
          <a:prstGeom prst="straightConnector1">
            <a:avLst/>
          </a:prstGeom>
          <a:ln w="1905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6" name="자유형: 도형 635">
            <a:extLst>
              <a:ext uri="{FF2B5EF4-FFF2-40B4-BE49-F238E27FC236}">
                <a16:creationId xmlns:a16="http://schemas.microsoft.com/office/drawing/2014/main" id="{866DD4DA-07EB-507E-02C2-7FF512235587}"/>
              </a:ext>
            </a:extLst>
          </p:cNvPr>
          <p:cNvSpPr/>
          <p:nvPr/>
        </p:nvSpPr>
        <p:spPr>
          <a:xfrm>
            <a:off x="9880700" y="1356370"/>
            <a:ext cx="984250" cy="660400"/>
          </a:xfrm>
          <a:custGeom>
            <a:avLst/>
            <a:gdLst>
              <a:gd name="connsiteX0" fmla="*/ 0 w 984250"/>
              <a:gd name="connsiteY0" fmla="*/ 660400 h 660400"/>
              <a:gd name="connsiteX1" fmla="*/ 488950 w 984250"/>
              <a:gd name="connsiteY1" fmla="*/ 0 h 660400"/>
              <a:gd name="connsiteX2" fmla="*/ 984250 w 984250"/>
              <a:gd name="connsiteY2" fmla="*/ 660400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4250" h="660400">
                <a:moveTo>
                  <a:pt x="0" y="660400"/>
                </a:moveTo>
                <a:cubicBezTo>
                  <a:pt x="162454" y="330200"/>
                  <a:pt x="324908" y="0"/>
                  <a:pt x="488950" y="0"/>
                </a:cubicBezTo>
                <a:cubicBezTo>
                  <a:pt x="652992" y="0"/>
                  <a:pt x="818621" y="330200"/>
                  <a:pt x="984250" y="6604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27" name="그룹 726">
            <a:extLst>
              <a:ext uri="{FF2B5EF4-FFF2-40B4-BE49-F238E27FC236}">
                <a16:creationId xmlns:a16="http://schemas.microsoft.com/office/drawing/2014/main" id="{0906C483-3AEE-FF8E-8509-5BF93E08A100}"/>
              </a:ext>
            </a:extLst>
          </p:cNvPr>
          <p:cNvGrpSpPr/>
          <p:nvPr/>
        </p:nvGrpSpPr>
        <p:grpSpPr>
          <a:xfrm>
            <a:off x="7845015" y="3803718"/>
            <a:ext cx="2747032" cy="2367512"/>
            <a:chOff x="7845015" y="3803718"/>
            <a:chExt cx="2747032" cy="2367512"/>
          </a:xfrm>
        </p:grpSpPr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CC474700-3C0D-6179-424C-C222417F45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2470" y="4119428"/>
              <a:ext cx="11880" cy="1817913"/>
            </a:xfrm>
            <a:prstGeom prst="straightConnector1">
              <a:avLst/>
            </a:prstGeom>
            <a:ln w="28575">
              <a:solidFill>
                <a:srgbClr val="1A1D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화살표 연결선 245">
              <a:extLst>
                <a:ext uri="{FF2B5EF4-FFF2-40B4-BE49-F238E27FC236}">
                  <a16:creationId xmlns:a16="http://schemas.microsoft.com/office/drawing/2014/main" id="{BC7F4DCC-3CB1-F9D4-660C-E4A089AC9AF9}"/>
                </a:ext>
              </a:extLst>
            </p:cNvPr>
            <p:cNvCxnSpPr>
              <a:cxnSpLocks/>
            </p:cNvCxnSpPr>
            <p:nvPr/>
          </p:nvCxnSpPr>
          <p:spPr>
            <a:xfrm>
              <a:off x="8074945" y="5937341"/>
              <a:ext cx="1979718" cy="0"/>
            </a:xfrm>
            <a:prstGeom prst="straightConnector1">
              <a:avLst/>
            </a:prstGeom>
            <a:ln w="28575">
              <a:solidFill>
                <a:srgbClr val="1A1D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9A8A2658-5470-E6EF-072B-501BE335E6A4}"/>
                </a:ext>
              </a:extLst>
            </p:cNvPr>
            <p:cNvSpPr txBox="1"/>
            <p:nvPr/>
          </p:nvSpPr>
          <p:spPr>
            <a:xfrm>
              <a:off x="7961009" y="3803718"/>
              <a:ext cx="279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y</a:t>
              </a:r>
              <a:endParaRPr lang="ko-KR" altLang="en-US" sz="1400" b="1" dirty="0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3334BABA-0062-8443-C6FF-DA4C386DECE7}"/>
                </a:ext>
              </a:extLst>
            </p:cNvPr>
            <p:cNvSpPr txBox="1"/>
            <p:nvPr/>
          </p:nvSpPr>
          <p:spPr>
            <a:xfrm>
              <a:off x="9998928" y="5767510"/>
              <a:ext cx="2920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x</a:t>
              </a:r>
              <a:endParaRPr lang="ko-KR" alt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0FE26AA0-A042-3B46-3772-F0360C17C12F}"/>
                    </a:ext>
                  </a:extLst>
                </p:cNvPr>
                <p:cNvSpPr txBox="1"/>
                <p:nvPr/>
              </p:nvSpPr>
              <p:spPr>
                <a:xfrm>
                  <a:off x="8544517" y="4088000"/>
                  <a:ext cx="2047530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400" b="1" i="1" smtClean="0">
                            <a:latin typeface="Cambria Math" panose="02040503050406030204" pitchFamily="18" charset="0"/>
                          </a:rPr>
                          <m:t>𝝆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ko-KR" sz="1400" b="1" i="0" smtClean="0">
                                <a:latin typeface="Cambria Math" panose="02040503050406030204" pitchFamily="18" charset="0"/>
                              </a:rPr>
                              <m:t>𝐜𝐨𝐬</m:t>
                            </m:r>
                          </m:fName>
                          <m:e>
                            <m:r>
                              <a:rPr lang="ko-KR" altLang="en-US" sz="14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  <m:r>
                              <m:rPr>
                                <m:nor/>
                              </m:rPr>
                              <a:rPr lang="ko-KR" altLang="en-US" sz="1400" b="1" dirty="0"/>
                              <m:t> </m:t>
                            </m:r>
                          </m:e>
                        </m:func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𝒚𝒔𝒊𝒏</m:t>
                        </m:r>
                        <m:r>
                          <a:rPr lang="ko-KR" altLang="en-US" sz="14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0FE26AA0-A042-3B46-3772-F0360C17C1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4517" y="4088000"/>
                  <a:ext cx="2047530" cy="215444"/>
                </a:xfrm>
                <a:prstGeom prst="rect">
                  <a:avLst/>
                </a:prstGeom>
                <a:blipFill>
                  <a:blip r:embed="rId3"/>
                  <a:stretch>
                    <a:fillRect b="-3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0" name="부분 원형 439">
              <a:extLst>
                <a:ext uri="{FF2B5EF4-FFF2-40B4-BE49-F238E27FC236}">
                  <a16:creationId xmlns:a16="http://schemas.microsoft.com/office/drawing/2014/main" id="{BAC24CE7-6862-7042-54D3-34AF887F1E83}"/>
                </a:ext>
              </a:extLst>
            </p:cNvPr>
            <p:cNvSpPr/>
            <p:nvPr/>
          </p:nvSpPr>
          <p:spPr>
            <a:xfrm rot="19145815">
              <a:off x="7883510" y="5681872"/>
              <a:ext cx="449729" cy="489358"/>
            </a:xfrm>
            <a:prstGeom prst="pie">
              <a:avLst>
                <a:gd name="adj1" fmla="val 21442691"/>
                <a:gd name="adj2" fmla="val 2456443"/>
              </a:avLst>
            </a:prstGeom>
            <a:noFill/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42" name="직선 연결선 441">
              <a:extLst>
                <a:ext uri="{FF2B5EF4-FFF2-40B4-BE49-F238E27FC236}">
                  <a16:creationId xmlns:a16="http://schemas.microsoft.com/office/drawing/2014/main" id="{6733A359-F01B-AAB6-3802-BBE50AF388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93847" y="5761612"/>
              <a:ext cx="192519" cy="167733"/>
            </a:xfrm>
            <a:prstGeom prst="line">
              <a:avLst/>
            </a:prstGeom>
            <a:ln w="28575">
              <a:solidFill>
                <a:srgbClr val="FFFFFF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8365810B-4658-D750-652D-399DC09719CE}"/>
                </a:ext>
              </a:extLst>
            </p:cNvPr>
            <p:cNvSpPr/>
            <p:nvPr/>
          </p:nvSpPr>
          <p:spPr>
            <a:xfrm rot="2721534">
              <a:off x="9014043" y="5043594"/>
              <a:ext cx="123835" cy="120008"/>
            </a:xfrm>
            <a:prstGeom prst="rect">
              <a:avLst/>
            </a:prstGeom>
            <a:noFill/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452" name="직선 연결선 451">
              <a:extLst>
                <a:ext uri="{FF2B5EF4-FFF2-40B4-BE49-F238E27FC236}">
                  <a16:creationId xmlns:a16="http://schemas.microsoft.com/office/drawing/2014/main" id="{FACD519E-9802-AAD0-9E8A-8AE1775140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9551" y="4956011"/>
              <a:ext cx="154306" cy="146402"/>
            </a:xfrm>
            <a:prstGeom prst="line">
              <a:avLst/>
            </a:prstGeom>
            <a:ln w="28575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A42BDDF5-0633-D32A-F496-5C864FBF9D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0631" y="5027438"/>
              <a:ext cx="969763" cy="897347"/>
            </a:xfrm>
            <a:prstGeom prst="line">
              <a:avLst/>
            </a:prstGeom>
            <a:ln w="28575">
              <a:solidFill>
                <a:srgbClr val="1A1D2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4" name="TextBox 463">
                  <a:extLst>
                    <a:ext uri="{FF2B5EF4-FFF2-40B4-BE49-F238E27FC236}">
                      <a16:creationId xmlns:a16="http://schemas.microsoft.com/office/drawing/2014/main" id="{127B1DB0-6FC7-042F-BBB8-5BB932D91ADA}"/>
                    </a:ext>
                  </a:extLst>
                </p:cNvPr>
                <p:cNvSpPr txBox="1"/>
                <p:nvPr/>
              </p:nvSpPr>
              <p:spPr>
                <a:xfrm>
                  <a:off x="8388870" y="5647990"/>
                  <a:ext cx="177934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ko-KR" altLang="en-US" sz="1600" b="1" dirty="0"/>
                </a:p>
              </p:txBody>
            </p:sp>
          </mc:Choice>
          <mc:Fallback xmlns="">
            <p:sp>
              <p:nvSpPr>
                <p:cNvPr id="464" name="TextBox 463">
                  <a:extLst>
                    <a:ext uri="{FF2B5EF4-FFF2-40B4-BE49-F238E27FC236}">
                      <a16:creationId xmlns:a16="http://schemas.microsoft.com/office/drawing/2014/main" id="{127B1DB0-6FC7-042F-BBB8-5BB932D91A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8870" y="5647990"/>
                  <a:ext cx="177934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27586" r="-27586" b="-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5" name="TextBox 464">
                  <a:extLst>
                    <a:ext uri="{FF2B5EF4-FFF2-40B4-BE49-F238E27FC236}">
                      <a16:creationId xmlns:a16="http://schemas.microsoft.com/office/drawing/2014/main" id="{8CB7F27B-18E1-5D1D-82E6-5CA458AC69C2}"/>
                    </a:ext>
                  </a:extLst>
                </p:cNvPr>
                <p:cNvSpPr txBox="1"/>
                <p:nvPr/>
              </p:nvSpPr>
              <p:spPr>
                <a:xfrm>
                  <a:off x="8431633" y="5100610"/>
                  <a:ext cx="19877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b="1" i="1" smtClean="0">
                            <a:latin typeface="Cambria Math" panose="02040503050406030204" pitchFamily="18" charset="0"/>
                          </a:rPr>
                          <m:t>𝝆</m:t>
                        </m:r>
                      </m:oMath>
                    </m:oMathPara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465" name="TextBox 464">
                  <a:extLst>
                    <a:ext uri="{FF2B5EF4-FFF2-40B4-BE49-F238E27FC236}">
                      <a16:creationId xmlns:a16="http://schemas.microsoft.com/office/drawing/2014/main" id="{8CB7F27B-18E1-5D1D-82E6-5CA458AC69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1633" y="5100610"/>
                  <a:ext cx="19877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7273" r="-30303" b="-3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5" name="직선 연결선 424">
              <a:extLst>
                <a:ext uri="{FF2B5EF4-FFF2-40B4-BE49-F238E27FC236}">
                  <a16:creationId xmlns:a16="http://schemas.microsoft.com/office/drawing/2014/main" id="{DB3CF631-8086-CA32-35E2-52D4A5DCB4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97687" y="4213646"/>
              <a:ext cx="1396167" cy="1425846"/>
            </a:xfrm>
            <a:prstGeom prst="line">
              <a:avLst/>
            </a:prstGeom>
            <a:ln w="28575">
              <a:solidFill>
                <a:schemeClr val="accent5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7" name="타원 466">
              <a:extLst>
                <a:ext uri="{FF2B5EF4-FFF2-40B4-BE49-F238E27FC236}">
                  <a16:creationId xmlns:a16="http://schemas.microsoft.com/office/drawing/2014/main" id="{46391591-3BF5-BC23-E531-C8A69BD4ECC1}"/>
                </a:ext>
              </a:extLst>
            </p:cNvPr>
            <p:cNvSpPr/>
            <p:nvPr/>
          </p:nvSpPr>
          <p:spPr>
            <a:xfrm>
              <a:off x="9362713" y="5294170"/>
              <a:ext cx="132014" cy="132014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69" name="TextBox 468">
              <a:extLst>
                <a:ext uri="{FF2B5EF4-FFF2-40B4-BE49-F238E27FC236}">
                  <a16:creationId xmlns:a16="http://schemas.microsoft.com/office/drawing/2014/main" id="{D441A432-8BC8-AF93-3A78-675ACDACF20E}"/>
                </a:ext>
              </a:extLst>
            </p:cNvPr>
            <p:cNvSpPr txBox="1"/>
            <p:nvPr/>
          </p:nvSpPr>
          <p:spPr>
            <a:xfrm>
              <a:off x="7845015" y="5885894"/>
              <a:ext cx="350740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0</a:t>
              </a:r>
              <a:endParaRPr lang="ko-KR" altLang="en-US" sz="1200" b="1" dirty="0"/>
            </a:p>
          </p:txBody>
        </p:sp>
        <p:cxnSp>
          <p:nvCxnSpPr>
            <p:cNvPr id="484" name="직선 연결선 483">
              <a:extLst>
                <a:ext uri="{FF2B5EF4-FFF2-40B4-BE49-F238E27FC236}">
                  <a16:creationId xmlns:a16="http://schemas.microsoft.com/office/drawing/2014/main" id="{44137D98-A2C5-1A55-07B6-0878AE2B3E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44831" y="4309802"/>
              <a:ext cx="1528022" cy="971652"/>
            </a:xfrm>
            <a:prstGeom prst="line">
              <a:avLst/>
            </a:prstGeom>
            <a:ln w="28575">
              <a:solidFill>
                <a:schemeClr val="tx1">
                  <a:lumMod val="40000"/>
                  <a:lumOff val="6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직선 연결선 485">
              <a:extLst>
                <a:ext uri="{FF2B5EF4-FFF2-40B4-BE49-F238E27FC236}">
                  <a16:creationId xmlns:a16="http://schemas.microsoft.com/office/drawing/2014/main" id="{EFABF91C-C8C2-C6C5-BFAB-FDF4DBF679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04660" y="4526787"/>
              <a:ext cx="1682435" cy="2454"/>
            </a:xfrm>
            <a:prstGeom prst="line">
              <a:avLst/>
            </a:prstGeom>
            <a:ln w="28575">
              <a:solidFill>
                <a:schemeClr val="tx1">
                  <a:lumMod val="40000"/>
                  <a:lumOff val="6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직선 연결선 489">
              <a:extLst>
                <a:ext uri="{FF2B5EF4-FFF2-40B4-BE49-F238E27FC236}">
                  <a16:creationId xmlns:a16="http://schemas.microsoft.com/office/drawing/2014/main" id="{3098F2DD-DD84-24C2-3B23-808990ACCE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3758" y="4414103"/>
              <a:ext cx="1626682" cy="460325"/>
            </a:xfrm>
            <a:prstGeom prst="line">
              <a:avLst/>
            </a:prstGeom>
            <a:ln w="28575">
              <a:solidFill>
                <a:schemeClr val="tx1">
                  <a:lumMod val="40000"/>
                  <a:lumOff val="6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직선 연결선 542">
              <a:extLst>
                <a:ext uri="{FF2B5EF4-FFF2-40B4-BE49-F238E27FC236}">
                  <a16:creationId xmlns:a16="http://schemas.microsoft.com/office/drawing/2014/main" id="{6EBE827B-DA67-B5EE-F6A8-26A0F042424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09474" y="4095291"/>
              <a:ext cx="745894" cy="1602415"/>
            </a:xfrm>
            <a:prstGeom prst="line">
              <a:avLst/>
            </a:prstGeom>
            <a:ln w="28575">
              <a:solidFill>
                <a:schemeClr val="tx1">
                  <a:lumMod val="40000"/>
                  <a:lumOff val="6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4" name="타원 333">
              <a:extLst>
                <a:ext uri="{FF2B5EF4-FFF2-40B4-BE49-F238E27FC236}">
                  <a16:creationId xmlns:a16="http://schemas.microsoft.com/office/drawing/2014/main" id="{C287F64D-4519-1A34-6ECB-AEBB21DE638A}"/>
                </a:ext>
              </a:extLst>
            </p:cNvPr>
            <p:cNvSpPr/>
            <p:nvPr/>
          </p:nvSpPr>
          <p:spPr>
            <a:xfrm>
              <a:off x="8522240" y="4435731"/>
              <a:ext cx="132014" cy="132014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66" name="타원 465">
              <a:extLst>
                <a:ext uri="{FF2B5EF4-FFF2-40B4-BE49-F238E27FC236}">
                  <a16:creationId xmlns:a16="http://schemas.microsoft.com/office/drawing/2014/main" id="{9BE52B18-67FE-D8B7-3324-6EAD57BA8500}"/>
                </a:ext>
              </a:extLst>
            </p:cNvPr>
            <p:cNvSpPr/>
            <p:nvPr/>
          </p:nvSpPr>
          <p:spPr>
            <a:xfrm>
              <a:off x="8710443" y="4631331"/>
              <a:ext cx="132014" cy="132014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1" name="TextBox 650">
                  <a:extLst>
                    <a:ext uri="{FF2B5EF4-FFF2-40B4-BE49-F238E27FC236}">
                      <a16:creationId xmlns:a16="http://schemas.microsoft.com/office/drawing/2014/main" id="{77A7934D-5358-D9E7-2D26-7054EBFDF36D}"/>
                    </a:ext>
                  </a:extLst>
                </p:cNvPr>
                <p:cNvSpPr txBox="1"/>
                <p:nvPr/>
              </p:nvSpPr>
              <p:spPr>
                <a:xfrm>
                  <a:off x="8755927" y="4557500"/>
                  <a:ext cx="800981" cy="277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d>
                          <m:dPr>
                            <m:ctrlP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d>
                      </m:oMath>
                    </m:oMathPara>
                  </a14:m>
                  <a:endParaRPr lang="en-US" altLang="ko-KR" sz="1200" b="1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51" name="TextBox 650">
                  <a:extLst>
                    <a:ext uri="{FF2B5EF4-FFF2-40B4-BE49-F238E27FC236}">
                      <a16:creationId xmlns:a16="http://schemas.microsoft.com/office/drawing/2014/main" id="{77A7934D-5358-D9E7-2D26-7054EBFDF3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5927" y="4557500"/>
                  <a:ext cx="800981" cy="2770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3" name="TextBox 652">
                  <a:extLst>
                    <a:ext uri="{FF2B5EF4-FFF2-40B4-BE49-F238E27FC236}">
                      <a16:creationId xmlns:a16="http://schemas.microsoft.com/office/drawing/2014/main" id="{BEED0863-E73F-205B-E8B2-A41FC4F56C0D}"/>
                    </a:ext>
                  </a:extLst>
                </p:cNvPr>
                <p:cNvSpPr txBox="1"/>
                <p:nvPr/>
              </p:nvSpPr>
              <p:spPr>
                <a:xfrm>
                  <a:off x="9036657" y="5190254"/>
                  <a:ext cx="1514971" cy="277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𝟔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ko-KR" sz="1200" b="1" dirty="0"/>
                </a:p>
              </p:txBody>
            </p:sp>
          </mc:Choice>
          <mc:Fallback xmlns="">
            <p:sp>
              <p:nvSpPr>
                <p:cNvPr id="653" name="TextBox 652">
                  <a:extLst>
                    <a:ext uri="{FF2B5EF4-FFF2-40B4-BE49-F238E27FC236}">
                      <a16:creationId xmlns:a16="http://schemas.microsoft.com/office/drawing/2014/main" id="{BEED0863-E73F-205B-E8B2-A41FC4F56C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6657" y="5190254"/>
                  <a:ext cx="1514971" cy="277000"/>
                </a:xfrm>
                <a:prstGeom prst="rect">
                  <a:avLst/>
                </a:prstGeom>
                <a:blipFill>
                  <a:blip r:embed="rId7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CD58BCD8-1B2D-1EBD-7AF2-D22479B31742}"/>
                    </a:ext>
                  </a:extLst>
                </p:cNvPr>
                <p:cNvSpPr txBox="1"/>
                <p:nvPr/>
              </p:nvSpPr>
              <p:spPr>
                <a:xfrm>
                  <a:off x="8665352" y="4383079"/>
                  <a:ext cx="61690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d>
                          <m:dPr>
                            <m:ctrlP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  <m:t>𝟔</m:t>
                            </m:r>
                          </m:e>
                        </m:d>
                      </m:oMath>
                    </m:oMathPara>
                  </a14:m>
                  <a:endParaRPr lang="en-US" altLang="ko-KR" sz="1200" b="1" i="1" dirty="0">
                    <a:latin typeface="Cambria Math" panose="02040503050406030204" pitchFamily="18" charset="0"/>
                  </a:endParaRPr>
                </a:p>
                <a:p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CD58BCD8-1B2D-1EBD-7AF2-D22479B317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5352" y="4383079"/>
                  <a:ext cx="61690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25" name="그림 724">
            <a:extLst>
              <a:ext uri="{FF2B5EF4-FFF2-40B4-BE49-F238E27FC236}">
                <a16:creationId xmlns:a16="http://schemas.microsoft.com/office/drawing/2014/main" id="{AA405F61-20FE-B955-4198-3AEDDB3CF7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9" b="4134"/>
          <a:stretch/>
        </p:blipFill>
        <p:spPr>
          <a:xfrm>
            <a:off x="349183" y="1216806"/>
            <a:ext cx="2502946" cy="249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666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Line</a:t>
            </a:r>
            <a:r>
              <a:rPr kumimoji="1" lang="ko-KR" altLang="en-US" dirty="0"/>
              <a:t> </a:t>
            </a:r>
            <a:r>
              <a:rPr kumimoji="1" lang="en-US" altLang="ko-KR" dirty="0"/>
              <a:t>matching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71</a:t>
            </a:fld>
            <a:endParaRPr lang="ko-KR" altLang="en-US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F0D827A7-3A49-F99D-6300-7AAA4FB092C1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제안기법 직선 검출기법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6E2515E-065A-4A53-297E-6B7A859A35E6}"/>
              </a:ext>
            </a:extLst>
          </p:cNvPr>
          <p:cNvGrpSpPr>
            <a:grpSpLocks noChangeAspect="1"/>
          </p:cNvGrpSpPr>
          <p:nvPr/>
        </p:nvGrpSpPr>
        <p:grpSpPr>
          <a:xfrm>
            <a:off x="9352396" y="3577703"/>
            <a:ext cx="2545080" cy="2184547"/>
            <a:chOff x="885746" y="1864519"/>
            <a:chExt cx="3983434" cy="3399889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2F3AAB0-09A6-9CBA-0BB9-A961117E17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3422" y="1864519"/>
              <a:ext cx="747" cy="1001310"/>
            </a:xfrm>
            <a:prstGeom prst="lin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46D4E64-4180-7A30-7188-58D218F8560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392435" y="3715832"/>
              <a:ext cx="961972" cy="0"/>
            </a:xfrm>
            <a:prstGeom prst="lin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5E164585-1EBA-E9D8-C96A-B4CBE0B3E319}"/>
                </a:ext>
              </a:extLst>
            </p:cNvPr>
            <p:cNvGrpSpPr/>
            <p:nvPr/>
          </p:nvGrpSpPr>
          <p:grpSpPr>
            <a:xfrm rot="16200000">
              <a:off x="2685296" y="2923631"/>
              <a:ext cx="376249" cy="246181"/>
              <a:chOff x="1812865" y="4291217"/>
              <a:chExt cx="556852" cy="340736"/>
            </a:xfrm>
          </p:grpSpPr>
          <p:sp>
            <p:nvSpPr>
              <p:cNvPr id="63" name="이등변 삼각형 62">
                <a:extLst>
                  <a:ext uri="{FF2B5EF4-FFF2-40B4-BE49-F238E27FC236}">
                    <a16:creationId xmlns:a16="http://schemas.microsoft.com/office/drawing/2014/main" id="{85A746DE-FC59-C272-E8C7-093C2FB8F05C}"/>
                  </a:ext>
                </a:extLst>
              </p:cNvPr>
              <p:cNvSpPr/>
              <p:nvPr/>
            </p:nvSpPr>
            <p:spPr>
              <a:xfrm rot="5400000">
                <a:off x="1781158" y="4322925"/>
                <a:ext cx="340735" cy="277322"/>
              </a:xfrm>
              <a:prstGeom prst="triangle">
                <a:avLst/>
              </a:prstGeom>
              <a:noFill/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이등변 삼각형 63">
                <a:extLst>
                  <a:ext uri="{FF2B5EF4-FFF2-40B4-BE49-F238E27FC236}">
                    <a16:creationId xmlns:a16="http://schemas.microsoft.com/office/drawing/2014/main" id="{2D33001F-6D14-E5A8-FC03-0E3229D78CC7}"/>
                  </a:ext>
                </a:extLst>
              </p:cNvPr>
              <p:cNvSpPr/>
              <p:nvPr/>
            </p:nvSpPr>
            <p:spPr>
              <a:xfrm rot="16200000">
                <a:off x="2060688" y="4322924"/>
                <a:ext cx="340735" cy="277322"/>
              </a:xfrm>
              <a:prstGeom prst="triangle">
                <a:avLst/>
              </a:prstGeom>
              <a:noFill/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E0AB4B4A-339F-8327-421A-78B7533431F9}"/>
                  </a:ext>
                </a:extLst>
              </p:cNvPr>
              <p:cNvSpPr/>
              <p:nvPr/>
            </p:nvSpPr>
            <p:spPr>
              <a:xfrm>
                <a:off x="1947277" y="4322919"/>
                <a:ext cx="277323" cy="27733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99013F67-3C79-1D9F-97B6-997FE2CB877B}"/>
                </a:ext>
              </a:extLst>
            </p:cNvPr>
            <p:cNvGrpSpPr/>
            <p:nvPr/>
          </p:nvGrpSpPr>
          <p:grpSpPr>
            <a:xfrm rot="16200000">
              <a:off x="2685294" y="4258438"/>
              <a:ext cx="376249" cy="246181"/>
              <a:chOff x="1812865" y="4291217"/>
              <a:chExt cx="556852" cy="340736"/>
            </a:xfrm>
          </p:grpSpPr>
          <p:sp>
            <p:nvSpPr>
              <p:cNvPr id="68" name="이등변 삼각형 67">
                <a:extLst>
                  <a:ext uri="{FF2B5EF4-FFF2-40B4-BE49-F238E27FC236}">
                    <a16:creationId xmlns:a16="http://schemas.microsoft.com/office/drawing/2014/main" id="{46EED498-C5A9-E725-3867-AA08A8B3A56E}"/>
                  </a:ext>
                </a:extLst>
              </p:cNvPr>
              <p:cNvSpPr/>
              <p:nvPr/>
            </p:nvSpPr>
            <p:spPr>
              <a:xfrm rot="5400000">
                <a:off x="1781158" y="4322925"/>
                <a:ext cx="340735" cy="277322"/>
              </a:xfrm>
              <a:prstGeom prst="triangle">
                <a:avLst/>
              </a:prstGeom>
              <a:noFill/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이등변 삼각형 68">
                <a:extLst>
                  <a:ext uri="{FF2B5EF4-FFF2-40B4-BE49-F238E27FC236}">
                    <a16:creationId xmlns:a16="http://schemas.microsoft.com/office/drawing/2014/main" id="{0FF18F40-ECE6-9519-21A4-C628A2F278AD}"/>
                  </a:ext>
                </a:extLst>
              </p:cNvPr>
              <p:cNvSpPr/>
              <p:nvPr/>
            </p:nvSpPr>
            <p:spPr>
              <a:xfrm rot="16200000">
                <a:off x="2060688" y="4322924"/>
                <a:ext cx="340735" cy="277322"/>
              </a:xfrm>
              <a:prstGeom prst="triangle">
                <a:avLst/>
              </a:prstGeom>
              <a:noFill/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D6FDDA4-1168-5F2D-FF1B-3A09298E3A30}"/>
                  </a:ext>
                </a:extLst>
              </p:cNvPr>
              <p:cNvSpPr/>
              <p:nvPr/>
            </p:nvSpPr>
            <p:spPr>
              <a:xfrm>
                <a:off x="1947277" y="4322919"/>
                <a:ext cx="277323" cy="277332"/>
              </a:xfrm>
              <a:prstGeom prst="ellipse">
                <a:avLst/>
              </a:prstGeom>
              <a:solidFill>
                <a:srgbClr val="1A1D21"/>
              </a:solidFill>
              <a:ln w="1905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5D9FF268-4EB8-8FEC-F015-A585426149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3417" y="4569654"/>
              <a:ext cx="0" cy="694754"/>
            </a:xfrm>
            <a:prstGeom prst="lin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1DCF99F-5582-B17E-6DAA-76280C8F042B}"/>
                </a:ext>
              </a:extLst>
            </p:cNvPr>
            <p:cNvGrpSpPr/>
            <p:nvPr/>
          </p:nvGrpSpPr>
          <p:grpSpPr>
            <a:xfrm>
              <a:off x="3963109" y="3537794"/>
              <a:ext cx="376249" cy="246181"/>
              <a:chOff x="1812865" y="4291217"/>
              <a:chExt cx="556852" cy="340736"/>
            </a:xfrm>
          </p:grpSpPr>
          <p:sp>
            <p:nvSpPr>
              <p:cNvPr id="76" name="이등변 삼각형 75">
                <a:extLst>
                  <a:ext uri="{FF2B5EF4-FFF2-40B4-BE49-F238E27FC236}">
                    <a16:creationId xmlns:a16="http://schemas.microsoft.com/office/drawing/2014/main" id="{D7341FDB-488E-AD4D-2A46-00D66E576356}"/>
                  </a:ext>
                </a:extLst>
              </p:cNvPr>
              <p:cNvSpPr/>
              <p:nvPr/>
            </p:nvSpPr>
            <p:spPr>
              <a:xfrm rot="5400000">
                <a:off x="1781158" y="4322925"/>
                <a:ext cx="340735" cy="277322"/>
              </a:xfrm>
              <a:prstGeom prst="triangle">
                <a:avLst/>
              </a:prstGeom>
              <a:noFill/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이등변 삼각형 76">
                <a:extLst>
                  <a:ext uri="{FF2B5EF4-FFF2-40B4-BE49-F238E27FC236}">
                    <a16:creationId xmlns:a16="http://schemas.microsoft.com/office/drawing/2014/main" id="{C4100C68-763E-A577-E868-2C267459C8B2}"/>
                  </a:ext>
                </a:extLst>
              </p:cNvPr>
              <p:cNvSpPr/>
              <p:nvPr/>
            </p:nvSpPr>
            <p:spPr>
              <a:xfrm rot="16200000">
                <a:off x="2060688" y="4322924"/>
                <a:ext cx="340735" cy="277322"/>
              </a:xfrm>
              <a:prstGeom prst="triangle">
                <a:avLst/>
              </a:prstGeom>
              <a:noFill/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76764DB4-AAF3-9725-63DA-43078B3913D5}"/>
                  </a:ext>
                </a:extLst>
              </p:cNvPr>
              <p:cNvSpPr/>
              <p:nvPr/>
            </p:nvSpPr>
            <p:spPr>
              <a:xfrm>
                <a:off x="1947277" y="4322919"/>
                <a:ext cx="277323" cy="277332"/>
              </a:xfrm>
              <a:prstGeom prst="ellipse">
                <a:avLst/>
              </a:prstGeom>
              <a:solidFill>
                <a:srgbClr val="1A1D21"/>
              </a:solidFill>
              <a:ln w="1905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4CDF6453-2280-5294-6331-FD10FB5A9D88}"/>
                </a:ext>
              </a:extLst>
            </p:cNvPr>
            <p:cNvGrpSpPr/>
            <p:nvPr/>
          </p:nvGrpSpPr>
          <p:grpSpPr>
            <a:xfrm rot="10800000">
              <a:off x="1415569" y="3523504"/>
              <a:ext cx="376249" cy="246181"/>
              <a:chOff x="1812865" y="4291217"/>
              <a:chExt cx="556852" cy="340736"/>
            </a:xfrm>
          </p:grpSpPr>
          <p:sp>
            <p:nvSpPr>
              <p:cNvPr id="80" name="이등변 삼각형 79">
                <a:extLst>
                  <a:ext uri="{FF2B5EF4-FFF2-40B4-BE49-F238E27FC236}">
                    <a16:creationId xmlns:a16="http://schemas.microsoft.com/office/drawing/2014/main" id="{6281C1C1-309A-EDE1-EC45-28B5AE211BDE}"/>
                  </a:ext>
                </a:extLst>
              </p:cNvPr>
              <p:cNvSpPr/>
              <p:nvPr/>
            </p:nvSpPr>
            <p:spPr>
              <a:xfrm rot="5400000">
                <a:off x="1781158" y="4322925"/>
                <a:ext cx="340735" cy="277322"/>
              </a:xfrm>
              <a:prstGeom prst="triangle">
                <a:avLst/>
              </a:prstGeom>
              <a:noFill/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이등변 삼각형 80">
                <a:extLst>
                  <a:ext uri="{FF2B5EF4-FFF2-40B4-BE49-F238E27FC236}">
                    <a16:creationId xmlns:a16="http://schemas.microsoft.com/office/drawing/2014/main" id="{C80B5DA6-DAA8-7EA1-4894-54C7CCDCC23E}"/>
                  </a:ext>
                </a:extLst>
              </p:cNvPr>
              <p:cNvSpPr/>
              <p:nvPr/>
            </p:nvSpPr>
            <p:spPr>
              <a:xfrm rot="16200000">
                <a:off x="2060688" y="4322924"/>
                <a:ext cx="340735" cy="277322"/>
              </a:xfrm>
              <a:prstGeom prst="triangle">
                <a:avLst/>
              </a:prstGeom>
              <a:noFill/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232A81C-C756-018A-4212-B1A64C934E1D}"/>
                  </a:ext>
                </a:extLst>
              </p:cNvPr>
              <p:cNvSpPr/>
              <p:nvPr/>
            </p:nvSpPr>
            <p:spPr>
              <a:xfrm>
                <a:off x="1947277" y="4322919"/>
                <a:ext cx="277323" cy="27733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4D2DE0A6-C096-C1C9-CFF2-B64A7DB56F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63483" y="5234760"/>
              <a:ext cx="828669" cy="0"/>
            </a:xfrm>
            <a:prstGeom prst="lin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D2CF3946-DC51-4027-3678-F4493DFB5738}"/>
                </a:ext>
              </a:extLst>
            </p:cNvPr>
            <p:cNvCxnSpPr>
              <a:cxnSpLocks/>
            </p:cNvCxnSpPr>
            <p:nvPr/>
          </p:nvCxnSpPr>
          <p:spPr>
            <a:xfrm>
              <a:off x="2996508" y="2365174"/>
              <a:ext cx="757108" cy="0"/>
            </a:xfrm>
            <a:prstGeom prst="lin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8C0C371C-5BBF-C912-19AD-F7580D5C8D54}"/>
                </a:ext>
              </a:extLst>
            </p:cNvPr>
            <p:cNvCxnSpPr>
              <a:cxnSpLocks/>
            </p:cNvCxnSpPr>
            <p:nvPr/>
          </p:nvCxnSpPr>
          <p:spPr>
            <a:xfrm>
              <a:off x="2859131" y="1884705"/>
              <a:ext cx="1022019" cy="0"/>
            </a:xfrm>
            <a:prstGeom prst="lin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5E34733F-39DC-7559-0E30-C861897A3EC2}"/>
                </a:ext>
              </a:extLst>
            </p:cNvPr>
            <p:cNvCxnSpPr>
              <a:cxnSpLocks/>
            </p:cNvCxnSpPr>
            <p:nvPr/>
          </p:nvCxnSpPr>
          <p:spPr>
            <a:xfrm>
              <a:off x="2996508" y="2216944"/>
              <a:ext cx="0" cy="333259"/>
            </a:xfrm>
            <a:prstGeom prst="lin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08D7AC09-62B9-2A12-5451-DCF2375D7E79}"/>
                </a:ext>
              </a:extLst>
            </p:cNvPr>
            <p:cNvCxnSpPr>
              <a:cxnSpLocks/>
            </p:cNvCxnSpPr>
            <p:nvPr/>
          </p:nvCxnSpPr>
          <p:spPr>
            <a:xfrm>
              <a:off x="4339358" y="3660884"/>
              <a:ext cx="529822" cy="0"/>
            </a:xfrm>
            <a:prstGeom prst="lin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B92E3376-056D-DD9B-9E72-8DFE51F2288F}"/>
                </a:ext>
              </a:extLst>
            </p:cNvPr>
            <p:cNvGrpSpPr/>
            <p:nvPr/>
          </p:nvGrpSpPr>
          <p:grpSpPr>
            <a:xfrm>
              <a:off x="3755920" y="2239450"/>
              <a:ext cx="376249" cy="246181"/>
              <a:chOff x="1812865" y="4291217"/>
              <a:chExt cx="556852" cy="340736"/>
            </a:xfrm>
          </p:grpSpPr>
          <p:sp>
            <p:nvSpPr>
              <p:cNvPr id="90" name="이등변 삼각형 89">
                <a:extLst>
                  <a:ext uri="{FF2B5EF4-FFF2-40B4-BE49-F238E27FC236}">
                    <a16:creationId xmlns:a16="http://schemas.microsoft.com/office/drawing/2014/main" id="{C75DCA1D-38AE-6D3E-524E-366CE03C3702}"/>
                  </a:ext>
                </a:extLst>
              </p:cNvPr>
              <p:cNvSpPr/>
              <p:nvPr/>
            </p:nvSpPr>
            <p:spPr>
              <a:xfrm rot="5400000">
                <a:off x="1781158" y="4322925"/>
                <a:ext cx="340735" cy="277322"/>
              </a:xfrm>
              <a:prstGeom prst="triangle">
                <a:avLst/>
              </a:prstGeom>
              <a:noFill/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이등변 삼각형 90">
                <a:extLst>
                  <a:ext uri="{FF2B5EF4-FFF2-40B4-BE49-F238E27FC236}">
                    <a16:creationId xmlns:a16="http://schemas.microsoft.com/office/drawing/2014/main" id="{2E378835-9D3F-872A-183D-F8720648E0C3}"/>
                  </a:ext>
                </a:extLst>
              </p:cNvPr>
              <p:cNvSpPr/>
              <p:nvPr/>
            </p:nvSpPr>
            <p:spPr>
              <a:xfrm rot="16200000">
                <a:off x="2060688" y="4322924"/>
                <a:ext cx="340735" cy="277322"/>
              </a:xfrm>
              <a:prstGeom prst="triangle">
                <a:avLst/>
              </a:prstGeom>
              <a:noFill/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C70B31CD-8A7C-ED36-2806-5DC7B95813E6}"/>
                  </a:ext>
                </a:extLst>
              </p:cNvPr>
              <p:cNvSpPr/>
              <p:nvPr/>
            </p:nvSpPr>
            <p:spPr>
              <a:xfrm>
                <a:off x="1947277" y="4322919"/>
                <a:ext cx="277323" cy="277332"/>
              </a:xfrm>
              <a:prstGeom prst="ellipse">
                <a:avLst/>
              </a:prstGeom>
              <a:solidFill>
                <a:srgbClr val="1A1D21"/>
              </a:solidFill>
              <a:ln w="1905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9242BDEF-862E-9D11-CB7F-58DD2AE3489C}"/>
                </a:ext>
              </a:extLst>
            </p:cNvPr>
            <p:cNvCxnSpPr>
              <a:cxnSpLocks/>
            </p:cNvCxnSpPr>
            <p:nvPr/>
          </p:nvCxnSpPr>
          <p:spPr>
            <a:xfrm>
              <a:off x="4132169" y="2362540"/>
              <a:ext cx="529822" cy="0"/>
            </a:xfrm>
            <a:prstGeom prst="lin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0E4D46E4-4DCF-79D6-298E-A4B1A90C3C09}"/>
                </a:ext>
              </a:extLst>
            </p:cNvPr>
            <p:cNvCxnSpPr>
              <a:cxnSpLocks/>
            </p:cNvCxnSpPr>
            <p:nvPr/>
          </p:nvCxnSpPr>
          <p:spPr>
            <a:xfrm>
              <a:off x="885746" y="3646593"/>
              <a:ext cx="529822" cy="0"/>
            </a:xfrm>
            <a:prstGeom prst="lin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8764CBF2-700F-1CB5-B84A-6C55DF5DDBD0}"/>
              </a:ext>
            </a:extLst>
          </p:cNvPr>
          <p:cNvCxnSpPr>
            <a:cxnSpLocks/>
          </p:cNvCxnSpPr>
          <p:nvPr/>
        </p:nvCxnSpPr>
        <p:spPr>
          <a:xfrm flipV="1">
            <a:off x="1523830" y="3528324"/>
            <a:ext cx="477" cy="643377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2949057A-1577-5083-FB9A-45A4B1FBC3DF}"/>
              </a:ext>
            </a:extLst>
          </p:cNvPr>
          <p:cNvCxnSpPr>
            <a:cxnSpLocks/>
          </p:cNvCxnSpPr>
          <p:nvPr/>
        </p:nvCxnSpPr>
        <p:spPr>
          <a:xfrm rot="16200000">
            <a:off x="1214779" y="4717857"/>
            <a:ext cx="618100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639D0360-FA37-C070-42DD-17958332A020}"/>
              </a:ext>
            </a:extLst>
          </p:cNvPr>
          <p:cNvGrpSpPr/>
          <p:nvPr/>
        </p:nvGrpSpPr>
        <p:grpSpPr>
          <a:xfrm rot="16200000">
            <a:off x="1402953" y="4209286"/>
            <a:ext cx="241753" cy="157289"/>
            <a:chOff x="1812865" y="4291217"/>
            <a:chExt cx="556852" cy="340736"/>
          </a:xfrm>
        </p:grpSpPr>
        <p:sp>
          <p:nvSpPr>
            <p:cNvPr id="127" name="이등변 삼각형 126">
              <a:extLst>
                <a:ext uri="{FF2B5EF4-FFF2-40B4-BE49-F238E27FC236}">
                  <a16:creationId xmlns:a16="http://schemas.microsoft.com/office/drawing/2014/main" id="{36F7CCE8-2184-E75D-0504-0F89E64A8ACA}"/>
                </a:ext>
              </a:extLst>
            </p:cNvPr>
            <p:cNvSpPr/>
            <p:nvPr/>
          </p:nvSpPr>
          <p:spPr>
            <a:xfrm rot="5400000">
              <a:off x="1781158" y="4322925"/>
              <a:ext cx="340735" cy="277322"/>
            </a:xfrm>
            <a:prstGeom prst="triangle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이등변 삼각형 127">
              <a:extLst>
                <a:ext uri="{FF2B5EF4-FFF2-40B4-BE49-F238E27FC236}">
                  <a16:creationId xmlns:a16="http://schemas.microsoft.com/office/drawing/2014/main" id="{938E4D6B-508F-0820-074F-8555D8CE8405}"/>
                </a:ext>
              </a:extLst>
            </p:cNvPr>
            <p:cNvSpPr/>
            <p:nvPr/>
          </p:nvSpPr>
          <p:spPr>
            <a:xfrm rot="16200000">
              <a:off x="2060688" y="4322924"/>
              <a:ext cx="340735" cy="277322"/>
            </a:xfrm>
            <a:prstGeom prst="triangle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8CA937B4-7F36-F642-62CC-E5A143DBBB59}"/>
                </a:ext>
              </a:extLst>
            </p:cNvPr>
            <p:cNvSpPr/>
            <p:nvPr/>
          </p:nvSpPr>
          <p:spPr>
            <a:xfrm>
              <a:off x="1947277" y="4322919"/>
              <a:ext cx="277323" cy="2773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2A4ADDEC-EE0A-9F73-25CF-F576A4C6EB9E}"/>
              </a:ext>
            </a:extLst>
          </p:cNvPr>
          <p:cNvGrpSpPr/>
          <p:nvPr/>
        </p:nvGrpSpPr>
        <p:grpSpPr>
          <a:xfrm rot="16200000">
            <a:off x="1402951" y="5066946"/>
            <a:ext cx="241753" cy="157289"/>
            <a:chOff x="1812865" y="4291217"/>
            <a:chExt cx="556852" cy="340736"/>
          </a:xfrm>
        </p:grpSpPr>
        <p:sp>
          <p:nvSpPr>
            <p:cNvPr id="124" name="이등변 삼각형 123">
              <a:extLst>
                <a:ext uri="{FF2B5EF4-FFF2-40B4-BE49-F238E27FC236}">
                  <a16:creationId xmlns:a16="http://schemas.microsoft.com/office/drawing/2014/main" id="{DCC6DD57-95DC-211B-4668-D8B02F732162}"/>
                </a:ext>
              </a:extLst>
            </p:cNvPr>
            <p:cNvSpPr/>
            <p:nvPr/>
          </p:nvSpPr>
          <p:spPr>
            <a:xfrm rot="5400000">
              <a:off x="1781158" y="4322925"/>
              <a:ext cx="340735" cy="277322"/>
            </a:xfrm>
            <a:prstGeom prst="triangle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이등변 삼각형 124">
              <a:extLst>
                <a:ext uri="{FF2B5EF4-FFF2-40B4-BE49-F238E27FC236}">
                  <a16:creationId xmlns:a16="http://schemas.microsoft.com/office/drawing/2014/main" id="{D8071597-54B0-539C-20EF-6C3504632C5F}"/>
                </a:ext>
              </a:extLst>
            </p:cNvPr>
            <p:cNvSpPr/>
            <p:nvPr/>
          </p:nvSpPr>
          <p:spPr>
            <a:xfrm rot="16200000">
              <a:off x="2060688" y="4322924"/>
              <a:ext cx="340735" cy="277322"/>
            </a:xfrm>
            <a:prstGeom prst="triangle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91C62902-1F94-359B-B736-18A663DE18D5}"/>
                </a:ext>
              </a:extLst>
            </p:cNvPr>
            <p:cNvSpPr/>
            <p:nvPr/>
          </p:nvSpPr>
          <p:spPr>
            <a:xfrm>
              <a:off x="1947277" y="4322919"/>
              <a:ext cx="277323" cy="277332"/>
            </a:xfrm>
            <a:prstGeom prst="ellipse">
              <a:avLst/>
            </a:prstGeom>
            <a:solidFill>
              <a:srgbClr val="1A1D21"/>
            </a:solidFill>
            <a:ln w="1905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CF45282F-2B0F-E1B4-CB88-F3AE9FF2D626}"/>
              </a:ext>
            </a:extLst>
          </p:cNvPr>
          <p:cNvCxnSpPr>
            <a:cxnSpLocks/>
          </p:cNvCxnSpPr>
          <p:nvPr/>
        </p:nvCxnSpPr>
        <p:spPr>
          <a:xfrm flipV="1">
            <a:off x="1523827" y="5266467"/>
            <a:ext cx="0" cy="446404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048CA7C2-E6AA-C3ED-7CC2-9B66227D58D5}"/>
              </a:ext>
            </a:extLst>
          </p:cNvPr>
          <p:cNvCxnSpPr>
            <a:cxnSpLocks/>
          </p:cNvCxnSpPr>
          <p:nvPr/>
        </p:nvCxnSpPr>
        <p:spPr>
          <a:xfrm>
            <a:off x="1567064" y="4673567"/>
            <a:ext cx="652984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1F1DC412-BA58-F7B2-1291-9B363563B3A2}"/>
              </a:ext>
            </a:extLst>
          </p:cNvPr>
          <p:cNvCxnSpPr>
            <a:cxnSpLocks/>
          </p:cNvCxnSpPr>
          <p:nvPr/>
        </p:nvCxnSpPr>
        <p:spPr>
          <a:xfrm>
            <a:off x="833252" y="4673370"/>
            <a:ext cx="652984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4E005D37-A44E-BB05-D9A3-9361AF6676AC}"/>
              </a:ext>
            </a:extLst>
          </p:cNvPr>
          <p:cNvGrpSpPr/>
          <p:nvPr/>
        </p:nvGrpSpPr>
        <p:grpSpPr>
          <a:xfrm>
            <a:off x="2220049" y="4593937"/>
            <a:ext cx="240392" cy="158180"/>
            <a:chOff x="1812865" y="4291217"/>
            <a:chExt cx="556852" cy="340736"/>
          </a:xfrm>
        </p:grpSpPr>
        <p:sp>
          <p:nvSpPr>
            <p:cNvPr id="121" name="이등변 삼각형 120">
              <a:extLst>
                <a:ext uri="{FF2B5EF4-FFF2-40B4-BE49-F238E27FC236}">
                  <a16:creationId xmlns:a16="http://schemas.microsoft.com/office/drawing/2014/main" id="{999CE49D-D9C8-6C3D-F101-107E03DA84B9}"/>
                </a:ext>
              </a:extLst>
            </p:cNvPr>
            <p:cNvSpPr/>
            <p:nvPr/>
          </p:nvSpPr>
          <p:spPr>
            <a:xfrm rot="5400000">
              <a:off x="1781158" y="4322925"/>
              <a:ext cx="340735" cy="277322"/>
            </a:xfrm>
            <a:prstGeom prst="triangle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이등변 삼각형 121">
              <a:extLst>
                <a:ext uri="{FF2B5EF4-FFF2-40B4-BE49-F238E27FC236}">
                  <a16:creationId xmlns:a16="http://schemas.microsoft.com/office/drawing/2014/main" id="{84118916-F7BF-CDA3-9011-1CE919A3BEB5}"/>
                </a:ext>
              </a:extLst>
            </p:cNvPr>
            <p:cNvSpPr/>
            <p:nvPr/>
          </p:nvSpPr>
          <p:spPr>
            <a:xfrm rot="16200000">
              <a:off x="2060688" y="4322924"/>
              <a:ext cx="340735" cy="277322"/>
            </a:xfrm>
            <a:prstGeom prst="triangle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407BEB34-D83F-805E-DA9F-F991B0CE57A1}"/>
                </a:ext>
              </a:extLst>
            </p:cNvPr>
            <p:cNvSpPr/>
            <p:nvPr/>
          </p:nvSpPr>
          <p:spPr>
            <a:xfrm>
              <a:off x="1947277" y="4322919"/>
              <a:ext cx="277323" cy="277332"/>
            </a:xfrm>
            <a:prstGeom prst="ellipse">
              <a:avLst/>
            </a:prstGeom>
            <a:solidFill>
              <a:srgbClr val="1A1D21"/>
            </a:solidFill>
            <a:ln w="1905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AC9A6ABC-952D-E087-5A89-15C80D81020E}"/>
              </a:ext>
            </a:extLst>
          </p:cNvPr>
          <p:cNvGrpSpPr/>
          <p:nvPr/>
        </p:nvGrpSpPr>
        <p:grpSpPr>
          <a:xfrm rot="10800000">
            <a:off x="592384" y="4594280"/>
            <a:ext cx="240392" cy="158180"/>
            <a:chOff x="1812865" y="4291217"/>
            <a:chExt cx="556852" cy="340736"/>
          </a:xfrm>
        </p:grpSpPr>
        <p:sp>
          <p:nvSpPr>
            <p:cNvPr id="118" name="이등변 삼각형 117">
              <a:extLst>
                <a:ext uri="{FF2B5EF4-FFF2-40B4-BE49-F238E27FC236}">
                  <a16:creationId xmlns:a16="http://schemas.microsoft.com/office/drawing/2014/main" id="{75D38B71-1F05-E28A-DAF1-AFAEF6687706}"/>
                </a:ext>
              </a:extLst>
            </p:cNvPr>
            <p:cNvSpPr/>
            <p:nvPr/>
          </p:nvSpPr>
          <p:spPr>
            <a:xfrm rot="5400000">
              <a:off x="1781158" y="4322925"/>
              <a:ext cx="340735" cy="277322"/>
            </a:xfrm>
            <a:prstGeom prst="triangle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이등변 삼각형 118">
              <a:extLst>
                <a:ext uri="{FF2B5EF4-FFF2-40B4-BE49-F238E27FC236}">
                  <a16:creationId xmlns:a16="http://schemas.microsoft.com/office/drawing/2014/main" id="{BCFCA0EA-CB14-25E0-A1CD-7DEED05A81A8}"/>
                </a:ext>
              </a:extLst>
            </p:cNvPr>
            <p:cNvSpPr/>
            <p:nvPr/>
          </p:nvSpPr>
          <p:spPr>
            <a:xfrm rot="16200000">
              <a:off x="2060688" y="4322924"/>
              <a:ext cx="340735" cy="277322"/>
            </a:xfrm>
            <a:prstGeom prst="triangle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7BC699C8-6990-4A5F-66A9-815F4F64B0DE}"/>
                </a:ext>
              </a:extLst>
            </p:cNvPr>
            <p:cNvSpPr/>
            <p:nvPr/>
          </p:nvSpPr>
          <p:spPr>
            <a:xfrm>
              <a:off x="1947277" y="4322919"/>
              <a:ext cx="277323" cy="2773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1EE9E6AB-99B8-2C54-2418-B7E88F447ACE}"/>
              </a:ext>
            </a:extLst>
          </p:cNvPr>
          <p:cNvCxnSpPr>
            <a:cxnSpLocks/>
          </p:cNvCxnSpPr>
          <p:nvPr/>
        </p:nvCxnSpPr>
        <p:spPr>
          <a:xfrm flipH="1">
            <a:off x="1006347" y="5693821"/>
            <a:ext cx="529450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3813D9C1-5C40-9C3A-1ECB-7E5E4203A1E8}"/>
              </a:ext>
            </a:extLst>
          </p:cNvPr>
          <p:cNvCxnSpPr>
            <a:cxnSpLocks/>
          </p:cNvCxnSpPr>
          <p:nvPr/>
        </p:nvCxnSpPr>
        <p:spPr>
          <a:xfrm>
            <a:off x="1602472" y="3850012"/>
            <a:ext cx="483728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15C8B216-E927-38A0-F74D-4B61E1BF6E3B}"/>
              </a:ext>
            </a:extLst>
          </p:cNvPr>
          <p:cNvCxnSpPr>
            <a:cxnSpLocks/>
          </p:cNvCxnSpPr>
          <p:nvPr/>
        </p:nvCxnSpPr>
        <p:spPr>
          <a:xfrm>
            <a:off x="1514699" y="3541294"/>
            <a:ext cx="652984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4891A74D-5A57-8E10-220C-6EC87E22AC51}"/>
              </a:ext>
            </a:extLst>
          </p:cNvPr>
          <p:cNvCxnSpPr>
            <a:cxnSpLocks/>
          </p:cNvCxnSpPr>
          <p:nvPr/>
        </p:nvCxnSpPr>
        <p:spPr>
          <a:xfrm>
            <a:off x="1602472" y="3754769"/>
            <a:ext cx="0" cy="214131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51261131-F8BF-F854-C7AB-F647A6DBCB64}"/>
              </a:ext>
            </a:extLst>
          </p:cNvPr>
          <p:cNvCxnSpPr>
            <a:cxnSpLocks/>
          </p:cNvCxnSpPr>
          <p:nvPr/>
        </p:nvCxnSpPr>
        <p:spPr>
          <a:xfrm>
            <a:off x="2460440" y="4682551"/>
            <a:ext cx="338512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12AD04DA-14CF-EADF-73ED-808E7C89B157}"/>
              </a:ext>
            </a:extLst>
          </p:cNvPr>
          <p:cNvGrpSpPr/>
          <p:nvPr/>
        </p:nvGrpSpPr>
        <p:grpSpPr>
          <a:xfrm>
            <a:off x="2087672" y="3769230"/>
            <a:ext cx="240392" cy="158180"/>
            <a:chOff x="1812865" y="4291217"/>
            <a:chExt cx="556852" cy="340736"/>
          </a:xfrm>
        </p:grpSpPr>
        <p:sp>
          <p:nvSpPr>
            <p:cNvPr id="115" name="이등변 삼각형 114">
              <a:extLst>
                <a:ext uri="{FF2B5EF4-FFF2-40B4-BE49-F238E27FC236}">
                  <a16:creationId xmlns:a16="http://schemas.microsoft.com/office/drawing/2014/main" id="{5D53C618-5FBB-51DC-6F8E-4B3629B09959}"/>
                </a:ext>
              </a:extLst>
            </p:cNvPr>
            <p:cNvSpPr/>
            <p:nvPr/>
          </p:nvSpPr>
          <p:spPr>
            <a:xfrm rot="5400000">
              <a:off x="1781158" y="4322925"/>
              <a:ext cx="340735" cy="277322"/>
            </a:xfrm>
            <a:prstGeom prst="triangle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이등변 삼각형 115">
              <a:extLst>
                <a:ext uri="{FF2B5EF4-FFF2-40B4-BE49-F238E27FC236}">
                  <a16:creationId xmlns:a16="http://schemas.microsoft.com/office/drawing/2014/main" id="{5F2E347E-A8D6-C9AF-EA63-A054B4123DE0}"/>
                </a:ext>
              </a:extLst>
            </p:cNvPr>
            <p:cNvSpPr/>
            <p:nvPr/>
          </p:nvSpPr>
          <p:spPr>
            <a:xfrm rot="16200000">
              <a:off x="2060688" y="4322924"/>
              <a:ext cx="340735" cy="277322"/>
            </a:xfrm>
            <a:prstGeom prst="triangle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9B66544E-2688-B6C4-CF03-3773A0A05DB8}"/>
                </a:ext>
              </a:extLst>
            </p:cNvPr>
            <p:cNvSpPr/>
            <p:nvPr/>
          </p:nvSpPr>
          <p:spPr>
            <a:xfrm>
              <a:off x="1947277" y="4322919"/>
              <a:ext cx="277323" cy="277332"/>
            </a:xfrm>
            <a:prstGeom prst="ellipse">
              <a:avLst/>
            </a:prstGeom>
            <a:solidFill>
              <a:srgbClr val="1A1D21"/>
            </a:solidFill>
            <a:ln w="1905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43E2172E-CD63-66A1-0F60-4D33ADC47A2A}"/>
              </a:ext>
            </a:extLst>
          </p:cNvPr>
          <p:cNvCxnSpPr>
            <a:cxnSpLocks/>
          </p:cNvCxnSpPr>
          <p:nvPr/>
        </p:nvCxnSpPr>
        <p:spPr>
          <a:xfrm>
            <a:off x="2328064" y="3848320"/>
            <a:ext cx="338512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A86DFF8B-75EA-B979-9B4C-5169960ED7C8}"/>
              </a:ext>
            </a:extLst>
          </p:cNvPr>
          <p:cNvCxnSpPr>
            <a:cxnSpLocks/>
          </p:cNvCxnSpPr>
          <p:nvPr/>
        </p:nvCxnSpPr>
        <p:spPr>
          <a:xfrm>
            <a:off x="253872" y="4673369"/>
            <a:ext cx="338512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3AD0692F-40A0-8890-1625-FB13B9C8AD77}"/>
              </a:ext>
            </a:extLst>
          </p:cNvPr>
          <p:cNvSpPr>
            <a:spLocks noChangeAspect="1"/>
          </p:cNvSpPr>
          <p:nvPr/>
        </p:nvSpPr>
        <p:spPr>
          <a:xfrm rot="16200000">
            <a:off x="1553862" y="4631858"/>
            <a:ext cx="75561" cy="76238"/>
          </a:xfrm>
          <a:prstGeom prst="ellipse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7F0CED19-447E-5F0D-A6C9-53EA49869815}"/>
              </a:ext>
            </a:extLst>
          </p:cNvPr>
          <p:cNvSpPr>
            <a:spLocks noChangeAspect="1"/>
          </p:cNvSpPr>
          <p:nvPr/>
        </p:nvSpPr>
        <p:spPr>
          <a:xfrm rot="16200000">
            <a:off x="2177627" y="4632028"/>
            <a:ext cx="75561" cy="762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A42E7205-5AC6-8E65-49B3-4264613EC469}"/>
              </a:ext>
            </a:extLst>
          </p:cNvPr>
          <p:cNvGrpSpPr>
            <a:grpSpLocks noChangeAspect="1"/>
          </p:cNvGrpSpPr>
          <p:nvPr/>
        </p:nvGrpSpPr>
        <p:grpSpPr>
          <a:xfrm>
            <a:off x="3156273" y="3539922"/>
            <a:ext cx="2545080" cy="2184547"/>
            <a:chOff x="885746" y="1864519"/>
            <a:chExt cx="3983434" cy="3399889"/>
          </a:xfrm>
        </p:grpSpPr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53B6A4FC-5540-8DCE-16CC-35A8201205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3422" y="1864519"/>
              <a:ext cx="747" cy="1001310"/>
            </a:xfrm>
            <a:prstGeom prst="lin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6CC10077-115C-75A5-BF5F-3168748FBC9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392435" y="3715832"/>
              <a:ext cx="961972" cy="0"/>
            </a:xfrm>
            <a:prstGeom prst="lin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BC7114D9-69EA-5CDA-3FE5-F39C6B114BF7}"/>
                </a:ext>
              </a:extLst>
            </p:cNvPr>
            <p:cNvGrpSpPr/>
            <p:nvPr/>
          </p:nvGrpSpPr>
          <p:grpSpPr>
            <a:xfrm rot="16200000">
              <a:off x="2685296" y="2923631"/>
              <a:ext cx="376249" cy="246181"/>
              <a:chOff x="1812865" y="4291217"/>
              <a:chExt cx="556852" cy="340736"/>
            </a:xfrm>
          </p:grpSpPr>
          <p:sp>
            <p:nvSpPr>
              <p:cNvPr id="194" name="이등변 삼각형 193">
                <a:extLst>
                  <a:ext uri="{FF2B5EF4-FFF2-40B4-BE49-F238E27FC236}">
                    <a16:creationId xmlns:a16="http://schemas.microsoft.com/office/drawing/2014/main" id="{535E5607-07CA-E2B4-64BA-9BA4EA7E7489}"/>
                  </a:ext>
                </a:extLst>
              </p:cNvPr>
              <p:cNvSpPr/>
              <p:nvPr/>
            </p:nvSpPr>
            <p:spPr>
              <a:xfrm rot="5400000">
                <a:off x="1781158" y="4322925"/>
                <a:ext cx="340735" cy="277322"/>
              </a:xfrm>
              <a:prstGeom prst="triangle">
                <a:avLst/>
              </a:prstGeom>
              <a:noFill/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이등변 삼각형 194">
                <a:extLst>
                  <a:ext uri="{FF2B5EF4-FFF2-40B4-BE49-F238E27FC236}">
                    <a16:creationId xmlns:a16="http://schemas.microsoft.com/office/drawing/2014/main" id="{4A90ACC9-7DC5-C43E-FC7F-9E1DC9FB619A}"/>
                  </a:ext>
                </a:extLst>
              </p:cNvPr>
              <p:cNvSpPr/>
              <p:nvPr/>
            </p:nvSpPr>
            <p:spPr>
              <a:xfrm rot="16200000">
                <a:off x="2060688" y="4322924"/>
                <a:ext cx="340735" cy="277322"/>
              </a:xfrm>
              <a:prstGeom prst="triangle">
                <a:avLst/>
              </a:prstGeom>
              <a:noFill/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F5252732-AD46-735D-AB05-00E20F331005}"/>
                  </a:ext>
                </a:extLst>
              </p:cNvPr>
              <p:cNvSpPr/>
              <p:nvPr/>
            </p:nvSpPr>
            <p:spPr>
              <a:xfrm>
                <a:off x="1947277" y="4322919"/>
                <a:ext cx="277323" cy="27733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A078480E-2472-43A1-5F3E-8D2922D8AD0C}"/>
                </a:ext>
              </a:extLst>
            </p:cNvPr>
            <p:cNvGrpSpPr/>
            <p:nvPr/>
          </p:nvGrpSpPr>
          <p:grpSpPr>
            <a:xfrm rot="16200000">
              <a:off x="2685294" y="4258438"/>
              <a:ext cx="376249" cy="246181"/>
              <a:chOff x="1812865" y="4291217"/>
              <a:chExt cx="556852" cy="340736"/>
            </a:xfrm>
          </p:grpSpPr>
          <p:sp>
            <p:nvSpPr>
              <p:cNvPr id="191" name="이등변 삼각형 190">
                <a:extLst>
                  <a:ext uri="{FF2B5EF4-FFF2-40B4-BE49-F238E27FC236}">
                    <a16:creationId xmlns:a16="http://schemas.microsoft.com/office/drawing/2014/main" id="{A6F5D0B0-1D51-86DE-E47D-A6121A7807F3}"/>
                  </a:ext>
                </a:extLst>
              </p:cNvPr>
              <p:cNvSpPr/>
              <p:nvPr/>
            </p:nvSpPr>
            <p:spPr>
              <a:xfrm rot="5400000">
                <a:off x="1781158" y="4322925"/>
                <a:ext cx="340735" cy="277322"/>
              </a:xfrm>
              <a:prstGeom prst="triangle">
                <a:avLst/>
              </a:prstGeom>
              <a:noFill/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이등변 삼각형 191">
                <a:extLst>
                  <a:ext uri="{FF2B5EF4-FFF2-40B4-BE49-F238E27FC236}">
                    <a16:creationId xmlns:a16="http://schemas.microsoft.com/office/drawing/2014/main" id="{0AFA16B5-99A6-70B5-CB89-2419F4AD6ED0}"/>
                  </a:ext>
                </a:extLst>
              </p:cNvPr>
              <p:cNvSpPr/>
              <p:nvPr/>
            </p:nvSpPr>
            <p:spPr>
              <a:xfrm rot="16200000">
                <a:off x="2060688" y="4322924"/>
                <a:ext cx="340735" cy="277322"/>
              </a:xfrm>
              <a:prstGeom prst="triangle">
                <a:avLst/>
              </a:prstGeom>
              <a:noFill/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F0ACEEB0-2D75-AC40-F1A8-A668075AB767}"/>
                  </a:ext>
                </a:extLst>
              </p:cNvPr>
              <p:cNvSpPr/>
              <p:nvPr/>
            </p:nvSpPr>
            <p:spPr>
              <a:xfrm>
                <a:off x="1947277" y="4322919"/>
                <a:ext cx="277323" cy="277332"/>
              </a:xfrm>
              <a:prstGeom prst="ellipse">
                <a:avLst/>
              </a:prstGeom>
              <a:solidFill>
                <a:srgbClr val="1A1D21"/>
              </a:solidFill>
              <a:ln w="1905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26915406-4C03-2F00-A943-B662826F64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3417" y="4569654"/>
              <a:ext cx="0" cy="694754"/>
            </a:xfrm>
            <a:prstGeom prst="lin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F643ADCC-3452-0A29-11AD-366E68F834C1}"/>
                </a:ext>
              </a:extLst>
            </p:cNvPr>
            <p:cNvCxnSpPr>
              <a:cxnSpLocks/>
            </p:cNvCxnSpPr>
            <p:nvPr/>
          </p:nvCxnSpPr>
          <p:spPr>
            <a:xfrm>
              <a:off x="1792563" y="3646596"/>
              <a:ext cx="1022019" cy="0"/>
            </a:xfrm>
            <a:prstGeom prst="lin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8923FE45-BA12-BAB7-CF7B-CCFEF606AE42}"/>
                </a:ext>
              </a:extLst>
            </p:cNvPr>
            <p:cNvGrpSpPr/>
            <p:nvPr/>
          </p:nvGrpSpPr>
          <p:grpSpPr>
            <a:xfrm>
              <a:off x="3963109" y="3537794"/>
              <a:ext cx="376249" cy="246181"/>
              <a:chOff x="1812865" y="4291217"/>
              <a:chExt cx="556852" cy="340736"/>
            </a:xfrm>
          </p:grpSpPr>
          <p:sp>
            <p:nvSpPr>
              <p:cNvPr id="188" name="이등변 삼각형 187">
                <a:extLst>
                  <a:ext uri="{FF2B5EF4-FFF2-40B4-BE49-F238E27FC236}">
                    <a16:creationId xmlns:a16="http://schemas.microsoft.com/office/drawing/2014/main" id="{75E89D90-2526-327C-9376-5C389B23C587}"/>
                  </a:ext>
                </a:extLst>
              </p:cNvPr>
              <p:cNvSpPr/>
              <p:nvPr/>
            </p:nvSpPr>
            <p:spPr>
              <a:xfrm rot="5400000">
                <a:off x="1781158" y="4322925"/>
                <a:ext cx="340735" cy="277322"/>
              </a:xfrm>
              <a:prstGeom prst="triangle">
                <a:avLst/>
              </a:prstGeom>
              <a:noFill/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이등변 삼각형 188">
                <a:extLst>
                  <a:ext uri="{FF2B5EF4-FFF2-40B4-BE49-F238E27FC236}">
                    <a16:creationId xmlns:a16="http://schemas.microsoft.com/office/drawing/2014/main" id="{D97436FD-70C0-72C0-4348-647FB99DFF92}"/>
                  </a:ext>
                </a:extLst>
              </p:cNvPr>
              <p:cNvSpPr/>
              <p:nvPr/>
            </p:nvSpPr>
            <p:spPr>
              <a:xfrm rot="16200000">
                <a:off x="2060688" y="4322924"/>
                <a:ext cx="340735" cy="277322"/>
              </a:xfrm>
              <a:prstGeom prst="triangle">
                <a:avLst/>
              </a:prstGeom>
              <a:noFill/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7DACB5E3-C8E9-E0C8-CCC2-E896678C87EC}"/>
                  </a:ext>
                </a:extLst>
              </p:cNvPr>
              <p:cNvSpPr/>
              <p:nvPr/>
            </p:nvSpPr>
            <p:spPr>
              <a:xfrm>
                <a:off x="1947277" y="4322919"/>
                <a:ext cx="277323" cy="277332"/>
              </a:xfrm>
              <a:prstGeom prst="ellipse">
                <a:avLst/>
              </a:prstGeom>
              <a:solidFill>
                <a:srgbClr val="1A1D21"/>
              </a:solidFill>
              <a:ln w="1905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0DBD6A4C-40F4-F87D-BF4D-12D0B0F85AEF}"/>
                </a:ext>
              </a:extLst>
            </p:cNvPr>
            <p:cNvGrpSpPr/>
            <p:nvPr/>
          </p:nvGrpSpPr>
          <p:grpSpPr>
            <a:xfrm rot="10800000">
              <a:off x="1415569" y="3523504"/>
              <a:ext cx="376249" cy="246181"/>
              <a:chOff x="1812865" y="4291217"/>
              <a:chExt cx="556852" cy="340736"/>
            </a:xfrm>
          </p:grpSpPr>
          <p:sp>
            <p:nvSpPr>
              <p:cNvPr id="185" name="이등변 삼각형 184">
                <a:extLst>
                  <a:ext uri="{FF2B5EF4-FFF2-40B4-BE49-F238E27FC236}">
                    <a16:creationId xmlns:a16="http://schemas.microsoft.com/office/drawing/2014/main" id="{AF86906F-F1A4-E4B7-A30F-53510D7C35C9}"/>
                  </a:ext>
                </a:extLst>
              </p:cNvPr>
              <p:cNvSpPr/>
              <p:nvPr/>
            </p:nvSpPr>
            <p:spPr>
              <a:xfrm rot="5400000">
                <a:off x="1781158" y="4322925"/>
                <a:ext cx="340735" cy="277322"/>
              </a:xfrm>
              <a:prstGeom prst="triangle">
                <a:avLst/>
              </a:prstGeom>
              <a:noFill/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이등변 삼각형 185">
                <a:extLst>
                  <a:ext uri="{FF2B5EF4-FFF2-40B4-BE49-F238E27FC236}">
                    <a16:creationId xmlns:a16="http://schemas.microsoft.com/office/drawing/2014/main" id="{F27A1F3D-52D5-7C78-C261-B507C5E6C1A1}"/>
                  </a:ext>
                </a:extLst>
              </p:cNvPr>
              <p:cNvSpPr/>
              <p:nvPr/>
            </p:nvSpPr>
            <p:spPr>
              <a:xfrm rot="16200000">
                <a:off x="2060688" y="4322924"/>
                <a:ext cx="340735" cy="277322"/>
              </a:xfrm>
              <a:prstGeom prst="triangle">
                <a:avLst/>
              </a:prstGeom>
              <a:noFill/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20D7BEC0-CFFC-FDFA-3035-25D9E1472358}"/>
                  </a:ext>
                </a:extLst>
              </p:cNvPr>
              <p:cNvSpPr/>
              <p:nvPr/>
            </p:nvSpPr>
            <p:spPr>
              <a:xfrm>
                <a:off x="1947277" y="4322919"/>
                <a:ext cx="277323" cy="27733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3EFDA338-DAFA-962D-256A-2DB55865CA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63483" y="5234760"/>
              <a:ext cx="828669" cy="0"/>
            </a:xfrm>
            <a:prstGeom prst="lin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910B0243-D8D9-C104-B856-89FBB449F3FF}"/>
                </a:ext>
              </a:extLst>
            </p:cNvPr>
            <p:cNvCxnSpPr>
              <a:cxnSpLocks/>
            </p:cNvCxnSpPr>
            <p:nvPr/>
          </p:nvCxnSpPr>
          <p:spPr>
            <a:xfrm>
              <a:off x="2996508" y="2365174"/>
              <a:ext cx="757108" cy="0"/>
            </a:xfrm>
            <a:prstGeom prst="lin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D3D1A90B-A5DA-C14B-F1EE-5C4F332FE09D}"/>
                </a:ext>
              </a:extLst>
            </p:cNvPr>
            <p:cNvCxnSpPr>
              <a:cxnSpLocks/>
            </p:cNvCxnSpPr>
            <p:nvPr/>
          </p:nvCxnSpPr>
          <p:spPr>
            <a:xfrm>
              <a:off x="2859131" y="1884705"/>
              <a:ext cx="1022019" cy="0"/>
            </a:xfrm>
            <a:prstGeom prst="lin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96826127-7D3F-C31C-DF46-9651F4959E27}"/>
                </a:ext>
              </a:extLst>
            </p:cNvPr>
            <p:cNvCxnSpPr>
              <a:cxnSpLocks/>
            </p:cNvCxnSpPr>
            <p:nvPr/>
          </p:nvCxnSpPr>
          <p:spPr>
            <a:xfrm>
              <a:off x="2996508" y="2216944"/>
              <a:ext cx="0" cy="333259"/>
            </a:xfrm>
            <a:prstGeom prst="lin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10F3573D-89E1-6BFA-F34A-6B961CEF4EC9}"/>
                </a:ext>
              </a:extLst>
            </p:cNvPr>
            <p:cNvCxnSpPr>
              <a:cxnSpLocks/>
            </p:cNvCxnSpPr>
            <p:nvPr/>
          </p:nvCxnSpPr>
          <p:spPr>
            <a:xfrm>
              <a:off x="4339358" y="3660884"/>
              <a:ext cx="529822" cy="0"/>
            </a:xfrm>
            <a:prstGeom prst="lin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id="{2E724B8F-D9A3-FCFC-C8E7-7F1E5037D1B8}"/>
                </a:ext>
              </a:extLst>
            </p:cNvPr>
            <p:cNvGrpSpPr/>
            <p:nvPr/>
          </p:nvGrpSpPr>
          <p:grpSpPr>
            <a:xfrm>
              <a:off x="3755920" y="2239450"/>
              <a:ext cx="376249" cy="246181"/>
              <a:chOff x="1812865" y="4291217"/>
              <a:chExt cx="556852" cy="340736"/>
            </a:xfrm>
          </p:grpSpPr>
          <p:sp>
            <p:nvSpPr>
              <p:cNvPr id="182" name="이등변 삼각형 181">
                <a:extLst>
                  <a:ext uri="{FF2B5EF4-FFF2-40B4-BE49-F238E27FC236}">
                    <a16:creationId xmlns:a16="http://schemas.microsoft.com/office/drawing/2014/main" id="{AE60D27A-57DF-8ABF-8D24-CBE599B1BAE1}"/>
                  </a:ext>
                </a:extLst>
              </p:cNvPr>
              <p:cNvSpPr/>
              <p:nvPr/>
            </p:nvSpPr>
            <p:spPr>
              <a:xfrm rot="5400000">
                <a:off x="1781158" y="4322925"/>
                <a:ext cx="340735" cy="277322"/>
              </a:xfrm>
              <a:prstGeom prst="triangle">
                <a:avLst/>
              </a:prstGeom>
              <a:noFill/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이등변 삼각형 182">
                <a:extLst>
                  <a:ext uri="{FF2B5EF4-FFF2-40B4-BE49-F238E27FC236}">
                    <a16:creationId xmlns:a16="http://schemas.microsoft.com/office/drawing/2014/main" id="{730F2012-6789-2CAD-E97F-4E59F836392D}"/>
                  </a:ext>
                </a:extLst>
              </p:cNvPr>
              <p:cNvSpPr/>
              <p:nvPr/>
            </p:nvSpPr>
            <p:spPr>
              <a:xfrm rot="16200000">
                <a:off x="2060688" y="4322924"/>
                <a:ext cx="340735" cy="277322"/>
              </a:xfrm>
              <a:prstGeom prst="triangle">
                <a:avLst/>
              </a:prstGeom>
              <a:noFill/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25F3A2DB-6EFB-D67F-8EEF-EA417BD124AC}"/>
                  </a:ext>
                </a:extLst>
              </p:cNvPr>
              <p:cNvSpPr/>
              <p:nvPr/>
            </p:nvSpPr>
            <p:spPr>
              <a:xfrm>
                <a:off x="1947277" y="4322919"/>
                <a:ext cx="277323" cy="277332"/>
              </a:xfrm>
              <a:prstGeom prst="ellipse">
                <a:avLst/>
              </a:prstGeom>
              <a:solidFill>
                <a:srgbClr val="1A1D21"/>
              </a:solidFill>
              <a:ln w="1905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8D1CAF67-7F96-EFB1-3A13-916554090ACC}"/>
                </a:ext>
              </a:extLst>
            </p:cNvPr>
            <p:cNvCxnSpPr>
              <a:cxnSpLocks/>
            </p:cNvCxnSpPr>
            <p:nvPr/>
          </p:nvCxnSpPr>
          <p:spPr>
            <a:xfrm>
              <a:off x="4132169" y="2362540"/>
              <a:ext cx="529822" cy="0"/>
            </a:xfrm>
            <a:prstGeom prst="lin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CC03A4BA-623F-0516-26F2-892973D565D6}"/>
                </a:ext>
              </a:extLst>
            </p:cNvPr>
            <p:cNvCxnSpPr>
              <a:cxnSpLocks/>
            </p:cNvCxnSpPr>
            <p:nvPr/>
          </p:nvCxnSpPr>
          <p:spPr>
            <a:xfrm>
              <a:off x="885746" y="3646593"/>
              <a:ext cx="529822" cy="0"/>
            </a:xfrm>
            <a:prstGeom prst="lin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4D78F10D-BEE4-7F4F-754D-8B4A25ACAA5C}"/>
              </a:ext>
            </a:extLst>
          </p:cNvPr>
          <p:cNvGrpSpPr>
            <a:grpSpLocks noChangeAspect="1"/>
          </p:cNvGrpSpPr>
          <p:nvPr/>
        </p:nvGrpSpPr>
        <p:grpSpPr>
          <a:xfrm>
            <a:off x="6218743" y="3577703"/>
            <a:ext cx="2545080" cy="2184547"/>
            <a:chOff x="885746" y="1864519"/>
            <a:chExt cx="3983434" cy="3399889"/>
          </a:xfrm>
        </p:grpSpPr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062636B1-C1F3-98FD-227B-6C16E59018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3422" y="1864519"/>
              <a:ext cx="747" cy="1001310"/>
            </a:xfrm>
            <a:prstGeom prst="lin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8CDFDCCC-3D2D-B8DC-F4D8-97CE79BF9FE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392435" y="3715832"/>
              <a:ext cx="961972" cy="0"/>
            </a:xfrm>
            <a:prstGeom prst="lin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B5570855-FC4C-A262-D4ED-983B32C5C011}"/>
                </a:ext>
              </a:extLst>
            </p:cNvPr>
            <p:cNvGrpSpPr/>
            <p:nvPr/>
          </p:nvGrpSpPr>
          <p:grpSpPr>
            <a:xfrm rot="16200000">
              <a:off x="2685296" y="2923631"/>
              <a:ext cx="376249" cy="246181"/>
              <a:chOff x="1812865" y="4291217"/>
              <a:chExt cx="556852" cy="340736"/>
            </a:xfrm>
          </p:grpSpPr>
          <p:sp>
            <p:nvSpPr>
              <p:cNvPr id="226" name="이등변 삼각형 225">
                <a:extLst>
                  <a:ext uri="{FF2B5EF4-FFF2-40B4-BE49-F238E27FC236}">
                    <a16:creationId xmlns:a16="http://schemas.microsoft.com/office/drawing/2014/main" id="{311818A3-F5AB-F467-E6E9-F7B588BF2715}"/>
                  </a:ext>
                </a:extLst>
              </p:cNvPr>
              <p:cNvSpPr/>
              <p:nvPr/>
            </p:nvSpPr>
            <p:spPr>
              <a:xfrm rot="5400000">
                <a:off x="1781158" y="4322925"/>
                <a:ext cx="340735" cy="277322"/>
              </a:xfrm>
              <a:prstGeom prst="triangle">
                <a:avLst/>
              </a:prstGeom>
              <a:noFill/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이등변 삼각형 226">
                <a:extLst>
                  <a:ext uri="{FF2B5EF4-FFF2-40B4-BE49-F238E27FC236}">
                    <a16:creationId xmlns:a16="http://schemas.microsoft.com/office/drawing/2014/main" id="{995284FA-EF28-14D4-9354-C15954ACCE92}"/>
                  </a:ext>
                </a:extLst>
              </p:cNvPr>
              <p:cNvSpPr/>
              <p:nvPr/>
            </p:nvSpPr>
            <p:spPr>
              <a:xfrm rot="16200000">
                <a:off x="2060688" y="4322924"/>
                <a:ext cx="340735" cy="277322"/>
              </a:xfrm>
              <a:prstGeom prst="triangle">
                <a:avLst/>
              </a:prstGeom>
              <a:noFill/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타원 227">
                <a:extLst>
                  <a:ext uri="{FF2B5EF4-FFF2-40B4-BE49-F238E27FC236}">
                    <a16:creationId xmlns:a16="http://schemas.microsoft.com/office/drawing/2014/main" id="{421F037B-0BCE-2F3B-37F2-0A479E352515}"/>
                  </a:ext>
                </a:extLst>
              </p:cNvPr>
              <p:cNvSpPr/>
              <p:nvPr/>
            </p:nvSpPr>
            <p:spPr>
              <a:xfrm>
                <a:off x="1947277" y="4322919"/>
                <a:ext cx="277323" cy="27733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5E5DBA8A-880D-081F-A126-69A4AA194836}"/>
                </a:ext>
              </a:extLst>
            </p:cNvPr>
            <p:cNvGrpSpPr/>
            <p:nvPr/>
          </p:nvGrpSpPr>
          <p:grpSpPr>
            <a:xfrm rot="16200000">
              <a:off x="2685294" y="4258438"/>
              <a:ext cx="376249" cy="246181"/>
              <a:chOff x="1812865" y="4291217"/>
              <a:chExt cx="556852" cy="340736"/>
            </a:xfrm>
          </p:grpSpPr>
          <p:sp>
            <p:nvSpPr>
              <p:cNvPr id="223" name="이등변 삼각형 222">
                <a:extLst>
                  <a:ext uri="{FF2B5EF4-FFF2-40B4-BE49-F238E27FC236}">
                    <a16:creationId xmlns:a16="http://schemas.microsoft.com/office/drawing/2014/main" id="{F5AE766A-86DD-8927-2BEE-BA95A810BCE0}"/>
                  </a:ext>
                </a:extLst>
              </p:cNvPr>
              <p:cNvSpPr/>
              <p:nvPr/>
            </p:nvSpPr>
            <p:spPr>
              <a:xfrm rot="5400000">
                <a:off x="1781158" y="4322925"/>
                <a:ext cx="340735" cy="277322"/>
              </a:xfrm>
              <a:prstGeom prst="triangle">
                <a:avLst/>
              </a:prstGeom>
              <a:noFill/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이등변 삼각형 223">
                <a:extLst>
                  <a:ext uri="{FF2B5EF4-FFF2-40B4-BE49-F238E27FC236}">
                    <a16:creationId xmlns:a16="http://schemas.microsoft.com/office/drawing/2014/main" id="{D896FA97-E69D-93B7-8BF7-39D4161AEA29}"/>
                  </a:ext>
                </a:extLst>
              </p:cNvPr>
              <p:cNvSpPr/>
              <p:nvPr/>
            </p:nvSpPr>
            <p:spPr>
              <a:xfrm rot="16200000">
                <a:off x="2060688" y="4322924"/>
                <a:ext cx="340735" cy="277322"/>
              </a:xfrm>
              <a:prstGeom prst="triangle">
                <a:avLst/>
              </a:prstGeom>
              <a:noFill/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타원 224">
                <a:extLst>
                  <a:ext uri="{FF2B5EF4-FFF2-40B4-BE49-F238E27FC236}">
                    <a16:creationId xmlns:a16="http://schemas.microsoft.com/office/drawing/2014/main" id="{7FD4457A-26EE-60F8-7338-00A802B53EB5}"/>
                  </a:ext>
                </a:extLst>
              </p:cNvPr>
              <p:cNvSpPr/>
              <p:nvPr/>
            </p:nvSpPr>
            <p:spPr>
              <a:xfrm>
                <a:off x="1947277" y="4322919"/>
                <a:ext cx="277323" cy="277332"/>
              </a:xfrm>
              <a:prstGeom prst="ellipse">
                <a:avLst/>
              </a:prstGeom>
              <a:solidFill>
                <a:srgbClr val="1A1D21"/>
              </a:solidFill>
              <a:ln w="1905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044F4776-5C73-1D18-E44D-86F5F228DF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3417" y="4569654"/>
              <a:ext cx="0" cy="694754"/>
            </a:xfrm>
            <a:prstGeom prst="lin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EEF59330-2919-F603-D126-29A4DFF82F42}"/>
                </a:ext>
              </a:extLst>
            </p:cNvPr>
            <p:cNvCxnSpPr>
              <a:cxnSpLocks/>
            </p:cNvCxnSpPr>
            <p:nvPr/>
          </p:nvCxnSpPr>
          <p:spPr>
            <a:xfrm>
              <a:off x="1792563" y="3646596"/>
              <a:ext cx="1022019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2D7CA75A-2002-F995-9094-3585AC73A34B}"/>
                </a:ext>
              </a:extLst>
            </p:cNvPr>
            <p:cNvGrpSpPr/>
            <p:nvPr/>
          </p:nvGrpSpPr>
          <p:grpSpPr>
            <a:xfrm>
              <a:off x="3963109" y="3537794"/>
              <a:ext cx="376249" cy="246181"/>
              <a:chOff x="1812865" y="4291217"/>
              <a:chExt cx="556852" cy="340736"/>
            </a:xfrm>
          </p:grpSpPr>
          <p:sp>
            <p:nvSpPr>
              <p:cNvPr id="220" name="이등변 삼각형 219">
                <a:extLst>
                  <a:ext uri="{FF2B5EF4-FFF2-40B4-BE49-F238E27FC236}">
                    <a16:creationId xmlns:a16="http://schemas.microsoft.com/office/drawing/2014/main" id="{9A679D23-A646-5530-C0FE-0FF6D858C98E}"/>
                  </a:ext>
                </a:extLst>
              </p:cNvPr>
              <p:cNvSpPr/>
              <p:nvPr/>
            </p:nvSpPr>
            <p:spPr>
              <a:xfrm rot="5400000">
                <a:off x="1781158" y="4322925"/>
                <a:ext cx="340735" cy="277322"/>
              </a:xfrm>
              <a:prstGeom prst="triangle">
                <a:avLst/>
              </a:prstGeom>
              <a:noFill/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이등변 삼각형 220">
                <a:extLst>
                  <a:ext uri="{FF2B5EF4-FFF2-40B4-BE49-F238E27FC236}">
                    <a16:creationId xmlns:a16="http://schemas.microsoft.com/office/drawing/2014/main" id="{6FD6C856-3ABA-0F2D-91F7-98E4A23A02C8}"/>
                  </a:ext>
                </a:extLst>
              </p:cNvPr>
              <p:cNvSpPr/>
              <p:nvPr/>
            </p:nvSpPr>
            <p:spPr>
              <a:xfrm rot="16200000">
                <a:off x="2060688" y="4322924"/>
                <a:ext cx="340735" cy="277322"/>
              </a:xfrm>
              <a:prstGeom prst="triangle">
                <a:avLst/>
              </a:prstGeom>
              <a:noFill/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타원 221">
                <a:extLst>
                  <a:ext uri="{FF2B5EF4-FFF2-40B4-BE49-F238E27FC236}">
                    <a16:creationId xmlns:a16="http://schemas.microsoft.com/office/drawing/2014/main" id="{C5C84087-823C-458E-6C43-ED0E9297E8ED}"/>
                  </a:ext>
                </a:extLst>
              </p:cNvPr>
              <p:cNvSpPr/>
              <p:nvPr/>
            </p:nvSpPr>
            <p:spPr>
              <a:xfrm>
                <a:off x="1947277" y="4322919"/>
                <a:ext cx="277323" cy="277332"/>
              </a:xfrm>
              <a:prstGeom prst="ellipse">
                <a:avLst/>
              </a:prstGeom>
              <a:solidFill>
                <a:srgbClr val="1A1D21"/>
              </a:solidFill>
              <a:ln w="1905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ABD67A7C-B2CC-9144-365B-531D6F8B3F4A}"/>
                </a:ext>
              </a:extLst>
            </p:cNvPr>
            <p:cNvGrpSpPr/>
            <p:nvPr/>
          </p:nvGrpSpPr>
          <p:grpSpPr>
            <a:xfrm rot="10800000">
              <a:off x="1415569" y="3523504"/>
              <a:ext cx="376249" cy="246181"/>
              <a:chOff x="1812865" y="4291217"/>
              <a:chExt cx="556852" cy="340736"/>
            </a:xfrm>
          </p:grpSpPr>
          <p:sp>
            <p:nvSpPr>
              <p:cNvPr id="217" name="이등변 삼각형 216">
                <a:extLst>
                  <a:ext uri="{FF2B5EF4-FFF2-40B4-BE49-F238E27FC236}">
                    <a16:creationId xmlns:a16="http://schemas.microsoft.com/office/drawing/2014/main" id="{B9C69375-D289-9523-6FB9-91FFA2507587}"/>
                  </a:ext>
                </a:extLst>
              </p:cNvPr>
              <p:cNvSpPr/>
              <p:nvPr/>
            </p:nvSpPr>
            <p:spPr>
              <a:xfrm rot="5400000">
                <a:off x="1781158" y="4322925"/>
                <a:ext cx="340735" cy="277322"/>
              </a:xfrm>
              <a:prstGeom prst="triangle">
                <a:avLst/>
              </a:prstGeom>
              <a:noFill/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이등변 삼각형 217">
                <a:extLst>
                  <a:ext uri="{FF2B5EF4-FFF2-40B4-BE49-F238E27FC236}">
                    <a16:creationId xmlns:a16="http://schemas.microsoft.com/office/drawing/2014/main" id="{0C18208C-B204-7520-3C93-85AC430D64F5}"/>
                  </a:ext>
                </a:extLst>
              </p:cNvPr>
              <p:cNvSpPr/>
              <p:nvPr/>
            </p:nvSpPr>
            <p:spPr>
              <a:xfrm rot="16200000">
                <a:off x="2060688" y="4322924"/>
                <a:ext cx="340735" cy="277322"/>
              </a:xfrm>
              <a:prstGeom prst="triangle">
                <a:avLst/>
              </a:prstGeom>
              <a:noFill/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타원 218">
                <a:extLst>
                  <a:ext uri="{FF2B5EF4-FFF2-40B4-BE49-F238E27FC236}">
                    <a16:creationId xmlns:a16="http://schemas.microsoft.com/office/drawing/2014/main" id="{23C50241-67F3-767F-993C-55B4D6335D53}"/>
                  </a:ext>
                </a:extLst>
              </p:cNvPr>
              <p:cNvSpPr/>
              <p:nvPr/>
            </p:nvSpPr>
            <p:spPr>
              <a:xfrm>
                <a:off x="1947277" y="4322919"/>
                <a:ext cx="277323" cy="27733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A583D988-A35C-0655-21B4-C2FC94D177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63483" y="5234760"/>
              <a:ext cx="828669" cy="0"/>
            </a:xfrm>
            <a:prstGeom prst="lin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FDE9D8C5-5D13-E19D-D075-51047B70E464}"/>
                </a:ext>
              </a:extLst>
            </p:cNvPr>
            <p:cNvCxnSpPr>
              <a:cxnSpLocks/>
            </p:cNvCxnSpPr>
            <p:nvPr/>
          </p:nvCxnSpPr>
          <p:spPr>
            <a:xfrm>
              <a:off x="2996508" y="2365174"/>
              <a:ext cx="757108" cy="0"/>
            </a:xfrm>
            <a:prstGeom prst="lin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F831ECF6-EDCC-D3C3-4631-BBC67DD56209}"/>
                </a:ext>
              </a:extLst>
            </p:cNvPr>
            <p:cNvCxnSpPr>
              <a:cxnSpLocks/>
            </p:cNvCxnSpPr>
            <p:nvPr/>
          </p:nvCxnSpPr>
          <p:spPr>
            <a:xfrm>
              <a:off x="2859131" y="1884705"/>
              <a:ext cx="1022019" cy="0"/>
            </a:xfrm>
            <a:prstGeom prst="lin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98DACDE2-A973-2C19-A6C0-C45389C45BDC}"/>
                </a:ext>
              </a:extLst>
            </p:cNvPr>
            <p:cNvCxnSpPr>
              <a:cxnSpLocks/>
            </p:cNvCxnSpPr>
            <p:nvPr/>
          </p:nvCxnSpPr>
          <p:spPr>
            <a:xfrm>
              <a:off x="2996508" y="2216944"/>
              <a:ext cx="0" cy="333259"/>
            </a:xfrm>
            <a:prstGeom prst="lin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23E8E3CC-5FDC-D082-A1B6-D1EAA77F37D2}"/>
                </a:ext>
              </a:extLst>
            </p:cNvPr>
            <p:cNvCxnSpPr>
              <a:cxnSpLocks/>
            </p:cNvCxnSpPr>
            <p:nvPr/>
          </p:nvCxnSpPr>
          <p:spPr>
            <a:xfrm>
              <a:off x="4339358" y="3660884"/>
              <a:ext cx="529822" cy="0"/>
            </a:xfrm>
            <a:prstGeom prst="lin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1" name="그룹 210">
              <a:extLst>
                <a:ext uri="{FF2B5EF4-FFF2-40B4-BE49-F238E27FC236}">
                  <a16:creationId xmlns:a16="http://schemas.microsoft.com/office/drawing/2014/main" id="{563A09EE-31D2-51ED-EDA9-235C294275F8}"/>
                </a:ext>
              </a:extLst>
            </p:cNvPr>
            <p:cNvGrpSpPr/>
            <p:nvPr/>
          </p:nvGrpSpPr>
          <p:grpSpPr>
            <a:xfrm>
              <a:off x="3755920" y="2239450"/>
              <a:ext cx="376249" cy="246181"/>
              <a:chOff x="1812865" y="4291217"/>
              <a:chExt cx="556852" cy="340736"/>
            </a:xfrm>
          </p:grpSpPr>
          <p:sp>
            <p:nvSpPr>
              <p:cNvPr id="214" name="이등변 삼각형 213">
                <a:extLst>
                  <a:ext uri="{FF2B5EF4-FFF2-40B4-BE49-F238E27FC236}">
                    <a16:creationId xmlns:a16="http://schemas.microsoft.com/office/drawing/2014/main" id="{90937369-780F-33A6-280E-950947063EB3}"/>
                  </a:ext>
                </a:extLst>
              </p:cNvPr>
              <p:cNvSpPr/>
              <p:nvPr/>
            </p:nvSpPr>
            <p:spPr>
              <a:xfrm rot="5400000">
                <a:off x="1781158" y="4322925"/>
                <a:ext cx="340735" cy="277322"/>
              </a:xfrm>
              <a:prstGeom prst="triangle">
                <a:avLst/>
              </a:prstGeom>
              <a:noFill/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이등변 삼각형 214">
                <a:extLst>
                  <a:ext uri="{FF2B5EF4-FFF2-40B4-BE49-F238E27FC236}">
                    <a16:creationId xmlns:a16="http://schemas.microsoft.com/office/drawing/2014/main" id="{26402773-A52B-D962-7FD4-1A3E7685A6BD}"/>
                  </a:ext>
                </a:extLst>
              </p:cNvPr>
              <p:cNvSpPr/>
              <p:nvPr/>
            </p:nvSpPr>
            <p:spPr>
              <a:xfrm rot="16200000">
                <a:off x="2060688" y="4322924"/>
                <a:ext cx="340735" cy="277322"/>
              </a:xfrm>
              <a:prstGeom prst="triangle">
                <a:avLst/>
              </a:prstGeom>
              <a:noFill/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타원 215">
                <a:extLst>
                  <a:ext uri="{FF2B5EF4-FFF2-40B4-BE49-F238E27FC236}">
                    <a16:creationId xmlns:a16="http://schemas.microsoft.com/office/drawing/2014/main" id="{F172C426-605C-1332-4332-FC2E9829ECE8}"/>
                  </a:ext>
                </a:extLst>
              </p:cNvPr>
              <p:cNvSpPr/>
              <p:nvPr/>
            </p:nvSpPr>
            <p:spPr>
              <a:xfrm>
                <a:off x="1947277" y="4322919"/>
                <a:ext cx="277323" cy="277332"/>
              </a:xfrm>
              <a:prstGeom prst="ellipse">
                <a:avLst/>
              </a:prstGeom>
              <a:solidFill>
                <a:srgbClr val="1A1D21"/>
              </a:solidFill>
              <a:ln w="1905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1329B9F2-33D7-A9D3-E253-97279100C2DB}"/>
                </a:ext>
              </a:extLst>
            </p:cNvPr>
            <p:cNvCxnSpPr>
              <a:cxnSpLocks/>
            </p:cNvCxnSpPr>
            <p:nvPr/>
          </p:nvCxnSpPr>
          <p:spPr>
            <a:xfrm>
              <a:off x="4132169" y="2362540"/>
              <a:ext cx="529822" cy="0"/>
            </a:xfrm>
            <a:prstGeom prst="lin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연결선 212">
              <a:extLst>
                <a:ext uri="{FF2B5EF4-FFF2-40B4-BE49-F238E27FC236}">
                  <a16:creationId xmlns:a16="http://schemas.microsoft.com/office/drawing/2014/main" id="{0310F01A-FD71-5184-7EC0-3275C47A050B}"/>
                </a:ext>
              </a:extLst>
            </p:cNvPr>
            <p:cNvCxnSpPr>
              <a:cxnSpLocks/>
            </p:cNvCxnSpPr>
            <p:nvPr/>
          </p:nvCxnSpPr>
          <p:spPr>
            <a:xfrm>
              <a:off x="885746" y="3646593"/>
              <a:ext cx="529822" cy="0"/>
            </a:xfrm>
            <a:prstGeom prst="lin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타원 228">
            <a:extLst>
              <a:ext uri="{FF2B5EF4-FFF2-40B4-BE49-F238E27FC236}">
                <a16:creationId xmlns:a16="http://schemas.microsoft.com/office/drawing/2014/main" id="{A8D2F0BE-2266-6DBC-8DC9-AB86C0C77882}"/>
              </a:ext>
            </a:extLst>
          </p:cNvPr>
          <p:cNvSpPr>
            <a:spLocks noChangeAspect="1"/>
          </p:cNvSpPr>
          <p:nvPr/>
        </p:nvSpPr>
        <p:spPr>
          <a:xfrm rot="16200000">
            <a:off x="6761770" y="4687666"/>
            <a:ext cx="75561" cy="76238"/>
          </a:xfrm>
          <a:prstGeom prst="ellipse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C8CF453F-1C2E-E49B-1C56-2356941875A7}"/>
              </a:ext>
            </a:extLst>
          </p:cNvPr>
          <p:cNvSpPr>
            <a:spLocks noChangeAspect="1"/>
          </p:cNvSpPr>
          <p:nvPr/>
        </p:nvSpPr>
        <p:spPr>
          <a:xfrm rot="16200000">
            <a:off x="7385535" y="4687836"/>
            <a:ext cx="75561" cy="762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6683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Line</a:t>
            </a:r>
            <a:r>
              <a:rPr kumimoji="1" lang="ko-KR" altLang="en-US" dirty="0"/>
              <a:t> </a:t>
            </a:r>
            <a:r>
              <a:rPr kumimoji="1" lang="en-US" altLang="ko-KR" dirty="0"/>
              <a:t>matching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72</a:t>
            </a:fld>
            <a:endParaRPr lang="ko-KR" altLang="en-US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F0D827A7-3A49-F99D-6300-7AAA4FB092C1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필터링된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수직선의 시작점 또는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끝점과 동일한 좌표를 가진 선 탐색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오차범위 내 같은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(x, y)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좌표가 존재할 경우 해당 라인을 연결된 라인이라고 판단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9F25766-FDB2-D823-0BD6-F3563A190CA9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2281790" y="3544264"/>
            <a:ext cx="1076072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1C5AE855-66B5-46B5-A3AF-F2412FC32EF3}"/>
              </a:ext>
            </a:extLst>
          </p:cNvPr>
          <p:cNvSpPr/>
          <p:nvPr/>
        </p:nvSpPr>
        <p:spPr>
          <a:xfrm>
            <a:off x="3357862" y="3508106"/>
            <a:ext cx="80894" cy="723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CC13F01-E3C1-6AB5-73BC-393D2020B46B}"/>
              </a:ext>
            </a:extLst>
          </p:cNvPr>
          <p:cNvSpPr/>
          <p:nvPr/>
        </p:nvSpPr>
        <p:spPr>
          <a:xfrm>
            <a:off x="2241343" y="3508106"/>
            <a:ext cx="80894" cy="72317"/>
          </a:xfrm>
          <a:prstGeom prst="ellipse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B9468D-DFAD-A3DD-BA6F-1F90E42A6E2B}"/>
              </a:ext>
            </a:extLst>
          </p:cNvPr>
          <p:cNvSpPr txBox="1"/>
          <p:nvPr/>
        </p:nvSpPr>
        <p:spPr>
          <a:xfrm>
            <a:off x="2197041" y="3249081"/>
            <a:ext cx="803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Consolas" panose="020B0609020204030204" pitchFamily="49" charset="0"/>
              </a:rPr>
              <a:t>(10, 20)</a:t>
            </a:r>
            <a:endParaRPr lang="ko-KR" altLang="en-US" sz="800" b="1" dirty="0"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181104-02F0-4448-77CE-2C2B17B07570}"/>
              </a:ext>
            </a:extLst>
          </p:cNvPr>
          <p:cNvSpPr txBox="1"/>
          <p:nvPr/>
        </p:nvSpPr>
        <p:spPr>
          <a:xfrm>
            <a:off x="3184565" y="3249081"/>
            <a:ext cx="6989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Consolas" panose="020B0609020204030204" pitchFamily="49" charset="0"/>
              </a:rPr>
              <a:t>(50, 20)</a:t>
            </a:r>
            <a:endParaRPr lang="ko-KR" altLang="en-US" sz="8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1F9555F-2D56-8032-9B2C-80FD70E71A0A}"/>
              </a:ext>
            </a:extLst>
          </p:cNvPr>
          <p:cNvGrpSpPr/>
          <p:nvPr/>
        </p:nvGrpSpPr>
        <p:grpSpPr>
          <a:xfrm rot="16200000">
            <a:off x="2910281" y="4056866"/>
            <a:ext cx="1070447" cy="80894"/>
            <a:chOff x="1009289" y="4269229"/>
            <a:chExt cx="2664408" cy="180000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FAB6661-454D-796A-DCA0-EC82560F5D02}"/>
                </a:ext>
              </a:extLst>
            </p:cNvPr>
            <p:cNvCxnSpPr>
              <a:cxnSpLocks/>
              <a:endCxn id="32" idx="2"/>
            </p:cNvCxnSpPr>
            <p:nvPr/>
          </p:nvCxnSpPr>
          <p:spPr>
            <a:xfrm>
              <a:off x="1099289" y="4359229"/>
              <a:ext cx="2394408" cy="0"/>
            </a:xfrm>
            <a:prstGeom prst="lin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7B7C3CE-B8A0-0955-FB5B-F5FFC344FE6D}"/>
                </a:ext>
              </a:extLst>
            </p:cNvPr>
            <p:cNvSpPr/>
            <p:nvPr/>
          </p:nvSpPr>
          <p:spPr>
            <a:xfrm>
              <a:off x="3493697" y="4269229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EB4DCDB-AFC4-F3C0-ECF7-2C4E47C64A42}"/>
                </a:ext>
              </a:extLst>
            </p:cNvPr>
            <p:cNvSpPr/>
            <p:nvPr/>
          </p:nvSpPr>
          <p:spPr>
            <a:xfrm>
              <a:off x="1009289" y="4269229"/>
              <a:ext cx="180000" cy="180000"/>
            </a:xfrm>
            <a:prstGeom prst="ellipse">
              <a:avLst/>
            </a:pr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0328679-7750-0764-884C-B5B8BB6D18E9}"/>
              </a:ext>
            </a:extLst>
          </p:cNvPr>
          <p:cNvSpPr txBox="1"/>
          <p:nvPr/>
        </p:nvSpPr>
        <p:spPr>
          <a:xfrm>
            <a:off x="3493485" y="3445936"/>
            <a:ext cx="803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Consolas" panose="020B0609020204030204" pitchFamily="49" charset="0"/>
              </a:rPr>
              <a:t>(51, 22)</a:t>
            </a:r>
            <a:endParaRPr lang="ko-KR" altLang="en-US" sz="8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A4CA8B-AA6A-4A96-B052-44EB24C98F3C}"/>
              </a:ext>
            </a:extLst>
          </p:cNvPr>
          <p:cNvSpPr txBox="1"/>
          <p:nvPr/>
        </p:nvSpPr>
        <p:spPr>
          <a:xfrm>
            <a:off x="3534051" y="4488656"/>
            <a:ext cx="8113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(51, 72)</a:t>
            </a:r>
            <a:endParaRPr lang="ko-KR" altLang="en-US" sz="800" b="1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A8F29F-8C9F-CFB3-88D2-81496C9CA264}"/>
                  </a:ext>
                </a:extLst>
              </p:cNvPr>
              <p:cNvSpPr txBox="1"/>
              <p:nvPr/>
            </p:nvSpPr>
            <p:spPr>
              <a:xfrm>
                <a:off x="2721054" y="2893693"/>
                <a:ext cx="10823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FF0000"/>
                    </a:solidFill>
                  </a:rPr>
                  <a:t>오차범위</a:t>
                </a:r>
                <a:r>
                  <a:rPr lang="en-US" altLang="ko-KR" sz="1200" b="1" dirty="0">
                    <a:solidFill>
                      <a:srgbClr val="FF0000"/>
                    </a:solidFill>
                  </a:rPr>
                  <a:t>:</a:t>
                </a:r>
                <a:r>
                  <a:rPr lang="ko-KR" altLang="en-US" sz="12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altLang="ko-KR" sz="1200" b="1" dirty="0">
                    <a:solidFill>
                      <a:srgbClr val="FF0000"/>
                    </a:solidFill>
                  </a:rPr>
                  <a:t>5</a:t>
                </a:r>
                <a:endParaRPr lang="ko-KR" altLang="en-US" sz="1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A8F29F-8C9F-CFB3-88D2-81496C9CA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054" y="2893693"/>
                <a:ext cx="1082348" cy="276999"/>
              </a:xfrm>
              <a:prstGeom prst="rect">
                <a:avLst/>
              </a:prstGeom>
              <a:blipFill>
                <a:blip r:embed="rId3"/>
                <a:stretch>
                  <a:fillRect t="-4444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FBCB9BF-A3A4-7745-9124-C99232D307B2}"/>
              </a:ext>
            </a:extLst>
          </p:cNvPr>
          <p:cNvSpPr txBox="1"/>
          <p:nvPr/>
        </p:nvSpPr>
        <p:spPr>
          <a:xfrm>
            <a:off x="1688290" y="2801360"/>
            <a:ext cx="24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Case 1</a:t>
            </a:r>
            <a:endParaRPr lang="ko-KR" altLang="en-US" b="1" dirty="0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110A9E4-6E56-5681-D035-AC0F67D9D632}"/>
              </a:ext>
            </a:extLst>
          </p:cNvPr>
          <p:cNvCxnSpPr>
            <a:cxnSpLocks/>
            <a:endCxn id="50" idx="2"/>
          </p:cNvCxnSpPr>
          <p:nvPr/>
        </p:nvCxnSpPr>
        <p:spPr>
          <a:xfrm>
            <a:off x="756002" y="3545918"/>
            <a:ext cx="1076072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276BEB1E-88A3-3D4B-799D-E83ED2C596FF}"/>
              </a:ext>
            </a:extLst>
          </p:cNvPr>
          <p:cNvSpPr/>
          <p:nvPr/>
        </p:nvSpPr>
        <p:spPr>
          <a:xfrm>
            <a:off x="1832074" y="3509760"/>
            <a:ext cx="80894" cy="723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0808A33-37E1-2FA1-D8D0-1195B54843EE}"/>
              </a:ext>
            </a:extLst>
          </p:cNvPr>
          <p:cNvSpPr/>
          <p:nvPr/>
        </p:nvSpPr>
        <p:spPr>
          <a:xfrm>
            <a:off x="715555" y="3509760"/>
            <a:ext cx="80894" cy="72317"/>
          </a:xfrm>
          <a:prstGeom prst="ellipse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1500705-B0CC-4156-3BBF-08088643B848}"/>
              </a:ext>
            </a:extLst>
          </p:cNvPr>
          <p:cNvSpPr txBox="1"/>
          <p:nvPr/>
        </p:nvSpPr>
        <p:spPr>
          <a:xfrm>
            <a:off x="671253" y="3250735"/>
            <a:ext cx="803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Consolas" panose="020B0609020204030204" pitchFamily="49" charset="0"/>
              </a:rPr>
              <a:t>(10, 20)</a:t>
            </a:r>
            <a:endParaRPr lang="ko-KR" altLang="en-US" sz="800" b="1" dirty="0"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B3E282-9A12-5708-C458-98B84004801A}"/>
              </a:ext>
            </a:extLst>
          </p:cNvPr>
          <p:cNvSpPr txBox="1"/>
          <p:nvPr/>
        </p:nvSpPr>
        <p:spPr>
          <a:xfrm>
            <a:off x="1598394" y="3250735"/>
            <a:ext cx="6989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(50, 20)</a:t>
            </a:r>
            <a:endParaRPr lang="ko-KR" altLang="en-US" sz="800" b="1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57DE930-A8F3-2205-AECD-392723DE8082}"/>
              </a:ext>
            </a:extLst>
          </p:cNvPr>
          <p:cNvGrpSpPr/>
          <p:nvPr/>
        </p:nvGrpSpPr>
        <p:grpSpPr>
          <a:xfrm rot="16200000">
            <a:off x="174857" y="4058518"/>
            <a:ext cx="1070447" cy="80894"/>
            <a:chOff x="1009289" y="4269229"/>
            <a:chExt cx="2664408" cy="180000"/>
          </a:xfrm>
        </p:grpSpPr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DEAC93A1-CB33-8895-E09C-E951ADF45957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1099289" y="4359229"/>
              <a:ext cx="2394408" cy="0"/>
            </a:xfrm>
            <a:prstGeom prst="lin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B688D9E0-46B6-B668-D734-0A5CB1C89881}"/>
                </a:ext>
              </a:extLst>
            </p:cNvPr>
            <p:cNvSpPr/>
            <p:nvPr/>
          </p:nvSpPr>
          <p:spPr>
            <a:xfrm>
              <a:off x="3493697" y="4269229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5976CFF-7480-E23D-14AC-F51BFCB277EA}"/>
                </a:ext>
              </a:extLst>
            </p:cNvPr>
            <p:cNvSpPr/>
            <p:nvPr/>
          </p:nvSpPr>
          <p:spPr>
            <a:xfrm>
              <a:off x="1009289" y="4269229"/>
              <a:ext cx="180000" cy="180000"/>
            </a:xfrm>
            <a:prstGeom prst="ellipse">
              <a:avLst/>
            </a:pr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BC28912D-B655-2048-C8D2-C79F17EAFD04}"/>
              </a:ext>
            </a:extLst>
          </p:cNvPr>
          <p:cNvSpPr txBox="1"/>
          <p:nvPr/>
        </p:nvSpPr>
        <p:spPr>
          <a:xfrm>
            <a:off x="59098" y="3438196"/>
            <a:ext cx="803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Consolas" panose="020B0609020204030204" pitchFamily="49" charset="0"/>
              </a:rPr>
              <a:t>(8, 22)</a:t>
            </a:r>
            <a:endParaRPr lang="ko-KR" altLang="en-US" sz="8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6F740DE-815D-7FAA-3011-6E6EC017BDCD}"/>
              </a:ext>
            </a:extLst>
          </p:cNvPr>
          <p:cNvSpPr txBox="1"/>
          <p:nvPr/>
        </p:nvSpPr>
        <p:spPr>
          <a:xfrm>
            <a:off x="99245" y="4490308"/>
            <a:ext cx="8113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(8, 72)</a:t>
            </a:r>
            <a:endParaRPr lang="ko-KR" altLang="en-US" sz="800" b="1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14AEC2D2-4858-6976-E1BD-EA86D1E59473}"/>
              </a:ext>
            </a:extLst>
          </p:cNvPr>
          <p:cNvCxnSpPr>
            <a:cxnSpLocks/>
            <a:endCxn id="61" idx="2"/>
          </p:cNvCxnSpPr>
          <p:nvPr/>
        </p:nvCxnSpPr>
        <p:spPr>
          <a:xfrm>
            <a:off x="2360596" y="6111171"/>
            <a:ext cx="1076072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D48D7582-86C8-355D-EB84-AF1EF04E6D41}"/>
              </a:ext>
            </a:extLst>
          </p:cNvPr>
          <p:cNvSpPr/>
          <p:nvPr/>
        </p:nvSpPr>
        <p:spPr>
          <a:xfrm>
            <a:off x="3436668" y="6075013"/>
            <a:ext cx="80894" cy="723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88022F7-45E3-DB5F-D431-002A61B12530}"/>
              </a:ext>
            </a:extLst>
          </p:cNvPr>
          <p:cNvSpPr/>
          <p:nvPr/>
        </p:nvSpPr>
        <p:spPr>
          <a:xfrm>
            <a:off x="2320149" y="6075013"/>
            <a:ext cx="80894" cy="72317"/>
          </a:xfrm>
          <a:prstGeom prst="ellipse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3658B6D-FFE3-500F-13AD-8BD474078F92}"/>
              </a:ext>
            </a:extLst>
          </p:cNvPr>
          <p:cNvSpPr txBox="1"/>
          <p:nvPr/>
        </p:nvSpPr>
        <p:spPr>
          <a:xfrm>
            <a:off x="2238553" y="6177405"/>
            <a:ext cx="803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Consolas" panose="020B0609020204030204" pitchFamily="49" charset="0"/>
              </a:rPr>
              <a:t>(10, 75)</a:t>
            </a:r>
            <a:endParaRPr lang="ko-KR" altLang="en-US" sz="800" b="1" dirty="0"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ABA99EE-2919-91C6-0E90-FC75EDE38064}"/>
              </a:ext>
            </a:extLst>
          </p:cNvPr>
          <p:cNvSpPr txBox="1"/>
          <p:nvPr/>
        </p:nvSpPr>
        <p:spPr>
          <a:xfrm>
            <a:off x="2912742" y="6177405"/>
            <a:ext cx="6989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Consolas" panose="020B0609020204030204" pitchFamily="49" charset="0"/>
              </a:rPr>
              <a:t>(50, 74)</a:t>
            </a:r>
            <a:endParaRPr lang="ko-KR" altLang="en-US" sz="8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70EAE2FE-E69E-5A46-CD9B-E9D333D6AEBD}"/>
              </a:ext>
            </a:extLst>
          </p:cNvPr>
          <p:cNvGrpSpPr/>
          <p:nvPr/>
        </p:nvGrpSpPr>
        <p:grpSpPr>
          <a:xfrm rot="16200000">
            <a:off x="2989087" y="5528228"/>
            <a:ext cx="1070447" cy="80894"/>
            <a:chOff x="1009289" y="4269229"/>
            <a:chExt cx="2664408" cy="180000"/>
          </a:xfrm>
        </p:grpSpPr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118FC10D-8AA1-09C8-ED4C-847D8DD904DE}"/>
                </a:ext>
              </a:extLst>
            </p:cNvPr>
            <p:cNvCxnSpPr>
              <a:cxnSpLocks/>
              <a:endCxn id="67" idx="2"/>
            </p:cNvCxnSpPr>
            <p:nvPr/>
          </p:nvCxnSpPr>
          <p:spPr>
            <a:xfrm>
              <a:off x="1099289" y="4359229"/>
              <a:ext cx="2394408" cy="0"/>
            </a:xfrm>
            <a:prstGeom prst="lin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1F538D49-7B70-3631-AE59-3D918CB1B69F}"/>
                </a:ext>
              </a:extLst>
            </p:cNvPr>
            <p:cNvSpPr/>
            <p:nvPr/>
          </p:nvSpPr>
          <p:spPr>
            <a:xfrm>
              <a:off x="3493697" y="4269229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82A62E18-40D5-9036-DC8B-49FE042118C3}"/>
                </a:ext>
              </a:extLst>
            </p:cNvPr>
            <p:cNvSpPr/>
            <p:nvPr/>
          </p:nvSpPr>
          <p:spPr>
            <a:xfrm>
              <a:off x="1009289" y="4269229"/>
              <a:ext cx="180000" cy="180000"/>
            </a:xfrm>
            <a:prstGeom prst="ellipse">
              <a:avLst/>
            </a:pr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2A6BFE22-7D03-886D-184D-4466B698CD91}"/>
              </a:ext>
            </a:extLst>
          </p:cNvPr>
          <p:cNvSpPr txBox="1"/>
          <p:nvPr/>
        </p:nvSpPr>
        <p:spPr>
          <a:xfrm>
            <a:off x="3572291" y="4917298"/>
            <a:ext cx="803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(51, 22)</a:t>
            </a:r>
            <a:endParaRPr lang="ko-KR" altLang="en-US" sz="800" b="1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156B2A2-50C2-C0CD-D014-F4C155DF7EC0}"/>
              </a:ext>
            </a:extLst>
          </p:cNvPr>
          <p:cNvSpPr txBox="1"/>
          <p:nvPr/>
        </p:nvSpPr>
        <p:spPr>
          <a:xfrm>
            <a:off x="3612857" y="5960018"/>
            <a:ext cx="8113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Consolas" panose="020B0609020204030204" pitchFamily="49" charset="0"/>
              </a:rPr>
              <a:t>(52, 72)</a:t>
            </a:r>
            <a:endParaRPr lang="ko-KR" altLang="en-US" sz="8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AC0857B-48FB-AB9A-984D-E8EDF2BC1DF5}"/>
              </a:ext>
            </a:extLst>
          </p:cNvPr>
          <p:cNvSpPr txBox="1"/>
          <p:nvPr/>
        </p:nvSpPr>
        <p:spPr>
          <a:xfrm>
            <a:off x="5858891" y="2840491"/>
            <a:ext cx="24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Case 2</a:t>
            </a:r>
            <a:endParaRPr lang="ko-KR" altLang="en-US" b="1" dirty="0"/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F4EA511C-F00C-DF8C-8907-7B8D1056E876}"/>
              </a:ext>
            </a:extLst>
          </p:cNvPr>
          <p:cNvCxnSpPr>
            <a:cxnSpLocks/>
            <a:endCxn id="73" idx="2"/>
          </p:cNvCxnSpPr>
          <p:nvPr/>
        </p:nvCxnSpPr>
        <p:spPr>
          <a:xfrm>
            <a:off x="696787" y="6121449"/>
            <a:ext cx="1076072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56EAC83C-34CA-AFDC-5846-E6C857143A1F}"/>
              </a:ext>
            </a:extLst>
          </p:cNvPr>
          <p:cNvSpPr/>
          <p:nvPr/>
        </p:nvSpPr>
        <p:spPr>
          <a:xfrm>
            <a:off x="1772859" y="6085291"/>
            <a:ext cx="80894" cy="723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CDFE144-9D76-94E5-6AC8-F7ABFE3BC849}"/>
              </a:ext>
            </a:extLst>
          </p:cNvPr>
          <p:cNvSpPr/>
          <p:nvPr/>
        </p:nvSpPr>
        <p:spPr>
          <a:xfrm>
            <a:off x="656340" y="6085291"/>
            <a:ext cx="80894" cy="72317"/>
          </a:xfrm>
          <a:prstGeom prst="ellipse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0152FBA-327D-E23C-94EA-FB70082D1CF0}"/>
              </a:ext>
            </a:extLst>
          </p:cNvPr>
          <p:cNvSpPr txBox="1"/>
          <p:nvPr/>
        </p:nvSpPr>
        <p:spPr>
          <a:xfrm>
            <a:off x="504912" y="6188363"/>
            <a:ext cx="803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Consolas" panose="020B0609020204030204" pitchFamily="49" charset="0"/>
              </a:rPr>
              <a:t>(10, 74)</a:t>
            </a:r>
            <a:endParaRPr lang="ko-KR" altLang="en-US" sz="8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430D00A-399D-586D-6ED8-B93485C2C9C6}"/>
              </a:ext>
            </a:extLst>
          </p:cNvPr>
          <p:cNvSpPr txBox="1"/>
          <p:nvPr/>
        </p:nvSpPr>
        <p:spPr>
          <a:xfrm>
            <a:off x="1563481" y="6187664"/>
            <a:ext cx="6989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(50, 74)</a:t>
            </a:r>
            <a:endParaRPr lang="ko-KR" altLang="en-US" sz="800" b="1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B2376E8-C360-6054-D45C-787151632804}"/>
              </a:ext>
            </a:extLst>
          </p:cNvPr>
          <p:cNvGrpSpPr/>
          <p:nvPr/>
        </p:nvGrpSpPr>
        <p:grpSpPr>
          <a:xfrm rot="16200000">
            <a:off x="115642" y="5564384"/>
            <a:ext cx="1070447" cy="80894"/>
            <a:chOff x="1009289" y="4269229"/>
            <a:chExt cx="2664408" cy="180000"/>
          </a:xfrm>
        </p:grpSpPr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9B160DF7-2AC2-96F0-1565-108D819A0BC9}"/>
                </a:ext>
              </a:extLst>
            </p:cNvPr>
            <p:cNvCxnSpPr>
              <a:cxnSpLocks/>
              <a:endCxn id="79" idx="2"/>
            </p:cNvCxnSpPr>
            <p:nvPr/>
          </p:nvCxnSpPr>
          <p:spPr>
            <a:xfrm>
              <a:off x="1099289" y="4359229"/>
              <a:ext cx="2394408" cy="0"/>
            </a:xfrm>
            <a:prstGeom prst="lin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B345E775-8C1D-221F-9540-5C738FE212BE}"/>
                </a:ext>
              </a:extLst>
            </p:cNvPr>
            <p:cNvSpPr/>
            <p:nvPr/>
          </p:nvSpPr>
          <p:spPr>
            <a:xfrm>
              <a:off x="3493697" y="4269229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C2758383-F63E-32E6-B78C-4E6C0ABD7C6F}"/>
                </a:ext>
              </a:extLst>
            </p:cNvPr>
            <p:cNvSpPr/>
            <p:nvPr/>
          </p:nvSpPr>
          <p:spPr>
            <a:xfrm>
              <a:off x="1009289" y="4269229"/>
              <a:ext cx="180000" cy="180000"/>
            </a:xfrm>
            <a:prstGeom prst="ellipse">
              <a:avLst/>
            </a:pr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A6B979B2-F985-599C-6C1C-A2B4BB989788}"/>
              </a:ext>
            </a:extLst>
          </p:cNvPr>
          <p:cNvSpPr txBox="1"/>
          <p:nvPr/>
        </p:nvSpPr>
        <p:spPr>
          <a:xfrm>
            <a:off x="-117" y="4944062"/>
            <a:ext cx="803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(8, 22)</a:t>
            </a:r>
            <a:endParaRPr lang="ko-KR" altLang="en-US" sz="800" b="1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BBAD5EB-DE9D-7773-823F-A75D737E96E3}"/>
              </a:ext>
            </a:extLst>
          </p:cNvPr>
          <p:cNvSpPr txBox="1"/>
          <p:nvPr/>
        </p:nvSpPr>
        <p:spPr>
          <a:xfrm>
            <a:off x="40030" y="5996174"/>
            <a:ext cx="8113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Consolas" panose="020B0609020204030204" pitchFamily="49" charset="0"/>
              </a:rPr>
              <a:t>(8, 72)</a:t>
            </a:r>
            <a:endParaRPr lang="ko-KR" altLang="en-US" sz="8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21D82984-99F0-44FE-D522-85D772C8D4C4}"/>
              </a:ext>
            </a:extLst>
          </p:cNvPr>
          <p:cNvGrpSpPr/>
          <p:nvPr/>
        </p:nvGrpSpPr>
        <p:grpSpPr>
          <a:xfrm rot="16200000">
            <a:off x="5536646" y="3941004"/>
            <a:ext cx="1070447" cy="80894"/>
            <a:chOff x="1009289" y="4269229"/>
            <a:chExt cx="2664408" cy="180000"/>
          </a:xfrm>
        </p:grpSpPr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FB9D9EA0-2DF6-3270-C3AE-6F92B491A42E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>
              <a:off x="1099289" y="4359229"/>
              <a:ext cx="2394408" cy="0"/>
            </a:xfrm>
            <a:prstGeom prst="lin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11186B4A-7AB7-9102-1E39-97AED5E655A2}"/>
                </a:ext>
              </a:extLst>
            </p:cNvPr>
            <p:cNvSpPr/>
            <p:nvPr/>
          </p:nvSpPr>
          <p:spPr>
            <a:xfrm>
              <a:off x="3493697" y="4269229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B04AC8E0-21CF-CD20-0BE7-47F4A5E9B4BE}"/>
                </a:ext>
              </a:extLst>
            </p:cNvPr>
            <p:cNvSpPr/>
            <p:nvPr/>
          </p:nvSpPr>
          <p:spPr>
            <a:xfrm>
              <a:off x="1009289" y="4269229"/>
              <a:ext cx="180000" cy="180000"/>
            </a:xfrm>
            <a:prstGeom prst="ellipse">
              <a:avLst/>
            </a:pr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7080133-7074-337F-79B4-A29999A60400}"/>
              </a:ext>
            </a:extLst>
          </p:cNvPr>
          <p:cNvGrpSpPr/>
          <p:nvPr/>
        </p:nvGrpSpPr>
        <p:grpSpPr>
          <a:xfrm rot="16200000">
            <a:off x="6104448" y="3938714"/>
            <a:ext cx="1070447" cy="80894"/>
            <a:chOff x="1009289" y="4269229"/>
            <a:chExt cx="2664408" cy="180000"/>
          </a:xfrm>
        </p:grpSpPr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EE3D89D4-5641-8907-A305-460C7C049840}"/>
                </a:ext>
              </a:extLst>
            </p:cNvPr>
            <p:cNvCxnSpPr>
              <a:cxnSpLocks/>
              <a:endCxn id="93" idx="2"/>
            </p:cNvCxnSpPr>
            <p:nvPr/>
          </p:nvCxnSpPr>
          <p:spPr>
            <a:xfrm>
              <a:off x="1099289" y="4359229"/>
              <a:ext cx="2394408" cy="0"/>
            </a:xfrm>
            <a:prstGeom prst="lin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3983846E-A97B-6A3E-6416-297A149358C3}"/>
                </a:ext>
              </a:extLst>
            </p:cNvPr>
            <p:cNvSpPr/>
            <p:nvPr/>
          </p:nvSpPr>
          <p:spPr>
            <a:xfrm>
              <a:off x="3493697" y="4269229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DCE99642-B94B-0420-9ABE-9118252891A6}"/>
                </a:ext>
              </a:extLst>
            </p:cNvPr>
            <p:cNvSpPr/>
            <p:nvPr/>
          </p:nvSpPr>
          <p:spPr>
            <a:xfrm>
              <a:off x="1009289" y="4269229"/>
              <a:ext cx="180000" cy="180000"/>
            </a:xfrm>
            <a:prstGeom prst="ellipse">
              <a:avLst/>
            </a:pr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26AADDD-BA21-4E54-2AA3-C80F7092F4D3}"/>
              </a:ext>
            </a:extLst>
          </p:cNvPr>
          <p:cNvGrpSpPr/>
          <p:nvPr/>
        </p:nvGrpSpPr>
        <p:grpSpPr>
          <a:xfrm>
            <a:off x="4903810" y="4551907"/>
            <a:ext cx="1197413" cy="72317"/>
            <a:chOff x="4742373" y="4596621"/>
            <a:chExt cx="1197413" cy="72317"/>
          </a:xfrm>
        </p:grpSpPr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0088D941-8C14-6368-B22D-E062D6E59E24}"/>
                </a:ext>
              </a:extLst>
            </p:cNvPr>
            <p:cNvCxnSpPr>
              <a:cxnSpLocks/>
              <a:endCxn id="97" idx="2"/>
            </p:cNvCxnSpPr>
            <p:nvPr/>
          </p:nvCxnSpPr>
          <p:spPr>
            <a:xfrm>
              <a:off x="4782820" y="4632779"/>
              <a:ext cx="1076072" cy="0"/>
            </a:xfrm>
            <a:prstGeom prst="lin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60601519-D83E-576C-5C39-865B4F6D72C3}"/>
                </a:ext>
              </a:extLst>
            </p:cNvPr>
            <p:cNvSpPr/>
            <p:nvPr/>
          </p:nvSpPr>
          <p:spPr>
            <a:xfrm>
              <a:off x="5858892" y="4596621"/>
              <a:ext cx="80894" cy="7231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FA60BD15-9D8C-48C2-7DD9-1E01452C9381}"/>
                </a:ext>
              </a:extLst>
            </p:cNvPr>
            <p:cNvSpPr/>
            <p:nvPr/>
          </p:nvSpPr>
          <p:spPr>
            <a:xfrm>
              <a:off x="4742373" y="4596621"/>
              <a:ext cx="80894" cy="72317"/>
            </a:xfrm>
            <a:prstGeom prst="ellipse">
              <a:avLst/>
            </a:pr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80589355-E12E-292F-7FAF-9E97EF05C205}"/>
              </a:ext>
            </a:extLst>
          </p:cNvPr>
          <p:cNvGrpSpPr/>
          <p:nvPr/>
        </p:nvGrpSpPr>
        <p:grpSpPr>
          <a:xfrm>
            <a:off x="6599224" y="4553711"/>
            <a:ext cx="1197413" cy="72317"/>
            <a:chOff x="6460587" y="4619750"/>
            <a:chExt cx="1197413" cy="72317"/>
          </a:xfrm>
        </p:grpSpPr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8D4D506A-9961-AB3D-6FB2-E54E7CE47C83}"/>
                </a:ext>
              </a:extLst>
            </p:cNvPr>
            <p:cNvCxnSpPr>
              <a:cxnSpLocks/>
              <a:endCxn id="100" idx="2"/>
            </p:cNvCxnSpPr>
            <p:nvPr/>
          </p:nvCxnSpPr>
          <p:spPr>
            <a:xfrm>
              <a:off x="6501034" y="4655908"/>
              <a:ext cx="1076072" cy="0"/>
            </a:xfrm>
            <a:prstGeom prst="lin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658069D1-1E98-A7BD-1629-EA4749971C7F}"/>
                </a:ext>
              </a:extLst>
            </p:cNvPr>
            <p:cNvSpPr/>
            <p:nvPr/>
          </p:nvSpPr>
          <p:spPr>
            <a:xfrm>
              <a:off x="7577106" y="4619750"/>
              <a:ext cx="80894" cy="7231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0875904D-F1BD-6BB9-AA68-5F5233268FC0}"/>
                </a:ext>
              </a:extLst>
            </p:cNvPr>
            <p:cNvSpPr/>
            <p:nvPr/>
          </p:nvSpPr>
          <p:spPr>
            <a:xfrm>
              <a:off x="6460587" y="4619750"/>
              <a:ext cx="80894" cy="72317"/>
            </a:xfrm>
            <a:prstGeom prst="ellipse">
              <a:avLst/>
            </a:pr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4F72D70B-F76E-83CB-0FE2-1468653B3314}"/>
              </a:ext>
            </a:extLst>
          </p:cNvPr>
          <p:cNvGrpSpPr/>
          <p:nvPr/>
        </p:nvGrpSpPr>
        <p:grpSpPr>
          <a:xfrm rot="16200000">
            <a:off x="5536646" y="5587229"/>
            <a:ext cx="1070447" cy="80894"/>
            <a:chOff x="1009289" y="4269229"/>
            <a:chExt cx="2664408" cy="180000"/>
          </a:xfrm>
        </p:grpSpPr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12C0F8E5-4133-A493-941E-349A7D1081CB}"/>
                </a:ext>
              </a:extLst>
            </p:cNvPr>
            <p:cNvCxnSpPr>
              <a:cxnSpLocks/>
              <a:endCxn id="105" idx="2"/>
            </p:cNvCxnSpPr>
            <p:nvPr/>
          </p:nvCxnSpPr>
          <p:spPr>
            <a:xfrm>
              <a:off x="1099289" y="4359229"/>
              <a:ext cx="2394408" cy="0"/>
            </a:xfrm>
            <a:prstGeom prst="lin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D3B1B908-14B7-E55B-3F74-05A9D50892CF}"/>
                </a:ext>
              </a:extLst>
            </p:cNvPr>
            <p:cNvSpPr/>
            <p:nvPr/>
          </p:nvSpPr>
          <p:spPr>
            <a:xfrm>
              <a:off x="3493697" y="4269229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C3CF991B-7F65-92D9-98F4-E267D6E45C1E}"/>
                </a:ext>
              </a:extLst>
            </p:cNvPr>
            <p:cNvSpPr/>
            <p:nvPr/>
          </p:nvSpPr>
          <p:spPr>
            <a:xfrm>
              <a:off x="1009289" y="4269229"/>
              <a:ext cx="180000" cy="180000"/>
            </a:xfrm>
            <a:prstGeom prst="ellipse">
              <a:avLst/>
            </a:pr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90C46D8A-491D-EFC9-6EB2-16474CCA6C93}"/>
              </a:ext>
            </a:extLst>
          </p:cNvPr>
          <p:cNvGrpSpPr/>
          <p:nvPr/>
        </p:nvGrpSpPr>
        <p:grpSpPr>
          <a:xfrm rot="16200000">
            <a:off x="6104448" y="5584939"/>
            <a:ext cx="1070447" cy="80894"/>
            <a:chOff x="1009289" y="4269229"/>
            <a:chExt cx="2664408" cy="180000"/>
          </a:xfrm>
        </p:grpSpPr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1AF5E24F-EFED-501F-0CD1-C2B0CD2C4F7B}"/>
                </a:ext>
              </a:extLst>
            </p:cNvPr>
            <p:cNvCxnSpPr>
              <a:cxnSpLocks/>
              <a:endCxn id="109" idx="2"/>
            </p:cNvCxnSpPr>
            <p:nvPr/>
          </p:nvCxnSpPr>
          <p:spPr>
            <a:xfrm>
              <a:off x="1099289" y="4359229"/>
              <a:ext cx="2394408" cy="0"/>
            </a:xfrm>
            <a:prstGeom prst="lin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55C1175F-4FF1-B33C-C8E3-A456F094560C}"/>
                </a:ext>
              </a:extLst>
            </p:cNvPr>
            <p:cNvSpPr/>
            <p:nvPr/>
          </p:nvSpPr>
          <p:spPr>
            <a:xfrm>
              <a:off x="3493697" y="4269229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ACEF8497-5557-28D0-4710-334275F8A00D}"/>
                </a:ext>
              </a:extLst>
            </p:cNvPr>
            <p:cNvSpPr/>
            <p:nvPr/>
          </p:nvSpPr>
          <p:spPr>
            <a:xfrm>
              <a:off x="1009289" y="4269229"/>
              <a:ext cx="180000" cy="180000"/>
            </a:xfrm>
            <a:prstGeom prst="ellipse">
              <a:avLst/>
            </a:pr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F8CCF694-8914-1274-F026-BF8EC8D9E798}"/>
              </a:ext>
            </a:extLst>
          </p:cNvPr>
          <p:cNvGrpSpPr/>
          <p:nvPr/>
        </p:nvGrpSpPr>
        <p:grpSpPr>
          <a:xfrm>
            <a:off x="4903810" y="4926011"/>
            <a:ext cx="1197413" cy="72317"/>
            <a:chOff x="4742373" y="4596621"/>
            <a:chExt cx="1197413" cy="72317"/>
          </a:xfrm>
        </p:grpSpPr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C6FE3779-941C-813E-10D1-935A5062990C}"/>
                </a:ext>
              </a:extLst>
            </p:cNvPr>
            <p:cNvCxnSpPr>
              <a:cxnSpLocks/>
              <a:endCxn id="113" idx="2"/>
            </p:cNvCxnSpPr>
            <p:nvPr/>
          </p:nvCxnSpPr>
          <p:spPr>
            <a:xfrm>
              <a:off x="4782820" y="4632779"/>
              <a:ext cx="1076072" cy="0"/>
            </a:xfrm>
            <a:prstGeom prst="lin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AB4CB4A7-5E8D-F45E-5D49-0A0B2FF09872}"/>
                </a:ext>
              </a:extLst>
            </p:cNvPr>
            <p:cNvSpPr/>
            <p:nvPr/>
          </p:nvSpPr>
          <p:spPr>
            <a:xfrm>
              <a:off x="5858892" y="4596621"/>
              <a:ext cx="80894" cy="7231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3359F258-F421-AE53-E5CF-189A568E87F0}"/>
                </a:ext>
              </a:extLst>
            </p:cNvPr>
            <p:cNvSpPr/>
            <p:nvPr/>
          </p:nvSpPr>
          <p:spPr>
            <a:xfrm>
              <a:off x="4742373" y="4596621"/>
              <a:ext cx="80894" cy="72317"/>
            </a:xfrm>
            <a:prstGeom prst="ellipse">
              <a:avLst/>
            </a:pr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082F57EE-A64D-9C21-3F63-0AD362749116}"/>
              </a:ext>
            </a:extLst>
          </p:cNvPr>
          <p:cNvGrpSpPr/>
          <p:nvPr/>
        </p:nvGrpSpPr>
        <p:grpSpPr>
          <a:xfrm>
            <a:off x="6599224" y="4927815"/>
            <a:ext cx="1197413" cy="72317"/>
            <a:chOff x="6460587" y="4619750"/>
            <a:chExt cx="1197413" cy="72317"/>
          </a:xfrm>
        </p:grpSpPr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1C878168-3910-5F19-C376-D656A12FF9CF}"/>
                </a:ext>
              </a:extLst>
            </p:cNvPr>
            <p:cNvCxnSpPr>
              <a:cxnSpLocks/>
              <a:endCxn id="117" idx="2"/>
            </p:cNvCxnSpPr>
            <p:nvPr/>
          </p:nvCxnSpPr>
          <p:spPr>
            <a:xfrm>
              <a:off x="6501034" y="4655908"/>
              <a:ext cx="1076072" cy="0"/>
            </a:xfrm>
            <a:prstGeom prst="lin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809C779F-ABD6-FCE9-498C-80945A46EB15}"/>
                </a:ext>
              </a:extLst>
            </p:cNvPr>
            <p:cNvSpPr/>
            <p:nvPr/>
          </p:nvSpPr>
          <p:spPr>
            <a:xfrm>
              <a:off x="7577106" y="4619750"/>
              <a:ext cx="80894" cy="7231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B7578C4A-BBE5-E8BB-1892-AC3009C9A9B4}"/>
                </a:ext>
              </a:extLst>
            </p:cNvPr>
            <p:cNvSpPr/>
            <p:nvPr/>
          </p:nvSpPr>
          <p:spPr>
            <a:xfrm>
              <a:off x="6460587" y="4619750"/>
              <a:ext cx="80894" cy="72317"/>
            </a:xfrm>
            <a:prstGeom prst="ellipse">
              <a:avLst/>
            </a:pr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E083B491-BA38-FA6C-6758-25BC1D3D58C8}"/>
              </a:ext>
            </a:extLst>
          </p:cNvPr>
          <p:cNvSpPr txBox="1"/>
          <p:nvPr/>
        </p:nvSpPr>
        <p:spPr>
          <a:xfrm>
            <a:off x="9919058" y="2804666"/>
            <a:ext cx="24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Case 3</a:t>
            </a:r>
            <a:endParaRPr lang="ko-KR" altLang="en-US" b="1" dirty="0"/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E6AEDF27-2213-5904-2122-BAA7D07E064B}"/>
              </a:ext>
            </a:extLst>
          </p:cNvPr>
          <p:cNvGrpSpPr/>
          <p:nvPr/>
        </p:nvGrpSpPr>
        <p:grpSpPr>
          <a:xfrm rot="16200000">
            <a:off x="9801936" y="4910765"/>
            <a:ext cx="1070447" cy="80894"/>
            <a:chOff x="1009289" y="4269229"/>
            <a:chExt cx="2664408" cy="180000"/>
          </a:xfrm>
        </p:grpSpPr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CC94CF88-765A-29C4-07A6-EE681F3B479B}"/>
                </a:ext>
              </a:extLst>
            </p:cNvPr>
            <p:cNvCxnSpPr>
              <a:cxnSpLocks/>
              <a:endCxn id="122" idx="2"/>
            </p:cNvCxnSpPr>
            <p:nvPr/>
          </p:nvCxnSpPr>
          <p:spPr>
            <a:xfrm>
              <a:off x="1099289" y="4359229"/>
              <a:ext cx="2394408" cy="0"/>
            </a:xfrm>
            <a:prstGeom prst="lin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4FF0714C-33B6-0958-A272-FA92C0C1C68D}"/>
                </a:ext>
              </a:extLst>
            </p:cNvPr>
            <p:cNvSpPr/>
            <p:nvPr/>
          </p:nvSpPr>
          <p:spPr>
            <a:xfrm>
              <a:off x="3493697" y="4269229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408E12B2-DBB4-379A-9637-2DC375361748}"/>
                </a:ext>
              </a:extLst>
            </p:cNvPr>
            <p:cNvSpPr/>
            <p:nvPr/>
          </p:nvSpPr>
          <p:spPr>
            <a:xfrm>
              <a:off x="1009289" y="4269229"/>
              <a:ext cx="180000" cy="180000"/>
            </a:xfrm>
            <a:prstGeom prst="ellipse">
              <a:avLst/>
            </a:pr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BB5C6631-B8D2-357D-F396-266513F62A50}"/>
              </a:ext>
            </a:extLst>
          </p:cNvPr>
          <p:cNvGrpSpPr/>
          <p:nvPr/>
        </p:nvGrpSpPr>
        <p:grpSpPr>
          <a:xfrm rot="16200000">
            <a:off x="9801936" y="3764364"/>
            <a:ext cx="1070447" cy="80894"/>
            <a:chOff x="1009289" y="4269229"/>
            <a:chExt cx="2664408" cy="180000"/>
          </a:xfrm>
        </p:grpSpPr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6B9A692D-6AAE-6EAC-04F8-90370EEBC6A8}"/>
                </a:ext>
              </a:extLst>
            </p:cNvPr>
            <p:cNvCxnSpPr>
              <a:cxnSpLocks/>
              <a:endCxn id="126" idx="2"/>
            </p:cNvCxnSpPr>
            <p:nvPr/>
          </p:nvCxnSpPr>
          <p:spPr>
            <a:xfrm>
              <a:off x="1099289" y="4359229"/>
              <a:ext cx="2394408" cy="0"/>
            </a:xfrm>
            <a:prstGeom prst="lin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DC4DEC5F-9469-662D-3CE4-E04A41A23E4F}"/>
                </a:ext>
              </a:extLst>
            </p:cNvPr>
            <p:cNvSpPr/>
            <p:nvPr/>
          </p:nvSpPr>
          <p:spPr>
            <a:xfrm>
              <a:off x="3493697" y="4269229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13F3353A-98DF-AD6E-1122-04408B499B5E}"/>
                </a:ext>
              </a:extLst>
            </p:cNvPr>
            <p:cNvSpPr/>
            <p:nvPr/>
          </p:nvSpPr>
          <p:spPr>
            <a:xfrm>
              <a:off x="1009289" y="4269229"/>
              <a:ext cx="180000" cy="180000"/>
            </a:xfrm>
            <a:prstGeom prst="ellipse">
              <a:avLst/>
            </a:pr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C5AC68DE-9941-F924-6F5D-B7EA25B47B32}"/>
              </a:ext>
            </a:extLst>
          </p:cNvPr>
          <p:cNvGrpSpPr/>
          <p:nvPr/>
        </p:nvGrpSpPr>
        <p:grpSpPr>
          <a:xfrm rot="16200000">
            <a:off x="9801936" y="6063743"/>
            <a:ext cx="1070447" cy="80894"/>
            <a:chOff x="1009289" y="4269229"/>
            <a:chExt cx="2664408" cy="180000"/>
          </a:xfrm>
        </p:grpSpPr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87DA20A7-8E0B-5DF9-FA1E-D771C6F2E068}"/>
                </a:ext>
              </a:extLst>
            </p:cNvPr>
            <p:cNvCxnSpPr>
              <a:cxnSpLocks/>
              <a:endCxn id="130" idx="2"/>
            </p:cNvCxnSpPr>
            <p:nvPr/>
          </p:nvCxnSpPr>
          <p:spPr>
            <a:xfrm>
              <a:off x="1099289" y="4359229"/>
              <a:ext cx="2394408" cy="0"/>
            </a:xfrm>
            <a:prstGeom prst="lin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026A9A8F-65C7-5FA5-E3F0-E03AB7A9569D}"/>
                </a:ext>
              </a:extLst>
            </p:cNvPr>
            <p:cNvSpPr/>
            <p:nvPr/>
          </p:nvSpPr>
          <p:spPr>
            <a:xfrm>
              <a:off x="3493697" y="4269229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03D9C618-C6CF-5DDC-2A66-D9EB6693909A}"/>
                </a:ext>
              </a:extLst>
            </p:cNvPr>
            <p:cNvSpPr/>
            <p:nvPr/>
          </p:nvSpPr>
          <p:spPr>
            <a:xfrm>
              <a:off x="1009289" y="4269229"/>
              <a:ext cx="180000" cy="180000"/>
            </a:xfrm>
            <a:prstGeom prst="ellipse">
              <a:avLst/>
            </a:pr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</p:spTree>
    <p:extLst>
      <p:ext uri="{BB962C8B-B14F-4D97-AF65-F5344CB8AC3E}">
        <p14:creationId xmlns:p14="http://schemas.microsoft.com/office/powerpoint/2010/main" val="27530085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Line</a:t>
            </a:r>
            <a:r>
              <a:rPr kumimoji="1" lang="ko-KR" altLang="en-US" dirty="0"/>
              <a:t> </a:t>
            </a:r>
            <a:r>
              <a:rPr kumimoji="1" lang="en-US" altLang="ko-KR" dirty="0"/>
              <a:t>matching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73</a:t>
            </a:fld>
            <a:endParaRPr lang="ko-KR" altLang="en-US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F0D827A7-3A49-F99D-6300-7AAA4FB092C1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매칭 결과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수직선과 직접적으로 연결되어 있는 선 까지 탐지됨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7400" lvl="1" indent="0">
              <a:buNone/>
            </a:pP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5" name="그림 4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41AB4A23-2C25-12DD-99DB-2CEE655DF4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1" t="10951" r="20018" b="7510"/>
          <a:stretch/>
        </p:blipFill>
        <p:spPr>
          <a:xfrm>
            <a:off x="6245524" y="2232216"/>
            <a:ext cx="5946475" cy="417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0365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Line</a:t>
            </a:r>
            <a:r>
              <a:rPr kumimoji="1" lang="ko-KR" altLang="en-US" dirty="0"/>
              <a:t> </a:t>
            </a:r>
            <a:r>
              <a:rPr kumimoji="1" lang="en-US" altLang="ko-KR" dirty="0"/>
              <a:t>matching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74</a:t>
            </a:fld>
            <a:endParaRPr lang="ko-KR" altLang="en-US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F0D827A7-3A49-F99D-6300-7AAA4FB092C1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수직선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수직선과 직접 연결된 선은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Line </a:t>
            </a:r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딕셔너리에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추가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선 탐색리스트에서 해당 선들에 대한 </a:t>
            </a:r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좌표값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제거 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347400" lvl="1" indent="0">
              <a:buNone/>
            </a:pP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133" name="그림 132">
            <a:extLst>
              <a:ext uri="{FF2B5EF4-FFF2-40B4-BE49-F238E27FC236}">
                <a16:creationId xmlns:a16="http://schemas.microsoft.com/office/drawing/2014/main" id="{9EF6511C-0C7A-5E95-46FB-C3C89BD3C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73"/>
          <a:stretch/>
        </p:blipFill>
        <p:spPr>
          <a:xfrm>
            <a:off x="639708" y="2855071"/>
            <a:ext cx="1629040" cy="341432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B1C7733-7CAC-89C0-8A71-F52FDDEB44BB}"/>
              </a:ext>
            </a:extLst>
          </p:cNvPr>
          <p:cNvSpPr/>
          <p:nvPr/>
        </p:nvSpPr>
        <p:spPr>
          <a:xfrm>
            <a:off x="639707" y="5256685"/>
            <a:ext cx="1597954" cy="1660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395D4F-B0E3-3B81-0B3C-0FF1704DB74F}"/>
              </a:ext>
            </a:extLst>
          </p:cNvPr>
          <p:cNvSpPr txBox="1"/>
          <p:nvPr/>
        </p:nvSpPr>
        <p:spPr>
          <a:xfrm>
            <a:off x="794983" y="2520566"/>
            <a:ext cx="1703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선 탐색 리스트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A99309-BCEF-34FC-CCD5-75549DED06E6}"/>
              </a:ext>
            </a:extLst>
          </p:cNvPr>
          <p:cNvSpPr/>
          <p:nvPr/>
        </p:nvSpPr>
        <p:spPr>
          <a:xfrm>
            <a:off x="639707" y="4440230"/>
            <a:ext cx="1597954" cy="1660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88DC94-596C-423D-0BF6-A3F244760EA4}"/>
              </a:ext>
            </a:extLst>
          </p:cNvPr>
          <p:cNvSpPr/>
          <p:nvPr/>
        </p:nvSpPr>
        <p:spPr>
          <a:xfrm>
            <a:off x="636832" y="5722690"/>
            <a:ext cx="1597954" cy="1660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FF833B-2D8F-84F0-C5C1-2E3A06A8473B}"/>
              </a:ext>
            </a:extLst>
          </p:cNvPr>
          <p:cNvSpPr/>
          <p:nvPr/>
        </p:nvSpPr>
        <p:spPr>
          <a:xfrm>
            <a:off x="1008398" y="5256685"/>
            <a:ext cx="294192" cy="15685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214F854-CC3E-4053-85E6-D6895A1FF111}"/>
              </a:ext>
            </a:extLst>
          </p:cNvPr>
          <p:cNvSpPr/>
          <p:nvPr/>
        </p:nvSpPr>
        <p:spPr>
          <a:xfrm>
            <a:off x="1623029" y="5256685"/>
            <a:ext cx="294192" cy="15685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441B57F-9E8E-598D-EED4-B17E72F4AACF}"/>
              </a:ext>
            </a:extLst>
          </p:cNvPr>
          <p:cNvSpPr/>
          <p:nvPr/>
        </p:nvSpPr>
        <p:spPr>
          <a:xfrm>
            <a:off x="1008398" y="5728408"/>
            <a:ext cx="294192" cy="15685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45E7C97-6EA8-A57B-23C5-A25159E829F6}"/>
              </a:ext>
            </a:extLst>
          </p:cNvPr>
          <p:cNvSpPr/>
          <p:nvPr/>
        </p:nvSpPr>
        <p:spPr>
          <a:xfrm>
            <a:off x="1623029" y="5728408"/>
            <a:ext cx="294192" cy="15685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281958-BF02-51BE-424B-CAA1D95FE7F0}"/>
              </a:ext>
            </a:extLst>
          </p:cNvPr>
          <p:cNvSpPr/>
          <p:nvPr/>
        </p:nvSpPr>
        <p:spPr>
          <a:xfrm>
            <a:off x="636832" y="3478739"/>
            <a:ext cx="1597954" cy="1660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4A21755-0D96-A11D-7410-37733AD8FD78}"/>
              </a:ext>
            </a:extLst>
          </p:cNvPr>
          <p:cNvSpPr/>
          <p:nvPr/>
        </p:nvSpPr>
        <p:spPr>
          <a:xfrm>
            <a:off x="1005523" y="3487942"/>
            <a:ext cx="294192" cy="15685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AADB353-6E7C-C950-2178-C69BEB7F46CD}"/>
              </a:ext>
            </a:extLst>
          </p:cNvPr>
          <p:cNvSpPr/>
          <p:nvPr/>
        </p:nvSpPr>
        <p:spPr>
          <a:xfrm>
            <a:off x="1620154" y="3487942"/>
            <a:ext cx="294192" cy="15685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A642FB5-DB75-5AAF-E6C4-33546CBF761E}"/>
              </a:ext>
            </a:extLst>
          </p:cNvPr>
          <p:cNvSpPr/>
          <p:nvPr/>
        </p:nvSpPr>
        <p:spPr>
          <a:xfrm>
            <a:off x="636832" y="4609506"/>
            <a:ext cx="1597954" cy="1660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7014DDA-5A01-CD97-6814-E1F1770532C3}"/>
              </a:ext>
            </a:extLst>
          </p:cNvPr>
          <p:cNvSpPr/>
          <p:nvPr/>
        </p:nvSpPr>
        <p:spPr>
          <a:xfrm>
            <a:off x="636832" y="4913792"/>
            <a:ext cx="1597954" cy="1660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1991FF2-C808-F40D-97A9-EF82A58A74C8}"/>
              </a:ext>
            </a:extLst>
          </p:cNvPr>
          <p:cNvSpPr/>
          <p:nvPr/>
        </p:nvSpPr>
        <p:spPr>
          <a:xfrm>
            <a:off x="1603173" y="4928272"/>
            <a:ext cx="648594" cy="144535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08CD80-D87D-818E-CB74-643717731628}"/>
              </a:ext>
            </a:extLst>
          </p:cNvPr>
          <p:cNvSpPr/>
          <p:nvPr/>
        </p:nvSpPr>
        <p:spPr>
          <a:xfrm>
            <a:off x="1012940" y="4611791"/>
            <a:ext cx="607214" cy="144535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2E2DA6B7-9D69-DEFF-5380-0051616EB9A6}"/>
              </a:ext>
            </a:extLst>
          </p:cNvPr>
          <p:cNvSpPr/>
          <p:nvPr/>
        </p:nvSpPr>
        <p:spPr>
          <a:xfrm>
            <a:off x="2433146" y="4317480"/>
            <a:ext cx="934791" cy="263906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25968332-191E-4411-1329-65FF7F2574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73"/>
          <a:stretch/>
        </p:blipFill>
        <p:spPr>
          <a:xfrm>
            <a:off x="8129814" y="2810818"/>
            <a:ext cx="1629040" cy="3414327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E462819F-E94E-0B89-1231-87AB571CC38C}"/>
              </a:ext>
            </a:extLst>
          </p:cNvPr>
          <p:cNvSpPr/>
          <p:nvPr/>
        </p:nvSpPr>
        <p:spPr>
          <a:xfrm>
            <a:off x="8129813" y="5212432"/>
            <a:ext cx="1597954" cy="166059"/>
          </a:xfrm>
          <a:prstGeom prst="rect">
            <a:avLst/>
          </a:prstGeom>
          <a:solidFill>
            <a:srgbClr val="1A1D2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EBD1DBA-80C1-C828-8A94-D5FC588F3A06}"/>
              </a:ext>
            </a:extLst>
          </p:cNvPr>
          <p:cNvSpPr/>
          <p:nvPr/>
        </p:nvSpPr>
        <p:spPr>
          <a:xfrm>
            <a:off x="8129813" y="4395977"/>
            <a:ext cx="1597954" cy="166059"/>
          </a:xfrm>
          <a:prstGeom prst="rect">
            <a:avLst/>
          </a:prstGeom>
          <a:solidFill>
            <a:srgbClr val="1A1D2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C79F684-CA43-C472-DD70-D4779A3BD618}"/>
              </a:ext>
            </a:extLst>
          </p:cNvPr>
          <p:cNvSpPr/>
          <p:nvPr/>
        </p:nvSpPr>
        <p:spPr>
          <a:xfrm>
            <a:off x="8135816" y="5678437"/>
            <a:ext cx="1597954" cy="166059"/>
          </a:xfrm>
          <a:prstGeom prst="rect">
            <a:avLst/>
          </a:prstGeom>
          <a:solidFill>
            <a:srgbClr val="1A1D2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EE95B75-7DB0-45EC-FAB6-AD1C89697A32}"/>
              </a:ext>
            </a:extLst>
          </p:cNvPr>
          <p:cNvSpPr/>
          <p:nvPr/>
        </p:nvSpPr>
        <p:spPr>
          <a:xfrm>
            <a:off x="8507382" y="4405180"/>
            <a:ext cx="294192" cy="156856"/>
          </a:xfrm>
          <a:prstGeom prst="rect">
            <a:avLst/>
          </a:prstGeom>
          <a:solidFill>
            <a:srgbClr val="1A1D2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7D60E56-9E9D-C6AC-C40F-A3F92A6157D7}"/>
              </a:ext>
            </a:extLst>
          </p:cNvPr>
          <p:cNvSpPr/>
          <p:nvPr/>
        </p:nvSpPr>
        <p:spPr>
          <a:xfrm>
            <a:off x="9113135" y="4405180"/>
            <a:ext cx="294192" cy="156856"/>
          </a:xfrm>
          <a:prstGeom prst="rect">
            <a:avLst/>
          </a:prstGeom>
          <a:solidFill>
            <a:srgbClr val="1A1D2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605CD7B-05DE-2FDB-6B13-43B8CAA5EDAD}"/>
              </a:ext>
            </a:extLst>
          </p:cNvPr>
          <p:cNvSpPr/>
          <p:nvPr/>
        </p:nvSpPr>
        <p:spPr>
          <a:xfrm>
            <a:off x="8498504" y="5212432"/>
            <a:ext cx="294192" cy="156856"/>
          </a:xfrm>
          <a:prstGeom prst="rect">
            <a:avLst/>
          </a:prstGeom>
          <a:solidFill>
            <a:srgbClr val="1A1D2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BF74ABE-C994-654A-7755-C6EE007D10FC}"/>
              </a:ext>
            </a:extLst>
          </p:cNvPr>
          <p:cNvSpPr/>
          <p:nvPr/>
        </p:nvSpPr>
        <p:spPr>
          <a:xfrm>
            <a:off x="9113135" y="5212432"/>
            <a:ext cx="294192" cy="156856"/>
          </a:xfrm>
          <a:prstGeom prst="rect">
            <a:avLst/>
          </a:prstGeom>
          <a:solidFill>
            <a:srgbClr val="1A1D2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E746236-D1D3-17BA-91B3-9EB8F391D32F}"/>
              </a:ext>
            </a:extLst>
          </p:cNvPr>
          <p:cNvSpPr/>
          <p:nvPr/>
        </p:nvSpPr>
        <p:spPr>
          <a:xfrm>
            <a:off x="8498504" y="5684155"/>
            <a:ext cx="294192" cy="156856"/>
          </a:xfrm>
          <a:prstGeom prst="rect">
            <a:avLst/>
          </a:prstGeom>
          <a:solidFill>
            <a:srgbClr val="1A1D2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E10FF95-86AA-299A-838A-E46529991ADF}"/>
              </a:ext>
            </a:extLst>
          </p:cNvPr>
          <p:cNvSpPr/>
          <p:nvPr/>
        </p:nvSpPr>
        <p:spPr>
          <a:xfrm>
            <a:off x="9113135" y="5684155"/>
            <a:ext cx="294192" cy="156856"/>
          </a:xfrm>
          <a:prstGeom prst="rect">
            <a:avLst/>
          </a:prstGeom>
          <a:solidFill>
            <a:srgbClr val="1A1D2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1937DD1-AC8B-0B1C-BDAE-0F22604EE197}"/>
              </a:ext>
            </a:extLst>
          </p:cNvPr>
          <p:cNvSpPr/>
          <p:nvPr/>
        </p:nvSpPr>
        <p:spPr>
          <a:xfrm>
            <a:off x="8135816" y="3434486"/>
            <a:ext cx="1597954" cy="166059"/>
          </a:xfrm>
          <a:prstGeom prst="rect">
            <a:avLst/>
          </a:prstGeom>
          <a:solidFill>
            <a:srgbClr val="1A1D2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AAFC51A-0E2C-E925-86D3-B138201E2F8D}"/>
              </a:ext>
            </a:extLst>
          </p:cNvPr>
          <p:cNvSpPr/>
          <p:nvPr/>
        </p:nvSpPr>
        <p:spPr>
          <a:xfrm>
            <a:off x="8495629" y="3443689"/>
            <a:ext cx="294192" cy="156856"/>
          </a:xfrm>
          <a:prstGeom prst="rect">
            <a:avLst/>
          </a:prstGeom>
          <a:solidFill>
            <a:srgbClr val="1A1D2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001AF67-823C-4A98-3416-A5F54E94989D}"/>
              </a:ext>
            </a:extLst>
          </p:cNvPr>
          <p:cNvSpPr/>
          <p:nvPr/>
        </p:nvSpPr>
        <p:spPr>
          <a:xfrm>
            <a:off x="9110260" y="3443689"/>
            <a:ext cx="294192" cy="156856"/>
          </a:xfrm>
          <a:prstGeom prst="rect">
            <a:avLst/>
          </a:prstGeom>
          <a:solidFill>
            <a:srgbClr val="1A1D2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A1039CF-ACCE-5B54-F9CC-62CA4FC22D9D}"/>
              </a:ext>
            </a:extLst>
          </p:cNvPr>
          <p:cNvSpPr/>
          <p:nvPr/>
        </p:nvSpPr>
        <p:spPr>
          <a:xfrm>
            <a:off x="8135816" y="4565253"/>
            <a:ext cx="1597954" cy="166059"/>
          </a:xfrm>
          <a:prstGeom prst="rect">
            <a:avLst/>
          </a:prstGeom>
          <a:solidFill>
            <a:srgbClr val="1A1D2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EF93D7D-CE2F-ADFA-516D-A87323065919}"/>
              </a:ext>
            </a:extLst>
          </p:cNvPr>
          <p:cNvSpPr/>
          <p:nvPr/>
        </p:nvSpPr>
        <p:spPr>
          <a:xfrm>
            <a:off x="8135816" y="4869539"/>
            <a:ext cx="1597954" cy="166059"/>
          </a:xfrm>
          <a:prstGeom prst="rect">
            <a:avLst/>
          </a:prstGeom>
          <a:solidFill>
            <a:srgbClr val="1A1D2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AED363-573F-2FB5-40D0-E5C4FFB92BF8}"/>
              </a:ext>
            </a:extLst>
          </p:cNvPr>
          <p:cNvSpPr/>
          <p:nvPr/>
        </p:nvSpPr>
        <p:spPr>
          <a:xfrm>
            <a:off x="9093279" y="4884019"/>
            <a:ext cx="648594" cy="144535"/>
          </a:xfrm>
          <a:prstGeom prst="rect">
            <a:avLst/>
          </a:prstGeom>
          <a:solidFill>
            <a:srgbClr val="1A1D2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53395E8-B63A-FABD-8A90-46F0131546F8}"/>
              </a:ext>
            </a:extLst>
          </p:cNvPr>
          <p:cNvSpPr/>
          <p:nvPr/>
        </p:nvSpPr>
        <p:spPr>
          <a:xfrm>
            <a:off x="8503046" y="4567538"/>
            <a:ext cx="607214" cy="144535"/>
          </a:xfrm>
          <a:prstGeom prst="rect">
            <a:avLst/>
          </a:prstGeom>
          <a:solidFill>
            <a:srgbClr val="1A1D2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화살표: 오른쪽 67">
            <a:extLst>
              <a:ext uri="{FF2B5EF4-FFF2-40B4-BE49-F238E27FC236}">
                <a16:creationId xmlns:a16="http://schemas.microsoft.com/office/drawing/2014/main" id="{2446D642-CE66-F8C5-3031-48E8D62EE649}"/>
              </a:ext>
            </a:extLst>
          </p:cNvPr>
          <p:cNvSpPr/>
          <p:nvPr/>
        </p:nvSpPr>
        <p:spPr>
          <a:xfrm>
            <a:off x="6936098" y="4317480"/>
            <a:ext cx="934791" cy="263906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D313B4B-6970-A8A2-A92C-8508B3620023}"/>
              </a:ext>
            </a:extLst>
          </p:cNvPr>
          <p:cNvSpPr txBox="1"/>
          <p:nvPr/>
        </p:nvSpPr>
        <p:spPr>
          <a:xfrm>
            <a:off x="3352292" y="3988087"/>
            <a:ext cx="3691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Consolas" panose="020B0609020204030204" pitchFamily="49" charset="0"/>
              </a:rPr>
              <a:t>{“Line”        : “</a:t>
            </a:r>
            <a:r>
              <a:rPr lang="en-US" altLang="ko-KR" sz="1200" b="1" dirty="0" err="1">
                <a:latin typeface="Consolas" panose="020B0609020204030204" pitchFamily="49" charset="0"/>
              </a:rPr>
              <a:t>Vertical_line</a:t>
            </a:r>
            <a:r>
              <a:rPr lang="en-US" altLang="ko-KR" sz="1200" b="1" dirty="0">
                <a:latin typeface="Consolas" panose="020B0609020204030204" pitchFamily="49" charset="0"/>
              </a:rPr>
              <a:t>”, </a:t>
            </a:r>
          </a:p>
          <a:p>
            <a:r>
              <a:rPr lang="en-US" altLang="ko-KR" sz="1200" b="1" dirty="0">
                <a:latin typeface="Consolas" panose="020B0609020204030204" pitchFamily="49" charset="0"/>
              </a:rPr>
              <a:t> “coordinates” : [[x1,y1, x2, y2], …]}</a:t>
            </a:r>
            <a:r>
              <a:rPr lang="en-US" altLang="ko-KR" sz="1600" b="1" dirty="0"/>
              <a:t> </a:t>
            </a:r>
            <a:endParaRPr lang="ko-KR" altLang="en-US" sz="16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81194C-44B6-EAE3-E22A-598F85D99F12}"/>
              </a:ext>
            </a:extLst>
          </p:cNvPr>
          <p:cNvSpPr txBox="1"/>
          <p:nvPr/>
        </p:nvSpPr>
        <p:spPr>
          <a:xfrm>
            <a:off x="3465742" y="4583530"/>
            <a:ext cx="36911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Update.(</a:t>
            </a:r>
            <a:r>
              <a:rPr lang="en-US" altLang="ko-KR" sz="11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vertical_lines</a:t>
            </a:r>
            <a:r>
              <a:rPr lang="en-US" altLang="ko-KR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, key=‘coordinates’)</a:t>
            </a:r>
            <a:endParaRPr lang="ko-KR" altLang="en-US" sz="11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6411299-4864-D098-3FE1-01D6AC1F135C}"/>
              </a:ext>
            </a:extLst>
          </p:cNvPr>
          <p:cNvSpPr/>
          <p:nvPr/>
        </p:nvSpPr>
        <p:spPr>
          <a:xfrm>
            <a:off x="2573053" y="2855071"/>
            <a:ext cx="294192" cy="15685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7A15944-F5E6-8F87-BF4E-A9B51458AC12}"/>
              </a:ext>
            </a:extLst>
          </p:cNvPr>
          <p:cNvSpPr/>
          <p:nvPr/>
        </p:nvSpPr>
        <p:spPr>
          <a:xfrm>
            <a:off x="2563638" y="3136758"/>
            <a:ext cx="607214" cy="144535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80D7693-0D51-E51F-EC28-76EF85CAAEA3}"/>
              </a:ext>
            </a:extLst>
          </p:cNvPr>
          <p:cNvSpPr/>
          <p:nvPr/>
        </p:nvSpPr>
        <p:spPr>
          <a:xfrm>
            <a:off x="2572044" y="3410649"/>
            <a:ext cx="1597954" cy="1660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2BF04DA-3216-4AE6-F915-E752527BE298}"/>
              </a:ext>
            </a:extLst>
          </p:cNvPr>
          <p:cNvSpPr txBox="1"/>
          <p:nvPr/>
        </p:nvSpPr>
        <p:spPr>
          <a:xfrm>
            <a:off x="2830098" y="2791111"/>
            <a:ext cx="1703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: x</a:t>
            </a:r>
            <a:r>
              <a:rPr lang="ko-KR" altLang="en-US" sz="1100" b="1" dirty="0"/>
              <a:t>축 좌표 값 일치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E0493CF-22BB-D058-FCD1-E5D735058A97}"/>
              </a:ext>
            </a:extLst>
          </p:cNvPr>
          <p:cNvSpPr txBox="1"/>
          <p:nvPr/>
        </p:nvSpPr>
        <p:spPr>
          <a:xfrm>
            <a:off x="3170852" y="3066383"/>
            <a:ext cx="1703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: x</a:t>
            </a:r>
            <a:r>
              <a:rPr lang="ko-KR" altLang="en-US" sz="1100" b="1" dirty="0"/>
              <a:t>축</a:t>
            </a:r>
            <a:r>
              <a:rPr lang="en-US" altLang="ko-KR" sz="1100" b="1" dirty="0"/>
              <a:t>, y</a:t>
            </a:r>
            <a:r>
              <a:rPr lang="ko-KR" altLang="en-US" sz="1100" b="1" dirty="0"/>
              <a:t>축 좌표 값 일치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439BB2F-AC3A-F2F2-CDFA-E890513582EE}"/>
              </a:ext>
            </a:extLst>
          </p:cNvPr>
          <p:cNvSpPr txBox="1"/>
          <p:nvPr/>
        </p:nvSpPr>
        <p:spPr>
          <a:xfrm>
            <a:off x="4161000" y="3351716"/>
            <a:ext cx="1703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: </a:t>
            </a:r>
            <a:r>
              <a:rPr lang="ko-KR" altLang="en-US" sz="1100" b="1" dirty="0"/>
              <a:t>선택된 선의 좌표 값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9E4A9E3-78F3-2196-9529-38ECD8BB0694}"/>
              </a:ext>
            </a:extLst>
          </p:cNvPr>
          <p:cNvSpPr txBox="1"/>
          <p:nvPr/>
        </p:nvSpPr>
        <p:spPr>
          <a:xfrm>
            <a:off x="3465742" y="4942002"/>
            <a:ext cx="36911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line_list.remove</a:t>
            </a:r>
            <a:r>
              <a:rPr lang="en-US" altLang="ko-KR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selected_lines</a:t>
            </a:r>
            <a:r>
              <a:rPr lang="en-US" altLang="ko-KR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)</a:t>
            </a:r>
            <a:endParaRPr lang="ko-KR" altLang="en-US" sz="11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32F5885-A218-E615-F413-60413D9FD64B}"/>
              </a:ext>
            </a:extLst>
          </p:cNvPr>
          <p:cNvSpPr/>
          <p:nvPr/>
        </p:nvSpPr>
        <p:spPr>
          <a:xfrm>
            <a:off x="1008398" y="4449433"/>
            <a:ext cx="294192" cy="15685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88C50D-D3CF-9FF3-1601-FF072C0B602B}"/>
              </a:ext>
            </a:extLst>
          </p:cNvPr>
          <p:cNvSpPr/>
          <p:nvPr/>
        </p:nvSpPr>
        <p:spPr>
          <a:xfrm>
            <a:off x="1623029" y="4449433"/>
            <a:ext cx="294192" cy="15685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0976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96369BC0-860A-C51F-4D67-6F28CDFD12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9" t="9558" r="18328" b="7037"/>
          <a:stretch/>
        </p:blipFill>
        <p:spPr>
          <a:xfrm>
            <a:off x="6818220" y="2460972"/>
            <a:ext cx="4917020" cy="346994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Line</a:t>
            </a:r>
            <a:r>
              <a:rPr kumimoji="1" lang="ko-KR" altLang="en-US" dirty="0"/>
              <a:t> </a:t>
            </a:r>
            <a:r>
              <a:rPr kumimoji="1" lang="en-US" altLang="ko-KR" dirty="0"/>
              <a:t>matching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75</a:t>
            </a:fld>
            <a:endParaRPr lang="ko-KR" altLang="en-US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F0D827A7-3A49-F99D-6300-7AAA4FB092C1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수평선 탐지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선 탐색 리스트를 시작점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x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값을 기준으로 오름차순 정렬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라인이 시작되는 선을 특정가능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가장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x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값이 작은 선을 기준으로 수평선 탐지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C4872DF-CC97-2756-B04A-BF86414AFF14}"/>
              </a:ext>
            </a:extLst>
          </p:cNvPr>
          <p:cNvCxnSpPr>
            <a:cxnSpLocks/>
          </p:cNvCxnSpPr>
          <p:nvPr/>
        </p:nvCxnSpPr>
        <p:spPr>
          <a:xfrm>
            <a:off x="6590059" y="2664161"/>
            <a:ext cx="0" cy="3469940"/>
          </a:xfrm>
          <a:prstGeom prst="straightConnector1">
            <a:avLst/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D165C25-B6C9-F7B0-0798-AF710029E1F2}"/>
              </a:ext>
            </a:extLst>
          </p:cNvPr>
          <p:cNvCxnSpPr>
            <a:cxnSpLocks/>
          </p:cNvCxnSpPr>
          <p:nvPr/>
        </p:nvCxnSpPr>
        <p:spPr>
          <a:xfrm>
            <a:off x="6590408" y="6220851"/>
            <a:ext cx="4917230" cy="0"/>
          </a:xfrm>
          <a:prstGeom prst="straightConnector1">
            <a:avLst/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27FD9E1-A7B4-01B5-100B-4EF5332010DD}"/>
              </a:ext>
            </a:extLst>
          </p:cNvPr>
          <p:cNvSpPr txBox="1"/>
          <p:nvPr/>
        </p:nvSpPr>
        <p:spPr>
          <a:xfrm>
            <a:off x="7159000" y="3983441"/>
            <a:ext cx="449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4952254-FA87-5153-F81A-4587735E2C79}"/>
              </a:ext>
            </a:extLst>
          </p:cNvPr>
          <p:cNvSpPr txBox="1"/>
          <p:nvPr/>
        </p:nvSpPr>
        <p:spPr>
          <a:xfrm>
            <a:off x="8367623" y="327279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26386F2-E3E8-7370-B560-ACD3CB9B8586}"/>
              </a:ext>
            </a:extLst>
          </p:cNvPr>
          <p:cNvSpPr txBox="1"/>
          <p:nvPr/>
        </p:nvSpPr>
        <p:spPr>
          <a:xfrm>
            <a:off x="7350803" y="3080701"/>
            <a:ext cx="449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0897CD0-77C1-24A1-4F36-4F1F22B7CA9E}"/>
              </a:ext>
            </a:extLst>
          </p:cNvPr>
          <p:cNvSpPr txBox="1"/>
          <p:nvPr/>
        </p:nvSpPr>
        <p:spPr>
          <a:xfrm>
            <a:off x="7643884" y="3576101"/>
            <a:ext cx="449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7EA2661-47E6-86F1-81F2-BBC6DB168F6E}"/>
              </a:ext>
            </a:extLst>
          </p:cNvPr>
          <p:cNvSpPr txBox="1"/>
          <p:nvPr/>
        </p:nvSpPr>
        <p:spPr>
          <a:xfrm>
            <a:off x="7643884" y="4453512"/>
            <a:ext cx="449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32326587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Line</a:t>
            </a:r>
            <a:r>
              <a:rPr kumimoji="1" lang="ko-KR" altLang="en-US" dirty="0"/>
              <a:t> </a:t>
            </a:r>
            <a:r>
              <a:rPr kumimoji="1" lang="en-US" altLang="ko-KR" dirty="0"/>
              <a:t>matching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76</a:t>
            </a:fld>
            <a:endParaRPr lang="ko-KR" altLang="en-US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F0D827A7-3A49-F99D-6300-7AAA4FB092C1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수평선 탐지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해당 라인의 시작점 끝점의 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x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축 좌표와 기준선 비교 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탐색 리스트 전체 순회 후 </a:t>
            </a:r>
            <a:r>
              <a:rPr kumimoji="1" lang="ko-KR" altLang="en-US" sz="1800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필터링된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리스트 반환 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선의 끝점 또는 시작점과 수직선의 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x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축 좌표 값의 차이 계산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거리가 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20 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이하인 경우 수직선을 가로질러 하나로 연결된 </a:t>
            </a:r>
            <a:b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</a:b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선으로 판단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90F18C2-32A6-D8BF-4A5B-70151F3A635E}"/>
              </a:ext>
            </a:extLst>
          </p:cNvPr>
          <p:cNvSpPr/>
          <p:nvPr/>
        </p:nvSpPr>
        <p:spPr>
          <a:xfrm>
            <a:off x="9494458" y="927089"/>
            <a:ext cx="1448147" cy="336010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solidFill>
                  <a:schemeClr val="bg2">
                    <a:lumMod val="10000"/>
                  </a:schemeClr>
                </a:solidFill>
              </a:rPr>
              <a:t>탐색 리스트 정렬</a:t>
            </a:r>
            <a:endParaRPr lang="en-US" altLang="ko-KR" sz="105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ko-KR" altLang="en-US" sz="1050" b="1" dirty="0">
                <a:solidFill>
                  <a:schemeClr val="bg2">
                    <a:lumMod val="10000"/>
                  </a:schemeClr>
                </a:solidFill>
              </a:rPr>
              <a:t>기준선 지정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44BB175-12F5-0587-C61F-B2D0002BC967}"/>
              </a:ext>
            </a:extLst>
          </p:cNvPr>
          <p:cNvSpPr/>
          <p:nvPr/>
        </p:nvSpPr>
        <p:spPr>
          <a:xfrm>
            <a:off x="9494458" y="1446485"/>
            <a:ext cx="1448147" cy="336010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solidFill>
                  <a:schemeClr val="bg2">
                    <a:lumMod val="10000"/>
                  </a:schemeClr>
                </a:solidFill>
              </a:rPr>
              <a:t>리스트 내 기준선 삭제 </a:t>
            </a:r>
            <a:endParaRPr lang="en-US" altLang="ko-KR" sz="105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ko-KR" altLang="en-US" sz="1050" b="1" dirty="0">
                <a:solidFill>
                  <a:schemeClr val="bg2">
                    <a:lumMod val="10000"/>
                  </a:schemeClr>
                </a:solidFill>
              </a:rPr>
              <a:t>탐색 리스트 순회</a:t>
            </a:r>
            <a:r>
              <a:rPr lang="en-US" altLang="ko-KR" sz="105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ko-KR" altLang="en-US" sz="1050" b="1" dirty="0">
                <a:solidFill>
                  <a:schemeClr val="bg2">
                    <a:lumMod val="10000"/>
                  </a:schemeClr>
                </a:solidFill>
              </a:rPr>
              <a:t>시작</a:t>
            </a:r>
          </a:p>
        </p:txBody>
      </p:sp>
      <p:sp>
        <p:nvSpPr>
          <p:cNvPr id="5" name="순서도: 판단 4">
            <a:extLst>
              <a:ext uri="{FF2B5EF4-FFF2-40B4-BE49-F238E27FC236}">
                <a16:creationId xmlns:a16="http://schemas.microsoft.com/office/drawing/2014/main" id="{A33AB541-FFF8-4689-AA4B-C6F75A7B8A98}"/>
              </a:ext>
            </a:extLst>
          </p:cNvPr>
          <p:cNvSpPr/>
          <p:nvPr/>
        </p:nvSpPr>
        <p:spPr>
          <a:xfrm>
            <a:off x="9494457" y="2088163"/>
            <a:ext cx="1448148" cy="462592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>
                <a:solidFill>
                  <a:schemeClr val="bg2">
                    <a:lumMod val="10000"/>
                  </a:schemeClr>
                </a:solidFill>
              </a:rPr>
              <a:t>Y </a:t>
            </a:r>
            <a:r>
              <a:rPr lang="ko-KR" altLang="en-US" sz="1050" b="1" dirty="0">
                <a:solidFill>
                  <a:schemeClr val="bg2">
                    <a:lumMod val="10000"/>
                  </a:schemeClr>
                </a:solidFill>
              </a:rPr>
              <a:t>축 값이 </a:t>
            </a:r>
            <a:endParaRPr lang="en-US" altLang="ko-KR" sz="105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ko-KR" altLang="en-US" sz="1050" b="1" dirty="0">
                <a:solidFill>
                  <a:schemeClr val="bg2">
                    <a:lumMod val="10000"/>
                  </a:schemeClr>
                </a:solidFill>
              </a:rPr>
              <a:t>동일한가</a:t>
            </a:r>
            <a:r>
              <a:rPr lang="en-US" altLang="ko-KR" sz="1050" b="1" dirty="0">
                <a:solidFill>
                  <a:schemeClr val="bg2">
                    <a:lumMod val="10000"/>
                  </a:schemeClr>
                </a:solidFill>
              </a:rPr>
              <a:t>?</a:t>
            </a:r>
            <a:endParaRPr lang="ko-KR" altLang="en-US" sz="105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E613887-2B6B-D2E6-F40A-7E477CBA9441}"/>
              </a:ext>
            </a:extLst>
          </p:cNvPr>
          <p:cNvSpPr/>
          <p:nvPr/>
        </p:nvSpPr>
        <p:spPr>
          <a:xfrm>
            <a:off x="8467865" y="3846144"/>
            <a:ext cx="1448147" cy="336010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solidFill>
                  <a:schemeClr val="bg2">
                    <a:lumMod val="10000"/>
                  </a:schemeClr>
                </a:solidFill>
              </a:rPr>
              <a:t>기준선의 시작점과 </a:t>
            </a:r>
            <a:endParaRPr lang="en-US" altLang="ko-KR" sz="105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ko-KR" altLang="en-US" sz="1050" b="1" dirty="0">
                <a:solidFill>
                  <a:schemeClr val="bg2">
                    <a:lumMod val="10000"/>
                  </a:schemeClr>
                </a:solidFill>
              </a:rPr>
              <a:t>겹치는 경우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D44FEAE-AD3D-29F3-3EDD-953FDF180BF9}"/>
              </a:ext>
            </a:extLst>
          </p:cNvPr>
          <p:cNvSpPr/>
          <p:nvPr/>
        </p:nvSpPr>
        <p:spPr>
          <a:xfrm>
            <a:off x="10520224" y="3846144"/>
            <a:ext cx="1448147" cy="336010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solidFill>
                  <a:schemeClr val="bg2">
                    <a:lumMod val="10000"/>
                  </a:schemeClr>
                </a:solidFill>
              </a:rPr>
              <a:t>기준선의 끝점과 </a:t>
            </a:r>
            <a:endParaRPr lang="en-US" altLang="ko-KR" sz="105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ko-KR" altLang="en-US" sz="1050" b="1" dirty="0">
                <a:solidFill>
                  <a:schemeClr val="bg2">
                    <a:lumMod val="10000"/>
                  </a:schemeClr>
                </a:solidFill>
              </a:rPr>
              <a:t>겹치는 경우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547211-59B1-3FA6-D197-7E9799C37EF4}"/>
              </a:ext>
            </a:extLst>
          </p:cNvPr>
          <p:cNvSpPr/>
          <p:nvPr/>
        </p:nvSpPr>
        <p:spPr>
          <a:xfrm>
            <a:off x="8467865" y="4486337"/>
            <a:ext cx="1448147" cy="336010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solidFill>
                  <a:schemeClr val="bg2">
                    <a:lumMod val="10000"/>
                  </a:schemeClr>
                </a:solidFill>
              </a:rPr>
              <a:t>기준선 앞쪽배치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D7E0A0F-9B7B-DA48-5A1E-90F601276AE8}"/>
              </a:ext>
            </a:extLst>
          </p:cNvPr>
          <p:cNvSpPr/>
          <p:nvPr/>
        </p:nvSpPr>
        <p:spPr>
          <a:xfrm>
            <a:off x="10522699" y="4511644"/>
            <a:ext cx="1448147" cy="336010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solidFill>
                  <a:schemeClr val="bg2">
                    <a:lumMod val="10000"/>
                  </a:schemeClr>
                </a:solidFill>
              </a:rPr>
              <a:t>기준선 뒤쪽 배치</a:t>
            </a: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E08C08A2-D999-B3A4-B5C9-20932F206282}"/>
              </a:ext>
            </a:extLst>
          </p:cNvPr>
          <p:cNvCxnSpPr>
            <a:cxnSpLocks/>
            <a:stCxn id="5" idx="2"/>
            <a:endCxn id="19" idx="0"/>
          </p:cNvCxnSpPr>
          <p:nvPr/>
        </p:nvCxnSpPr>
        <p:spPr>
          <a:xfrm rot="5400000">
            <a:off x="9057541" y="2685153"/>
            <a:ext cx="1295389" cy="1026592"/>
          </a:xfrm>
          <a:prstGeom prst="bentConnector3">
            <a:avLst>
              <a:gd name="adj1" fmla="val 77303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DC1AAE75-29DB-357B-560D-D17982E5D913}"/>
              </a:ext>
            </a:extLst>
          </p:cNvPr>
          <p:cNvCxnSpPr>
            <a:cxnSpLocks/>
            <a:stCxn id="5" idx="2"/>
            <a:endCxn id="20" idx="0"/>
          </p:cNvCxnSpPr>
          <p:nvPr/>
        </p:nvCxnSpPr>
        <p:spPr>
          <a:xfrm rot="16200000" flipH="1">
            <a:off x="10083720" y="2685565"/>
            <a:ext cx="1295389" cy="1025767"/>
          </a:xfrm>
          <a:prstGeom prst="bentConnector3">
            <a:avLst>
              <a:gd name="adj1" fmla="val 77303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DAA9652-FB61-CFE9-54F9-EFE34D1D52DF}"/>
              </a:ext>
            </a:extLst>
          </p:cNvPr>
          <p:cNvCxnSpPr>
            <a:stCxn id="19" idx="2"/>
            <a:endCxn id="21" idx="0"/>
          </p:cNvCxnSpPr>
          <p:nvPr/>
        </p:nvCxnSpPr>
        <p:spPr>
          <a:xfrm>
            <a:off x="9191939" y="4182154"/>
            <a:ext cx="0" cy="304183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E6036EC-956C-A30F-3A4D-9B82D70EDFE5}"/>
              </a:ext>
            </a:extLst>
          </p:cNvPr>
          <p:cNvCxnSpPr>
            <a:cxnSpLocks/>
            <a:stCxn id="20" idx="2"/>
            <a:endCxn id="23" idx="0"/>
          </p:cNvCxnSpPr>
          <p:nvPr/>
        </p:nvCxnSpPr>
        <p:spPr>
          <a:xfrm>
            <a:off x="11244298" y="4182154"/>
            <a:ext cx="2475" cy="32949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D25EC75-F867-CB2F-EA65-C0C9D5564905}"/>
              </a:ext>
            </a:extLst>
          </p:cNvPr>
          <p:cNvCxnSpPr>
            <a:cxnSpLocks/>
            <a:stCxn id="15" idx="2"/>
            <a:endCxn id="5" idx="0"/>
          </p:cNvCxnSpPr>
          <p:nvPr/>
        </p:nvCxnSpPr>
        <p:spPr>
          <a:xfrm flipH="1">
            <a:off x="10218531" y="1782495"/>
            <a:ext cx="1" cy="30566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8D13308-A3E8-5CEA-00B6-0D5C689FA488}"/>
              </a:ext>
            </a:extLst>
          </p:cNvPr>
          <p:cNvCxnSpPr>
            <a:cxnSpLocks/>
            <a:stCxn id="3" idx="2"/>
            <a:endCxn id="15" idx="0"/>
          </p:cNvCxnSpPr>
          <p:nvPr/>
        </p:nvCxnSpPr>
        <p:spPr>
          <a:xfrm>
            <a:off x="10218532" y="1263099"/>
            <a:ext cx="0" cy="183387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E14B562-8958-0A25-3F55-8A1EBB623547}"/>
              </a:ext>
            </a:extLst>
          </p:cNvPr>
          <p:cNvSpPr/>
          <p:nvPr/>
        </p:nvSpPr>
        <p:spPr>
          <a:xfrm>
            <a:off x="9509998" y="5889221"/>
            <a:ext cx="1448147" cy="336010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solidFill>
                  <a:schemeClr val="bg2">
                    <a:lumMod val="10000"/>
                  </a:schemeClr>
                </a:solidFill>
              </a:rPr>
              <a:t>탐색리스트에서 </a:t>
            </a:r>
            <a:endParaRPr lang="en-US" altLang="ko-KR" sz="105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ko-KR" altLang="en-US" sz="1050" b="1" dirty="0">
                <a:solidFill>
                  <a:schemeClr val="bg2">
                    <a:lumMod val="10000"/>
                  </a:schemeClr>
                </a:solidFill>
              </a:rPr>
              <a:t>해당라인 삭제 후 재정렬</a:t>
            </a: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00B5FF33-7DE2-CFC2-6E22-B9E7502FF567}"/>
              </a:ext>
            </a:extLst>
          </p:cNvPr>
          <p:cNvCxnSpPr>
            <a:cxnSpLocks/>
            <a:stCxn id="23" idx="2"/>
          </p:cNvCxnSpPr>
          <p:nvPr/>
        </p:nvCxnSpPr>
        <p:spPr>
          <a:xfrm rot="5400000">
            <a:off x="10531487" y="4550240"/>
            <a:ext cx="417873" cy="1012701"/>
          </a:xfrm>
          <a:prstGeom prst="bentConnector3">
            <a:avLst>
              <a:gd name="adj1" fmla="val 47876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1227A7DD-C38D-EADF-11F8-3746EA4FE535}"/>
              </a:ext>
            </a:extLst>
          </p:cNvPr>
          <p:cNvCxnSpPr>
            <a:cxnSpLocks/>
            <a:stCxn id="21" idx="2"/>
          </p:cNvCxnSpPr>
          <p:nvPr/>
        </p:nvCxnSpPr>
        <p:spPr>
          <a:xfrm rot="16200000" flipH="1">
            <a:off x="9491415" y="4522870"/>
            <a:ext cx="443180" cy="1042133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순서도: 판단 57">
            <a:extLst>
              <a:ext uri="{FF2B5EF4-FFF2-40B4-BE49-F238E27FC236}">
                <a16:creationId xmlns:a16="http://schemas.microsoft.com/office/drawing/2014/main" id="{AB2C1BA8-DDE5-4AC2-E4DB-167BABE317C4}"/>
              </a:ext>
            </a:extLst>
          </p:cNvPr>
          <p:cNvSpPr/>
          <p:nvPr/>
        </p:nvSpPr>
        <p:spPr>
          <a:xfrm>
            <a:off x="9249490" y="5229101"/>
            <a:ext cx="1973594" cy="462592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solidFill>
                  <a:schemeClr val="bg2">
                    <a:lumMod val="10000"/>
                  </a:schemeClr>
                </a:solidFill>
              </a:rPr>
              <a:t>수직선을 </a:t>
            </a:r>
            <a:endParaRPr lang="en-US" altLang="ko-KR" sz="105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ko-KR" altLang="en-US" sz="1050" b="1" dirty="0">
                <a:solidFill>
                  <a:schemeClr val="bg2">
                    <a:lumMod val="10000"/>
                  </a:schemeClr>
                </a:solidFill>
              </a:rPr>
              <a:t>통과하는가</a:t>
            </a:r>
            <a:r>
              <a:rPr lang="en-US" altLang="ko-KR" sz="1050" b="1" dirty="0">
                <a:solidFill>
                  <a:schemeClr val="bg2">
                    <a:lumMod val="10000"/>
                  </a:schemeClr>
                </a:solidFill>
              </a:rPr>
              <a:t>?</a:t>
            </a:r>
            <a:endParaRPr lang="ko-KR" altLang="en-US" sz="105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11F33AA1-A8F1-F002-A24C-95452EF83FB8}"/>
              </a:ext>
            </a:extLst>
          </p:cNvPr>
          <p:cNvCxnSpPr>
            <a:cxnSpLocks/>
            <a:stCxn id="17" idx="1"/>
            <a:endCxn id="5" idx="0"/>
          </p:cNvCxnSpPr>
          <p:nvPr/>
        </p:nvCxnSpPr>
        <p:spPr>
          <a:xfrm rot="10800000" flipH="1">
            <a:off x="9423327" y="2088163"/>
            <a:ext cx="795203" cy="943274"/>
          </a:xfrm>
          <a:prstGeom prst="bentConnector4">
            <a:avLst>
              <a:gd name="adj1" fmla="val -210994"/>
              <a:gd name="adj2" fmla="val 124235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686B540-6AFD-2A02-3217-F5F592D0FC88}"/>
              </a:ext>
            </a:extLst>
          </p:cNvPr>
          <p:cNvCxnSpPr>
            <a:cxnSpLocks/>
            <a:stCxn id="58" idx="1"/>
            <a:endCxn id="118" idx="3"/>
          </p:cNvCxnSpPr>
          <p:nvPr/>
        </p:nvCxnSpPr>
        <p:spPr>
          <a:xfrm flipH="1">
            <a:off x="9013188" y="5460397"/>
            <a:ext cx="236302" cy="4987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7C590C18-9522-B33A-F8FE-402F13749784}"/>
              </a:ext>
            </a:extLst>
          </p:cNvPr>
          <p:cNvSpPr/>
          <p:nvPr/>
        </p:nvSpPr>
        <p:spPr>
          <a:xfrm>
            <a:off x="7971054" y="5297379"/>
            <a:ext cx="1042134" cy="336010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>
                <a:solidFill>
                  <a:schemeClr val="bg2">
                    <a:lumMod val="10000"/>
                  </a:schemeClr>
                </a:solidFill>
              </a:rPr>
              <a:t>종료</a:t>
            </a:r>
            <a:endParaRPr lang="ko-KR" altLang="en-US" sz="105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A1FB13BF-222F-1CEC-D82E-C29D00D38D48}"/>
              </a:ext>
            </a:extLst>
          </p:cNvPr>
          <p:cNvCxnSpPr>
            <a:cxnSpLocks/>
            <a:stCxn id="58" idx="2"/>
            <a:endCxn id="52" idx="0"/>
          </p:cNvCxnSpPr>
          <p:nvPr/>
        </p:nvCxnSpPr>
        <p:spPr>
          <a:xfrm flipH="1">
            <a:off x="10234072" y="5691693"/>
            <a:ext cx="2215" cy="19752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8F991FC-F103-6358-8EAE-5BD6C65CB039}"/>
              </a:ext>
            </a:extLst>
          </p:cNvPr>
          <p:cNvGrpSpPr/>
          <p:nvPr/>
        </p:nvGrpSpPr>
        <p:grpSpPr>
          <a:xfrm>
            <a:off x="1266564" y="4886539"/>
            <a:ext cx="376249" cy="246181"/>
            <a:chOff x="1812865" y="4291217"/>
            <a:chExt cx="556852" cy="340736"/>
          </a:xfrm>
        </p:grpSpPr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10BB461D-03FE-4941-C6E4-1CC47637C6FF}"/>
                </a:ext>
              </a:extLst>
            </p:cNvPr>
            <p:cNvSpPr/>
            <p:nvPr/>
          </p:nvSpPr>
          <p:spPr>
            <a:xfrm rot="5400000">
              <a:off x="1781158" y="4322925"/>
              <a:ext cx="340735" cy="277322"/>
            </a:xfrm>
            <a:prstGeom prst="triangle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F7ED2BC9-1E8A-A73F-7DA1-1B49363609AE}"/>
                </a:ext>
              </a:extLst>
            </p:cNvPr>
            <p:cNvSpPr/>
            <p:nvPr/>
          </p:nvSpPr>
          <p:spPr>
            <a:xfrm rot="16200000">
              <a:off x="2060688" y="4322924"/>
              <a:ext cx="340735" cy="277322"/>
            </a:xfrm>
            <a:prstGeom prst="triangle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1D3F40D0-F50E-8CDB-40BC-F72D0DF0621F}"/>
                </a:ext>
              </a:extLst>
            </p:cNvPr>
            <p:cNvSpPr/>
            <p:nvPr/>
          </p:nvSpPr>
          <p:spPr>
            <a:xfrm>
              <a:off x="1947277" y="4322919"/>
              <a:ext cx="277323" cy="277332"/>
            </a:xfrm>
            <a:prstGeom prst="ellipse">
              <a:avLst/>
            </a:prstGeom>
            <a:solidFill>
              <a:srgbClr val="1A1D21"/>
            </a:solidFill>
            <a:ln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B5305DF-5136-C001-D2C2-BFCDF665AD80}"/>
              </a:ext>
            </a:extLst>
          </p:cNvPr>
          <p:cNvGrpSpPr/>
          <p:nvPr/>
        </p:nvGrpSpPr>
        <p:grpSpPr>
          <a:xfrm>
            <a:off x="484836" y="4983506"/>
            <a:ext cx="809057" cy="52249"/>
            <a:chOff x="4742373" y="4596621"/>
            <a:chExt cx="1197413" cy="72317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743D3940-EC6D-151B-AD2D-E86F18F7D316}"/>
                </a:ext>
              </a:extLst>
            </p:cNvPr>
            <p:cNvCxnSpPr>
              <a:cxnSpLocks/>
              <a:endCxn id="40" idx="2"/>
            </p:cNvCxnSpPr>
            <p:nvPr/>
          </p:nvCxnSpPr>
          <p:spPr>
            <a:xfrm>
              <a:off x="4782820" y="4632779"/>
              <a:ext cx="1076072" cy="0"/>
            </a:xfrm>
            <a:prstGeom prst="lin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B2A9C50-D097-D2A3-E85D-1D14A4455E34}"/>
                </a:ext>
              </a:extLst>
            </p:cNvPr>
            <p:cNvSpPr/>
            <p:nvPr/>
          </p:nvSpPr>
          <p:spPr>
            <a:xfrm>
              <a:off x="5858892" y="4596621"/>
              <a:ext cx="80894" cy="7231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650A003C-3C10-0E43-7D95-9199A8001078}"/>
                </a:ext>
              </a:extLst>
            </p:cNvPr>
            <p:cNvSpPr/>
            <p:nvPr/>
          </p:nvSpPr>
          <p:spPr>
            <a:xfrm>
              <a:off x="4742373" y="4596621"/>
              <a:ext cx="80894" cy="72317"/>
            </a:xfrm>
            <a:prstGeom prst="ellipse">
              <a:avLst/>
            </a:pr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9F0216E-2167-FE5B-2DB9-BB4F506BC9BC}"/>
              </a:ext>
            </a:extLst>
          </p:cNvPr>
          <p:cNvGrpSpPr/>
          <p:nvPr/>
        </p:nvGrpSpPr>
        <p:grpSpPr>
          <a:xfrm>
            <a:off x="1627308" y="4983505"/>
            <a:ext cx="809057" cy="52249"/>
            <a:chOff x="4742373" y="4596621"/>
            <a:chExt cx="1197413" cy="72317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A8D84775-90A9-2481-A3B4-0CE8BD13EB84}"/>
                </a:ext>
              </a:extLst>
            </p:cNvPr>
            <p:cNvCxnSpPr>
              <a:cxnSpLocks/>
              <a:endCxn id="44" idx="2"/>
            </p:cNvCxnSpPr>
            <p:nvPr/>
          </p:nvCxnSpPr>
          <p:spPr>
            <a:xfrm>
              <a:off x="4782820" y="4632779"/>
              <a:ext cx="1076072" cy="0"/>
            </a:xfrm>
            <a:prstGeom prst="lin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1900103-AF24-2EBA-EDF9-3814A03FCD88}"/>
                </a:ext>
              </a:extLst>
            </p:cNvPr>
            <p:cNvSpPr/>
            <p:nvPr/>
          </p:nvSpPr>
          <p:spPr>
            <a:xfrm>
              <a:off x="5858892" y="4596621"/>
              <a:ext cx="80894" cy="7231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00B94F58-1773-8073-796A-0EE43D9E8E5F}"/>
                </a:ext>
              </a:extLst>
            </p:cNvPr>
            <p:cNvSpPr/>
            <p:nvPr/>
          </p:nvSpPr>
          <p:spPr>
            <a:xfrm>
              <a:off x="4742373" y="4596621"/>
              <a:ext cx="80894" cy="72317"/>
            </a:xfrm>
            <a:prstGeom prst="ellipse">
              <a:avLst/>
            </a:pr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59B0545-8CD4-747D-0AE8-FFC65F9FB4E7}"/>
              </a:ext>
            </a:extLst>
          </p:cNvPr>
          <p:cNvCxnSpPr>
            <a:cxnSpLocks/>
          </p:cNvCxnSpPr>
          <p:nvPr/>
        </p:nvCxnSpPr>
        <p:spPr>
          <a:xfrm>
            <a:off x="2430669" y="4861086"/>
            <a:ext cx="0" cy="292368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B76BE47D-18E4-0A62-5D13-4B5D7B8E01E9}"/>
              </a:ext>
            </a:extLst>
          </p:cNvPr>
          <p:cNvCxnSpPr>
            <a:cxnSpLocks/>
          </p:cNvCxnSpPr>
          <p:nvPr/>
        </p:nvCxnSpPr>
        <p:spPr>
          <a:xfrm>
            <a:off x="2575630" y="4402594"/>
            <a:ext cx="0" cy="1846216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A68689C4-1A11-25A5-9B9A-48F91F30263D}"/>
              </a:ext>
            </a:extLst>
          </p:cNvPr>
          <p:cNvGrpSpPr/>
          <p:nvPr/>
        </p:nvGrpSpPr>
        <p:grpSpPr>
          <a:xfrm>
            <a:off x="2713123" y="4983505"/>
            <a:ext cx="809057" cy="52249"/>
            <a:chOff x="4742373" y="4596621"/>
            <a:chExt cx="1197413" cy="72317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BF50E114-6344-EC7B-6ECD-D5993ADBB007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>
              <a:off x="4782820" y="4632779"/>
              <a:ext cx="1076072" cy="0"/>
            </a:xfrm>
            <a:prstGeom prst="lin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03CB276E-A89B-E784-225F-72CFEB60F4F4}"/>
                </a:ext>
              </a:extLst>
            </p:cNvPr>
            <p:cNvSpPr/>
            <p:nvPr/>
          </p:nvSpPr>
          <p:spPr>
            <a:xfrm>
              <a:off x="5858892" y="4596621"/>
              <a:ext cx="80894" cy="7231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BBB362DB-1E20-C80F-45FB-8CF8797A6026}"/>
                </a:ext>
              </a:extLst>
            </p:cNvPr>
            <p:cNvSpPr/>
            <p:nvPr/>
          </p:nvSpPr>
          <p:spPr>
            <a:xfrm>
              <a:off x="4742373" y="4596621"/>
              <a:ext cx="80894" cy="72317"/>
            </a:xfrm>
            <a:prstGeom prst="ellipse">
              <a:avLst/>
            </a:pr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F677F88E-1CBE-3643-52E1-873CF449E76F}"/>
              </a:ext>
            </a:extLst>
          </p:cNvPr>
          <p:cNvCxnSpPr>
            <a:cxnSpLocks/>
          </p:cNvCxnSpPr>
          <p:nvPr/>
        </p:nvCxnSpPr>
        <p:spPr>
          <a:xfrm>
            <a:off x="2713123" y="4861086"/>
            <a:ext cx="0" cy="292368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3A03944-526B-EFB9-EF7D-BF637B70C92B}"/>
              </a:ext>
            </a:extLst>
          </p:cNvPr>
          <p:cNvGrpSpPr/>
          <p:nvPr/>
        </p:nvGrpSpPr>
        <p:grpSpPr>
          <a:xfrm>
            <a:off x="4944394" y="4861086"/>
            <a:ext cx="376249" cy="246181"/>
            <a:chOff x="1812865" y="4291217"/>
            <a:chExt cx="556852" cy="340736"/>
          </a:xfrm>
        </p:grpSpPr>
        <p:sp>
          <p:nvSpPr>
            <p:cNvPr id="56" name="이등변 삼각형 55">
              <a:extLst>
                <a:ext uri="{FF2B5EF4-FFF2-40B4-BE49-F238E27FC236}">
                  <a16:creationId xmlns:a16="http://schemas.microsoft.com/office/drawing/2014/main" id="{82B97F14-2E73-531C-A541-7FEACBEA7B96}"/>
                </a:ext>
              </a:extLst>
            </p:cNvPr>
            <p:cNvSpPr/>
            <p:nvPr/>
          </p:nvSpPr>
          <p:spPr>
            <a:xfrm rot="5400000">
              <a:off x="1781158" y="4322925"/>
              <a:ext cx="340735" cy="277322"/>
            </a:xfrm>
            <a:prstGeom prst="triangle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이등변 삼각형 56">
              <a:extLst>
                <a:ext uri="{FF2B5EF4-FFF2-40B4-BE49-F238E27FC236}">
                  <a16:creationId xmlns:a16="http://schemas.microsoft.com/office/drawing/2014/main" id="{98B1BA2B-957F-C896-DEAA-8826C6FD02E9}"/>
                </a:ext>
              </a:extLst>
            </p:cNvPr>
            <p:cNvSpPr/>
            <p:nvPr/>
          </p:nvSpPr>
          <p:spPr>
            <a:xfrm rot="16200000">
              <a:off x="2060688" y="4322924"/>
              <a:ext cx="340735" cy="277322"/>
            </a:xfrm>
            <a:prstGeom prst="triangle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70C0FE7-18BD-8DCB-E3E5-56740FDE6A35}"/>
                </a:ext>
              </a:extLst>
            </p:cNvPr>
            <p:cNvSpPr/>
            <p:nvPr/>
          </p:nvSpPr>
          <p:spPr>
            <a:xfrm>
              <a:off x="1947277" y="4322919"/>
              <a:ext cx="277323" cy="277332"/>
            </a:xfrm>
            <a:prstGeom prst="ellipse">
              <a:avLst/>
            </a:prstGeom>
            <a:solidFill>
              <a:srgbClr val="1A1D21"/>
            </a:solidFill>
            <a:ln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A1A4768D-ABD1-86BA-2538-0A997DD7D249}"/>
              </a:ext>
            </a:extLst>
          </p:cNvPr>
          <p:cNvGrpSpPr/>
          <p:nvPr/>
        </p:nvGrpSpPr>
        <p:grpSpPr>
          <a:xfrm>
            <a:off x="4162666" y="4958053"/>
            <a:ext cx="809057" cy="52249"/>
            <a:chOff x="4742373" y="4596621"/>
            <a:chExt cx="1197413" cy="72317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29B9C4DC-C608-8417-1043-DB99D965E28B}"/>
                </a:ext>
              </a:extLst>
            </p:cNvPr>
            <p:cNvCxnSpPr>
              <a:cxnSpLocks/>
              <a:endCxn id="64" idx="2"/>
            </p:cNvCxnSpPr>
            <p:nvPr/>
          </p:nvCxnSpPr>
          <p:spPr>
            <a:xfrm>
              <a:off x="4782820" y="4632779"/>
              <a:ext cx="1076072" cy="0"/>
            </a:xfrm>
            <a:prstGeom prst="lin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C0CFDFC3-6579-2936-2B09-F4D9D345FA8B}"/>
                </a:ext>
              </a:extLst>
            </p:cNvPr>
            <p:cNvSpPr/>
            <p:nvPr/>
          </p:nvSpPr>
          <p:spPr>
            <a:xfrm>
              <a:off x="5858892" y="4596621"/>
              <a:ext cx="80894" cy="7231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73C8ECA9-3BDA-40A4-A3E4-3E6A208F578F}"/>
                </a:ext>
              </a:extLst>
            </p:cNvPr>
            <p:cNvSpPr/>
            <p:nvPr/>
          </p:nvSpPr>
          <p:spPr>
            <a:xfrm>
              <a:off x="4742373" y="4596621"/>
              <a:ext cx="80894" cy="72317"/>
            </a:xfrm>
            <a:prstGeom prst="ellipse">
              <a:avLst/>
            </a:pr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DC9633D-37D2-DCCB-38C4-F679BCC6E2DB}"/>
              </a:ext>
            </a:extLst>
          </p:cNvPr>
          <p:cNvGrpSpPr/>
          <p:nvPr/>
        </p:nvGrpSpPr>
        <p:grpSpPr>
          <a:xfrm>
            <a:off x="5305138" y="4958052"/>
            <a:ext cx="809057" cy="52249"/>
            <a:chOff x="4742373" y="4596621"/>
            <a:chExt cx="1197413" cy="72317"/>
          </a:xfrm>
        </p:grpSpPr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6F70265-EB85-03DE-8F04-1872C6126E2A}"/>
                </a:ext>
              </a:extLst>
            </p:cNvPr>
            <p:cNvCxnSpPr>
              <a:cxnSpLocks/>
              <a:endCxn id="68" idx="2"/>
            </p:cNvCxnSpPr>
            <p:nvPr/>
          </p:nvCxnSpPr>
          <p:spPr>
            <a:xfrm>
              <a:off x="4782820" y="4632779"/>
              <a:ext cx="1076072" cy="0"/>
            </a:xfrm>
            <a:prstGeom prst="lin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B2211DD1-C168-B825-E68C-9EA98DA02FE4}"/>
                </a:ext>
              </a:extLst>
            </p:cNvPr>
            <p:cNvSpPr/>
            <p:nvPr/>
          </p:nvSpPr>
          <p:spPr>
            <a:xfrm>
              <a:off x="5858892" y="4596621"/>
              <a:ext cx="80894" cy="7231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484FB4C0-0551-7499-BD8F-969226B46CF7}"/>
                </a:ext>
              </a:extLst>
            </p:cNvPr>
            <p:cNvSpPr/>
            <p:nvPr/>
          </p:nvSpPr>
          <p:spPr>
            <a:xfrm>
              <a:off x="4742373" y="4596621"/>
              <a:ext cx="80894" cy="72317"/>
            </a:xfrm>
            <a:prstGeom prst="ellipse">
              <a:avLst/>
            </a:pr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8DE25A7D-ACBB-2F08-A7C1-F109EAB12D4E}"/>
              </a:ext>
            </a:extLst>
          </p:cNvPr>
          <p:cNvCxnSpPr>
            <a:cxnSpLocks/>
          </p:cNvCxnSpPr>
          <p:nvPr/>
        </p:nvCxnSpPr>
        <p:spPr>
          <a:xfrm>
            <a:off x="6155035" y="4377141"/>
            <a:ext cx="0" cy="1846216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C57175CF-BFAB-4402-939F-DC41DC989F9D}"/>
              </a:ext>
            </a:extLst>
          </p:cNvPr>
          <p:cNvGrpSpPr/>
          <p:nvPr/>
        </p:nvGrpSpPr>
        <p:grpSpPr>
          <a:xfrm>
            <a:off x="6181403" y="4958052"/>
            <a:ext cx="809057" cy="52249"/>
            <a:chOff x="4742373" y="4596621"/>
            <a:chExt cx="1197413" cy="72317"/>
          </a:xfrm>
        </p:grpSpPr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10761DB-324A-34A0-0481-D4169AA13D1C}"/>
                </a:ext>
              </a:extLst>
            </p:cNvPr>
            <p:cNvCxnSpPr>
              <a:cxnSpLocks/>
              <a:endCxn id="74" idx="2"/>
            </p:cNvCxnSpPr>
            <p:nvPr/>
          </p:nvCxnSpPr>
          <p:spPr>
            <a:xfrm>
              <a:off x="4782820" y="4632779"/>
              <a:ext cx="1076072" cy="0"/>
            </a:xfrm>
            <a:prstGeom prst="lin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613CCCBC-CF70-114A-0D30-3D3AB47318DD}"/>
                </a:ext>
              </a:extLst>
            </p:cNvPr>
            <p:cNvSpPr/>
            <p:nvPr/>
          </p:nvSpPr>
          <p:spPr>
            <a:xfrm>
              <a:off x="5858892" y="4596621"/>
              <a:ext cx="80894" cy="7231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F93CEEC7-FD3A-7295-BBEA-660906184D29}"/>
                </a:ext>
              </a:extLst>
            </p:cNvPr>
            <p:cNvSpPr/>
            <p:nvPr/>
          </p:nvSpPr>
          <p:spPr>
            <a:xfrm>
              <a:off x="4742373" y="4596621"/>
              <a:ext cx="80894" cy="72317"/>
            </a:xfrm>
            <a:prstGeom prst="ellipse">
              <a:avLst/>
            </a:pr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28FF3E9-5870-92BB-F5AC-140B4BE0C3AD}"/>
              </a:ext>
            </a:extLst>
          </p:cNvPr>
          <p:cNvSpPr txBox="1"/>
          <p:nvPr/>
        </p:nvSpPr>
        <p:spPr>
          <a:xfrm>
            <a:off x="1357382" y="3892446"/>
            <a:ext cx="3854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Case1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수직선에서 구분된 선</a:t>
            </a:r>
            <a:r>
              <a:rPr lang="en-US" altLang="ko-KR" sz="1100" b="1" dirty="0"/>
              <a:t>)</a:t>
            </a:r>
            <a:endParaRPr lang="en-US" altLang="ko-KR" sz="120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C8BBFAD-A1E4-6109-AADB-C449D37FF3BC}"/>
              </a:ext>
            </a:extLst>
          </p:cNvPr>
          <p:cNvSpPr txBox="1"/>
          <p:nvPr/>
        </p:nvSpPr>
        <p:spPr>
          <a:xfrm>
            <a:off x="4797389" y="3893694"/>
            <a:ext cx="2968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Case2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수직선을 가로질러 연결된 선</a:t>
            </a:r>
            <a:r>
              <a:rPr lang="en-US" altLang="ko-KR" sz="1100" b="1" dirty="0"/>
              <a:t>)</a:t>
            </a:r>
            <a:endParaRPr lang="ko-KR" altLang="en-US" sz="1600" b="1" dirty="0"/>
          </a:p>
        </p:txBody>
      </p: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EE6484FB-92C0-1B48-43BB-420ED92B011D}"/>
              </a:ext>
            </a:extLst>
          </p:cNvPr>
          <p:cNvCxnSpPr>
            <a:cxnSpLocks/>
            <a:stCxn id="52" idx="1"/>
            <a:endCxn id="5" idx="0"/>
          </p:cNvCxnSpPr>
          <p:nvPr/>
        </p:nvCxnSpPr>
        <p:spPr>
          <a:xfrm rot="10800000" flipH="1">
            <a:off x="9509997" y="2088164"/>
            <a:ext cx="708533" cy="3969063"/>
          </a:xfrm>
          <a:prstGeom prst="bentConnector4">
            <a:avLst>
              <a:gd name="adj1" fmla="val -247520"/>
              <a:gd name="adj2" fmla="val 105760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순서도: 판단 16">
            <a:extLst>
              <a:ext uri="{FF2B5EF4-FFF2-40B4-BE49-F238E27FC236}">
                <a16:creationId xmlns:a16="http://schemas.microsoft.com/office/drawing/2014/main" id="{408E2761-668E-5A2B-983A-7640BD99B79F}"/>
              </a:ext>
            </a:extLst>
          </p:cNvPr>
          <p:cNvSpPr/>
          <p:nvPr/>
        </p:nvSpPr>
        <p:spPr>
          <a:xfrm>
            <a:off x="9423328" y="2665456"/>
            <a:ext cx="1590410" cy="731961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solidFill>
                  <a:schemeClr val="bg2">
                    <a:lumMod val="10000"/>
                  </a:schemeClr>
                </a:solidFill>
              </a:rPr>
              <a:t>라인의 좌표가 </a:t>
            </a:r>
            <a:endParaRPr lang="en-US" altLang="ko-KR" sz="9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ko-KR" altLang="en-US" sz="900" b="1" dirty="0">
                <a:solidFill>
                  <a:schemeClr val="bg2">
                    <a:lumMod val="10000"/>
                  </a:schemeClr>
                </a:solidFill>
              </a:rPr>
              <a:t>기준선의 좌표와 겹치는가</a:t>
            </a:r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</a:rPr>
              <a:t>?</a:t>
            </a:r>
            <a:r>
              <a:rPr lang="ko-KR" altLang="en-US" sz="9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</a:p>
        </p:txBody>
      </p:sp>
      <p:cxnSp>
        <p:nvCxnSpPr>
          <p:cNvPr id="116" name="연결선: 꺾임 115">
            <a:extLst>
              <a:ext uri="{FF2B5EF4-FFF2-40B4-BE49-F238E27FC236}">
                <a16:creationId xmlns:a16="http://schemas.microsoft.com/office/drawing/2014/main" id="{4A9A51EC-3E2A-4CB4-6185-6455D5C05D91}"/>
              </a:ext>
            </a:extLst>
          </p:cNvPr>
          <p:cNvCxnSpPr>
            <a:cxnSpLocks/>
            <a:stCxn id="5" idx="1"/>
            <a:endCxn id="5" idx="0"/>
          </p:cNvCxnSpPr>
          <p:nvPr/>
        </p:nvCxnSpPr>
        <p:spPr>
          <a:xfrm rot="10800000" flipH="1">
            <a:off x="9494457" y="2088163"/>
            <a:ext cx="724074" cy="231296"/>
          </a:xfrm>
          <a:prstGeom prst="bentConnector4">
            <a:avLst>
              <a:gd name="adj1" fmla="val -241252"/>
              <a:gd name="adj2" fmla="val 198834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9574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Line</a:t>
            </a:r>
            <a:r>
              <a:rPr kumimoji="1" lang="ko-KR" altLang="en-US" dirty="0"/>
              <a:t> </a:t>
            </a:r>
            <a:r>
              <a:rPr kumimoji="1" lang="en-US" altLang="ko-KR" dirty="0"/>
              <a:t>matching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77</a:t>
            </a:fld>
            <a:endParaRPr lang="ko-KR" altLang="en-US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F0D827A7-3A49-F99D-6300-7AAA4FB092C1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결과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4C10295-F5F4-413B-CEAC-7129557F52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9" t="9186" r="18849" b="7551"/>
          <a:stretch/>
        </p:blipFill>
        <p:spPr>
          <a:xfrm>
            <a:off x="5458690" y="1791967"/>
            <a:ext cx="6527569" cy="457105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5419A5E-DE18-A80B-32F0-4E26E1A27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785" y="4004516"/>
            <a:ext cx="4974860" cy="23388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196696-70FC-DD9A-414C-DB44332CE783}"/>
              </a:ext>
            </a:extLst>
          </p:cNvPr>
          <p:cNvSpPr txBox="1"/>
          <p:nvPr/>
        </p:nvSpPr>
        <p:spPr>
          <a:xfrm>
            <a:off x="1809986" y="3192337"/>
            <a:ext cx="2786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Line </a:t>
            </a:r>
            <a:r>
              <a:rPr lang="ko-KR" altLang="en-US" sz="1400" b="1" dirty="0" err="1"/>
              <a:t>딕셔너리</a:t>
            </a:r>
            <a:r>
              <a:rPr lang="ko-KR" altLang="en-US" sz="1400" b="1" dirty="0"/>
              <a:t> 출력결과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F9681A-E40A-F8D0-2233-D5014A54686B}"/>
              </a:ext>
            </a:extLst>
          </p:cNvPr>
          <p:cNvSpPr txBox="1"/>
          <p:nvPr/>
        </p:nvSpPr>
        <p:spPr>
          <a:xfrm>
            <a:off x="77294" y="3625357"/>
            <a:ext cx="55098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Consolas" panose="020B0609020204030204" pitchFamily="49" charset="0"/>
              </a:rPr>
              <a:t>{‘</a:t>
            </a:r>
            <a:r>
              <a:rPr lang="en-US" altLang="ko-KR" sz="1050" b="1" dirty="0" err="1">
                <a:latin typeface="Consolas" panose="020B0609020204030204" pitchFamily="49" charset="0"/>
              </a:rPr>
              <a:t>Lineinfo</a:t>
            </a:r>
            <a:r>
              <a:rPr lang="en-US" altLang="ko-KR" sz="1050" b="1" dirty="0">
                <a:latin typeface="Consolas" panose="020B0609020204030204" pitchFamily="49" charset="0"/>
              </a:rPr>
              <a:t>’</a:t>
            </a:r>
            <a:r>
              <a:rPr lang="ko-KR" altLang="en-US" sz="1050" b="1" dirty="0"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latin typeface="Consolas" panose="020B0609020204030204" pitchFamily="49" charset="0"/>
              </a:rPr>
              <a:t>:</a:t>
            </a:r>
            <a:r>
              <a:rPr lang="ko-KR" altLang="en-US" sz="1050" b="1" dirty="0">
                <a:latin typeface="Consolas" panose="020B0609020204030204" pitchFamily="49" charset="0"/>
              </a:rPr>
              <a:t> </a:t>
            </a:r>
            <a:r>
              <a:rPr lang="en-US" altLang="ko-KR" sz="1050" b="1" dirty="0">
                <a:latin typeface="Consolas" panose="020B0609020204030204" pitchFamily="49" charset="0"/>
              </a:rPr>
              <a:t>Line</a:t>
            </a:r>
            <a:r>
              <a:rPr lang="ko-KR" altLang="en-US" sz="1050" b="1" dirty="0">
                <a:latin typeface="Consolas" panose="020B0609020204030204" pitchFamily="49" charset="0"/>
              </a:rPr>
              <a:t>이름</a:t>
            </a:r>
            <a:r>
              <a:rPr lang="en-US" altLang="ko-KR" sz="1050" b="1" dirty="0">
                <a:latin typeface="Consolas" panose="020B0609020204030204" pitchFamily="49" charset="0"/>
              </a:rPr>
              <a:t>, ‘</a:t>
            </a:r>
            <a:r>
              <a:rPr lang="en-US" altLang="ko-KR" sz="1050" b="1" dirty="0" err="1">
                <a:latin typeface="Consolas" panose="020B0609020204030204" pitchFamily="49" charset="0"/>
              </a:rPr>
              <a:t>cordiante</a:t>
            </a:r>
            <a:r>
              <a:rPr lang="en-US" altLang="ko-KR" sz="1050" b="1" dirty="0">
                <a:latin typeface="Consolas" panose="020B0609020204030204" pitchFamily="49" charset="0"/>
              </a:rPr>
              <a:t>’ : [</a:t>
            </a:r>
            <a:r>
              <a:rPr lang="ko-KR" altLang="en-US" sz="1050" b="1" dirty="0">
                <a:latin typeface="Consolas" panose="020B0609020204030204" pitchFamily="49" charset="0"/>
              </a:rPr>
              <a:t>연관된 선의 모든 시작점</a:t>
            </a:r>
            <a:r>
              <a:rPr lang="en-US" altLang="ko-KR" sz="1050" b="1" dirty="0">
                <a:latin typeface="Consolas" panose="020B0609020204030204" pitchFamily="49" charset="0"/>
              </a:rPr>
              <a:t>, </a:t>
            </a:r>
            <a:r>
              <a:rPr lang="ko-KR" altLang="en-US" sz="1050" b="1" dirty="0">
                <a:latin typeface="Consolas" panose="020B0609020204030204" pitchFamily="49" charset="0"/>
              </a:rPr>
              <a:t>끝점 좌표</a:t>
            </a:r>
            <a:r>
              <a:rPr lang="en-US" altLang="ko-KR" sz="1050" b="1" dirty="0">
                <a:latin typeface="Consolas" panose="020B0609020204030204" pitchFamily="49" charset="0"/>
              </a:rPr>
              <a:t>]}</a:t>
            </a:r>
            <a:endParaRPr lang="ko-KR" altLang="en-US" sz="105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3718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Symbol matching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78</a:t>
            </a:fld>
            <a:endParaRPr lang="ko-KR" altLang="en-US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F0D827A7-3A49-F99D-6300-7AAA4FB092C1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초기에 수집된 도면 내 심볼 위치정보 리스트 사용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심볼의 크기와 좌측 상단에 대한 좌표 값 보유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sz="1800" i="1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심볼이름</a:t>
            </a:r>
            <a:r>
              <a:rPr kumimoji="1" lang="en-US" altLang="ko-KR" sz="1800" i="1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,  x</a:t>
            </a:r>
            <a:r>
              <a:rPr kumimoji="1" lang="ko-KR" altLang="en-US" sz="1800" i="1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축 좌표</a:t>
            </a:r>
            <a:r>
              <a:rPr kumimoji="1" lang="en-US" altLang="ko-KR" sz="1800" i="1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, y</a:t>
            </a:r>
            <a:r>
              <a:rPr kumimoji="1" lang="ko-KR" altLang="en-US" sz="1800" i="1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축 좌표</a:t>
            </a:r>
            <a:r>
              <a:rPr kumimoji="1" lang="en-US" altLang="ko-KR" sz="1800" i="1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, </a:t>
            </a:r>
            <a:r>
              <a:rPr kumimoji="1" lang="ko-KR" altLang="en-US" sz="1800" i="1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너비</a:t>
            </a:r>
            <a:r>
              <a:rPr kumimoji="1" lang="en-US" altLang="ko-KR" sz="1800" i="1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, </a:t>
            </a:r>
            <a:r>
              <a:rPr kumimoji="1" lang="ko-KR" altLang="en-US" sz="1800" i="1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높이</a:t>
            </a:r>
            <a:endParaRPr kumimoji="1" lang="en-US" altLang="ko-KR" sz="1800" i="1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선의 시작점과  심볼의 시작점이  오차범위 내에서 가까울 경우 해당 심볼의 소속을 해당 선의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Line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정보로 변경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sz="1800" i="1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EA48561E-09A3-145C-5F1A-F98C0B13C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32" y="3976099"/>
            <a:ext cx="2829320" cy="2486372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EB401CF6-D929-1BAB-59B0-D77847018C66}"/>
              </a:ext>
            </a:extLst>
          </p:cNvPr>
          <p:cNvGrpSpPr/>
          <p:nvPr/>
        </p:nvGrpSpPr>
        <p:grpSpPr>
          <a:xfrm>
            <a:off x="5219904" y="4914617"/>
            <a:ext cx="795936" cy="496590"/>
            <a:chOff x="1812865" y="4291217"/>
            <a:chExt cx="556852" cy="340736"/>
          </a:xfrm>
        </p:grpSpPr>
        <p:sp>
          <p:nvSpPr>
            <p:cNvPr id="40" name="이등변 삼각형 39">
              <a:extLst>
                <a:ext uri="{FF2B5EF4-FFF2-40B4-BE49-F238E27FC236}">
                  <a16:creationId xmlns:a16="http://schemas.microsoft.com/office/drawing/2014/main" id="{2DF0CAC3-1F0C-FDFE-B99D-87036A31B6B4}"/>
                </a:ext>
              </a:extLst>
            </p:cNvPr>
            <p:cNvSpPr/>
            <p:nvPr/>
          </p:nvSpPr>
          <p:spPr>
            <a:xfrm rot="5400000">
              <a:off x="1781158" y="4322925"/>
              <a:ext cx="340735" cy="277322"/>
            </a:xfrm>
            <a:prstGeom prst="triangle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이등변 삼각형 40">
              <a:extLst>
                <a:ext uri="{FF2B5EF4-FFF2-40B4-BE49-F238E27FC236}">
                  <a16:creationId xmlns:a16="http://schemas.microsoft.com/office/drawing/2014/main" id="{7D37115E-B84F-708A-3604-F60E2F649296}"/>
                </a:ext>
              </a:extLst>
            </p:cNvPr>
            <p:cNvSpPr/>
            <p:nvPr/>
          </p:nvSpPr>
          <p:spPr>
            <a:xfrm rot="16200000">
              <a:off x="2060688" y="4322924"/>
              <a:ext cx="340735" cy="277322"/>
            </a:xfrm>
            <a:prstGeom prst="triangle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95E4D57-A573-E679-E953-E9E09FA4CDFB}"/>
                </a:ext>
              </a:extLst>
            </p:cNvPr>
            <p:cNvSpPr/>
            <p:nvPr/>
          </p:nvSpPr>
          <p:spPr>
            <a:xfrm>
              <a:off x="1947277" y="4322919"/>
              <a:ext cx="277323" cy="277332"/>
            </a:xfrm>
            <a:prstGeom prst="ellipse">
              <a:avLst/>
            </a:prstGeom>
            <a:solidFill>
              <a:srgbClr val="1A1D21"/>
            </a:solidFill>
            <a:ln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3F79A0D-3973-D307-DF9C-D5FA7B5341DF}"/>
              </a:ext>
            </a:extLst>
          </p:cNvPr>
          <p:cNvGrpSpPr/>
          <p:nvPr/>
        </p:nvGrpSpPr>
        <p:grpSpPr>
          <a:xfrm>
            <a:off x="5126222" y="4792578"/>
            <a:ext cx="926135" cy="661751"/>
            <a:chOff x="4218098" y="3814833"/>
            <a:chExt cx="926135" cy="66175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03D834D-F8B4-E31D-4DB0-775276E7D280}"/>
                </a:ext>
              </a:extLst>
            </p:cNvPr>
            <p:cNvSpPr/>
            <p:nvPr/>
          </p:nvSpPr>
          <p:spPr>
            <a:xfrm>
              <a:off x="4272093" y="3875059"/>
              <a:ext cx="872140" cy="6015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CCBB9841-AAC2-43CD-B8E7-5226FC0A89CD}"/>
                </a:ext>
              </a:extLst>
            </p:cNvPr>
            <p:cNvSpPr/>
            <p:nvPr/>
          </p:nvSpPr>
          <p:spPr>
            <a:xfrm>
              <a:off x="4218098" y="3814833"/>
              <a:ext cx="108000" cy="10800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1E451AE-5DD5-CE7C-3975-959EBA7AD203}"/>
              </a:ext>
            </a:extLst>
          </p:cNvPr>
          <p:cNvGrpSpPr/>
          <p:nvPr/>
        </p:nvGrpSpPr>
        <p:grpSpPr>
          <a:xfrm>
            <a:off x="3789061" y="5097330"/>
            <a:ext cx="1427576" cy="91062"/>
            <a:chOff x="4742373" y="4596621"/>
            <a:chExt cx="1197413" cy="72317"/>
          </a:xfrm>
        </p:grpSpPr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6F54DE85-0151-7440-6B42-6F0D876C3A97}"/>
                </a:ext>
              </a:extLst>
            </p:cNvPr>
            <p:cNvCxnSpPr>
              <a:cxnSpLocks/>
              <a:endCxn id="59" idx="2"/>
            </p:cNvCxnSpPr>
            <p:nvPr/>
          </p:nvCxnSpPr>
          <p:spPr>
            <a:xfrm>
              <a:off x="4782820" y="4632779"/>
              <a:ext cx="1076072" cy="0"/>
            </a:xfrm>
            <a:prstGeom prst="lin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AAFD7AAA-98FF-F256-7400-CF7519864E25}"/>
                </a:ext>
              </a:extLst>
            </p:cNvPr>
            <p:cNvSpPr/>
            <p:nvPr/>
          </p:nvSpPr>
          <p:spPr>
            <a:xfrm>
              <a:off x="5858892" y="4596621"/>
              <a:ext cx="80894" cy="7231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933F773-328A-8716-9C0B-9F5CD03B8127}"/>
                </a:ext>
              </a:extLst>
            </p:cNvPr>
            <p:cNvSpPr/>
            <p:nvPr/>
          </p:nvSpPr>
          <p:spPr>
            <a:xfrm>
              <a:off x="4742373" y="4596621"/>
              <a:ext cx="80894" cy="72317"/>
            </a:xfrm>
            <a:prstGeom prst="ellipse">
              <a:avLst/>
            </a:pr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F97D10B-02BF-0595-5FF4-39A1E97698A7}"/>
              </a:ext>
            </a:extLst>
          </p:cNvPr>
          <p:cNvGrpSpPr/>
          <p:nvPr/>
        </p:nvGrpSpPr>
        <p:grpSpPr>
          <a:xfrm>
            <a:off x="10179709" y="3735200"/>
            <a:ext cx="91062" cy="548346"/>
            <a:chOff x="9910050" y="3240442"/>
            <a:chExt cx="91062" cy="548346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B03B4F24-7931-A6CF-EFDE-11EF567D81A0}"/>
                </a:ext>
              </a:extLst>
            </p:cNvPr>
            <p:cNvCxnSpPr>
              <a:cxnSpLocks/>
              <a:endCxn id="73" idx="2"/>
            </p:cNvCxnSpPr>
            <p:nvPr/>
          </p:nvCxnSpPr>
          <p:spPr>
            <a:xfrm>
              <a:off x="9955580" y="3342001"/>
              <a:ext cx="1" cy="350345"/>
            </a:xfrm>
            <a:prstGeom prst="lin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16745BBF-DEF9-A878-5603-301218531ECB}"/>
                </a:ext>
              </a:extLst>
            </p:cNvPr>
            <p:cNvSpPr/>
            <p:nvPr/>
          </p:nvSpPr>
          <p:spPr>
            <a:xfrm rot="5400000">
              <a:off x="9907359" y="3695036"/>
              <a:ext cx="96443" cy="9106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82217484-8184-5E8E-F9D1-3DAA6F50AFF2}"/>
                </a:ext>
              </a:extLst>
            </p:cNvPr>
            <p:cNvSpPr/>
            <p:nvPr/>
          </p:nvSpPr>
          <p:spPr>
            <a:xfrm rot="5400000">
              <a:off x="9907359" y="3243133"/>
              <a:ext cx="96443" cy="91062"/>
            </a:xfrm>
            <a:prstGeom prst="ellipse">
              <a:avLst/>
            </a:pr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FABC342-30AD-1DB0-D276-3ABC6CCBD29E}"/>
              </a:ext>
            </a:extLst>
          </p:cNvPr>
          <p:cNvGrpSpPr/>
          <p:nvPr/>
        </p:nvGrpSpPr>
        <p:grpSpPr>
          <a:xfrm>
            <a:off x="9891333" y="4185022"/>
            <a:ext cx="668873" cy="977890"/>
            <a:chOff x="7474451" y="4760599"/>
            <a:chExt cx="668873" cy="977890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B5C68E61-79E8-559A-DB95-85F9DD0D55D5}"/>
                </a:ext>
              </a:extLst>
            </p:cNvPr>
            <p:cNvGrpSpPr/>
            <p:nvPr/>
          </p:nvGrpSpPr>
          <p:grpSpPr>
            <a:xfrm rot="5400000">
              <a:off x="7423861" y="5003985"/>
              <a:ext cx="795936" cy="496590"/>
              <a:chOff x="1812865" y="4291217"/>
              <a:chExt cx="556852" cy="340736"/>
            </a:xfrm>
          </p:grpSpPr>
          <p:sp>
            <p:nvSpPr>
              <p:cNvPr id="44" name="이등변 삼각형 43">
                <a:extLst>
                  <a:ext uri="{FF2B5EF4-FFF2-40B4-BE49-F238E27FC236}">
                    <a16:creationId xmlns:a16="http://schemas.microsoft.com/office/drawing/2014/main" id="{149ED9BD-012A-DA86-3FCF-DB02BFF52574}"/>
                  </a:ext>
                </a:extLst>
              </p:cNvPr>
              <p:cNvSpPr/>
              <p:nvPr/>
            </p:nvSpPr>
            <p:spPr>
              <a:xfrm rot="5400000">
                <a:off x="1781158" y="4322925"/>
                <a:ext cx="340735" cy="277322"/>
              </a:xfrm>
              <a:prstGeom prst="triangle">
                <a:avLst/>
              </a:prstGeom>
              <a:noFill/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이등변 삼각형 44">
                <a:extLst>
                  <a:ext uri="{FF2B5EF4-FFF2-40B4-BE49-F238E27FC236}">
                    <a16:creationId xmlns:a16="http://schemas.microsoft.com/office/drawing/2014/main" id="{CAB83AEE-798E-EE9A-49A9-590DB66A8ECC}"/>
                  </a:ext>
                </a:extLst>
              </p:cNvPr>
              <p:cNvSpPr/>
              <p:nvPr/>
            </p:nvSpPr>
            <p:spPr>
              <a:xfrm rot="16200000">
                <a:off x="2060688" y="4322924"/>
                <a:ext cx="340735" cy="277322"/>
              </a:xfrm>
              <a:prstGeom prst="triangle">
                <a:avLst/>
              </a:prstGeom>
              <a:noFill/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D0E331F4-350F-981D-8DEB-399C63E031BE}"/>
                  </a:ext>
                </a:extLst>
              </p:cNvPr>
              <p:cNvSpPr/>
              <p:nvPr/>
            </p:nvSpPr>
            <p:spPr>
              <a:xfrm>
                <a:off x="1947277" y="4322919"/>
                <a:ext cx="277323" cy="277332"/>
              </a:xfrm>
              <a:prstGeom prst="ellipse">
                <a:avLst/>
              </a:prstGeom>
              <a:solidFill>
                <a:srgbClr val="1A1D21"/>
              </a:solidFill>
              <a:ln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5607D6A-B8CA-0887-7393-414F965B352F}"/>
                </a:ext>
              </a:extLst>
            </p:cNvPr>
            <p:cNvSpPr/>
            <p:nvPr/>
          </p:nvSpPr>
          <p:spPr>
            <a:xfrm rot="5400000">
              <a:off x="7406492" y="5001656"/>
              <a:ext cx="872140" cy="6015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180F2E1-AC8D-3C10-A263-413A021067F1}"/>
                </a:ext>
              </a:extLst>
            </p:cNvPr>
            <p:cNvSpPr/>
            <p:nvPr/>
          </p:nvSpPr>
          <p:spPr>
            <a:xfrm rot="5400000">
              <a:off x="7474451" y="4760599"/>
              <a:ext cx="108000" cy="10800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396F2D67-940D-C940-DCBC-A6BEB12B412B}"/>
              </a:ext>
            </a:extLst>
          </p:cNvPr>
          <p:cNvGrpSpPr/>
          <p:nvPr/>
        </p:nvGrpSpPr>
        <p:grpSpPr>
          <a:xfrm>
            <a:off x="708473" y="3224319"/>
            <a:ext cx="999056" cy="661751"/>
            <a:chOff x="1641944" y="3125470"/>
            <a:chExt cx="999056" cy="661751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52346BB5-D6D6-2EB8-DDA0-48636CB4FC9E}"/>
                </a:ext>
              </a:extLst>
            </p:cNvPr>
            <p:cNvGrpSpPr/>
            <p:nvPr/>
          </p:nvGrpSpPr>
          <p:grpSpPr>
            <a:xfrm>
              <a:off x="1735626" y="3247509"/>
              <a:ext cx="795936" cy="496590"/>
              <a:chOff x="1812865" y="4291217"/>
              <a:chExt cx="556852" cy="340736"/>
            </a:xfrm>
          </p:grpSpPr>
          <p:sp>
            <p:nvSpPr>
              <p:cNvPr id="80" name="이등변 삼각형 79">
                <a:extLst>
                  <a:ext uri="{FF2B5EF4-FFF2-40B4-BE49-F238E27FC236}">
                    <a16:creationId xmlns:a16="http://schemas.microsoft.com/office/drawing/2014/main" id="{83FBC6B2-9894-1154-BFD3-88FE88AA2FCD}"/>
                  </a:ext>
                </a:extLst>
              </p:cNvPr>
              <p:cNvSpPr/>
              <p:nvPr/>
            </p:nvSpPr>
            <p:spPr>
              <a:xfrm rot="5400000">
                <a:off x="1781158" y="4322925"/>
                <a:ext cx="340735" cy="277322"/>
              </a:xfrm>
              <a:prstGeom prst="triangle">
                <a:avLst/>
              </a:prstGeom>
              <a:noFill/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이등변 삼각형 80">
                <a:extLst>
                  <a:ext uri="{FF2B5EF4-FFF2-40B4-BE49-F238E27FC236}">
                    <a16:creationId xmlns:a16="http://schemas.microsoft.com/office/drawing/2014/main" id="{0124F357-DD8D-D55A-E0A6-8D1987E3ECE7}"/>
                  </a:ext>
                </a:extLst>
              </p:cNvPr>
              <p:cNvSpPr/>
              <p:nvPr/>
            </p:nvSpPr>
            <p:spPr>
              <a:xfrm rot="16200000">
                <a:off x="2060688" y="4322924"/>
                <a:ext cx="340735" cy="277322"/>
              </a:xfrm>
              <a:prstGeom prst="triangle">
                <a:avLst/>
              </a:prstGeom>
              <a:noFill/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F951B86B-0891-979C-F2AA-BE13A9537C1F}"/>
                  </a:ext>
                </a:extLst>
              </p:cNvPr>
              <p:cNvSpPr/>
              <p:nvPr/>
            </p:nvSpPr>
            <p:spPr>
              <a:xfrm>
                <a:off x="1947277" y="4322919"/>
                <a:ext cx="277323" cy="277332"/>
              </a:xfrm>
              <a:prstGeom prst="ellipse">
                <a:avLst/>
              </a:prstGeom>
              <a:solidFill>
                <a:srgbClr val="1A1D21"/>
              </a:solidFill>
              <a:ln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27587BEC-D3A3-D63F-9218-F88D859C31DA}"/>
                </a:ext>
              </a:extLst>
            </p:cNvPr>
            <p:cNvGrpSpPr/>
            <p:nvPr/>
          </p:nvGrpSpPr>
          <p:grpSpPr>
            <a:xfrm>
              <a:off x="1641944" y="3125470"/>
              <a:ext cx="926135" cy="661751"/>
              <a:chOff x="4218098" y="3814833"/>
              <a:chExt cx="926135" cy="661751"/>
            </a:xfrm>
          </p:grpSpPr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83731A60-7978-FC91-B3DF-4DA148D68390}"/>
                  </a:ext>
                </a:extLst>
              </p:cNvPr>
              <p:cNvSpPr/>
              <p:nvPr/>
            </p:nvSpPr>
            <p:spPr>
              <a:xfrm>
                <a:off x="4272093" y="3875059"/>
                <a:ext cx="872140" cy="6015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E7E492F4-B030-A16A-C11D-AE672BC690E3}"/>
                  </a:ext>
                </a:extLst>
              </p:cNvPr>
              <p:cNvSpPr/>
              <p:nvPr/>
            </p:nvSpPr>
            <p:spPr>
              <a:xfrm>
                <a:off x="4218098" y="3814833"/>
                <a:ext cx="108000" cy="108000"/>
              </a:xfrm>
              <a:prstGeom prst="ellipse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7E087F8A-9CC4-1FA7-6730-F7A728076A15}"/>
                </a:ext>
              </a:extLst>
            </p:cNvPr>
            <p:cNvCxnSpPr>
              <a:cxnSpLocks/>
            </p:cNvCxnSpPr>
            <p:nvPr/>
          </p:nvCxnSpPr>
          <p:spPr>
            <a:xfrm>
              <a:off x="1749944" y="3179470"/>
              <a:ext cx="795937" cy="0"/>
            </a:xfrm>
            <a:prstGeom prst="straightConnector1">
              <a:avLst/>
            </a:prstGeom>
            <a:ln w="28575">
              <a:solidFill>
                <a:srgbClr val="0000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9666F4E3-FCEF-56BB-F41F-AC3B225C020A}"/>
                </a:ext>
              </a:extLst>
            </p:cNvPr>
            <p:cNvCxnSpPr>
              <a:cxnSpLocks/>
            </p:cNvCxnSpPr>
            <p:nvPr/>
          </p:nvCxnSpPr>
          <p:spPr>
            <a:xfrm>
              <a:off x="2641000" y="3237959"/>
              <a:ext cx="0" cy="515689"/>
            </a:xfrm>
            <a:prstGeom prst="straightConnector1">
              <a:avLst/>
            </a:prstGeom>
            <a:ln w="28575">
              <a:solidFill>
                <a:srgbClr val="0000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97F2B104-1821-1D48-F38F-B670883A4A6C}"/>
              </a:ext>
            </a:extLst>
          </p:cNvPr>
          <p:cNvSpPr txBox="1"/>
          <p:nvPr/>
        </p:nvSpPr>
        <p:spPr>
          <a:xfrm>
            <a:off x="5335841" y="4250703"/>
            <a:ext cx="3854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Case1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가로 심볼</a:t>
            </a:r>
            <a:r>
              <a:rPr lang="en-US" altLang="ko-KR" sz="1100" b="1" dirty="0"/>
              <a:t>)</a:t>
            </a:r>
            <a:endParaRPr lang="en-US" altLang="ko-KR" sz="1200" b="1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74ED6B8-BA18-152B-5A96-A6462FBB081C}"/>
              </a:ext>
            </a:extLst>
          </p:cNvPr>
          <p:cNvSpPr txBox="1"/>
          <p:nvPr/>
        </p:nvSpPr>
        <p:spPr>
          <a:xfrm>
            <a:off x="9596658" y="3290730"/>
            <a:ext cx="2968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Case2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세로 심볼</a:t>
            </a:r>
            <a:r>
              <a:rPr lang="en-US" altLang="ko-KR" sz="1100" b="1" dirty="0"/>
              <a:t>)</a:t>
            </a:r>
            <a:endParaRPr lang="ko-KR" altLang="en-US" sz="1600" b="1" dirty="0"/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7EC3A726-4059-BEE7-C390-61D4040F5097}"/>
              </a:ext>
            </a:extLst>
          </p:cNvPr>
          <p:cNvGrpSpPr/>
          <p:nvPr/>
        </p:nvGrpSpPr>
        <p:grpSpPr>
          <a:xfrm>
            <a:off x="2206384" y="3011169"/>
            <a:ext cx="668873" cy="977890"/>
            <a:chOff x="7474451" y="4760599"/>
            <a:chExt cx="668873" cy="977890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1F39F857-2121-C59F-D6D1-CE0ED9FB6B84}"/>
                </a:ext>
              </a:extLst>
            </p:cNvPr>
            <p:cNvGrpSpPr/>
            <p:nvPr/>
          </p:nvGrpSpPr>
          <p:grpSpPr>
            <a:xfrm rot="5400000">
              <a:off x="7423861" y="5003985"/>
              <a:ext cx="795936" cy="496590"/>
              <a:chOff x="1812865" y="4291217"/>
              <a:chExt cx="556852" cy="340736"/>
            </a:xfrm>
          </p:grpSpPr>
          <p:sp>
            <p:nvSpPr>
              <p:cNvPr id="94" name="이등변 삼각형 93">
                <a:extLst>
                  <a:ext uri="{FF2B5EF4-FFF2-40B4-BE49-F238E27FC236}">
                    <a16:creationId xmlns:a16="http://schemas.microsoft.com/office/drawing/2014/main" id="{3FC3E10D-F2DF-11AD-C942-14E54B19BFAE}"/>
                  </a:ext>
                </a:extLst>
              </p:cNvPr>
              <p:cNvSpPr/>
              <p:nvPr/>
            </p:nvSpPr>
            <p:spPr>
              <a:xfrm rot="5400000">
                <a:off x="1781158" y="4322925"/>
                <a:ext cx="340735" cy="277322"/>
              </a:xfrm>
              <a:prstGeom prst="triangle">
                <a:avLst/>
              </a:prstGeom>
              <a:noFill/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이등변 삼각형 94">
                <a:extLst>
                  <a:ext uri="{FF2B5EF4-FFF2-40B4-BE49-F238E27FC236}">
                    <a16:creationId xmlns:a16="http://schemas.microsoft.com/office/drawing/2014/main" id="{DAE404DF-E95D-0037-8906-EEC1A1AE39AE}"/>
                  </a:ext>
                </a:extLst>
              </p:cNvPr>
              <p:cNvSpPr/>
              <p:nvPr/>
            </p:nvSpPr>
            <p:spPr>
              <a:xfrm rot="16200000">
                <a:off x="2060688" y="4322924"/>
                <a:ext cx="340735" cy="277322"/>
              </a:xfrm>
              <a:prstGeom prst="triangle">
                <a:avLst/>
              </a:prstGeom>
              <a:noFill/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B20702F3-0934-D6D3-3FE5-67083E71C2BD}"/>
                  </a:ext>
                </a:extLst>
              </p:cNvPr>
              <p:cNvSpPr/>
              <p:nvPr/>
            </p:nvSpPr>
            <p:spPr>
              <a:xfrm>
                <a:off x="1947277" y="4322919"/>
                <a:ext cx="277323" cy="277332"/>
              </a:xfrm>
              <a:prstGeom prst="ellipse">
                <a:avLst/>
              </a:prstGeom>
              <a:solidFill>
                <a:srgbClr val="1A1D21"/>
              </a:solidFill>
              <a:ln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004A98B-14D0-C0B4-72FA-A43E3038D18F}"/>
                </a:ext>
              </a:extLst>
            </p:cNvPr>
            <p:cNvSpPr/>
            <p:nvPr/>
          </p:nvSpPr>
          <p:spPr>
            <a:xfrm rot="5400000">
              <a:off x="7406492" y="5001656"/>
              <a:ext cx="872140" cy="6015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3EFA610E-8993-EE9B-BADA-A2289610301F}"/>
                </a:ext>
              </a:extLst>
            </p:cNvPr>
            <p:cNvSpPr/>
            <p:nvPr/>
          </p:nvSpPr>
          <p:spPr>
            <a:xfrm rot="5400000">
              <a:off x="7474451" y="4760599"/>
              <a:ext cx="108000" cy="10800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3F36A6D-9C24-1097-A8DF-F550A21B8960}"/>
              </a:ext>
            </a:extLst>
          </p:cNvPr>
          <p:cNvCxnSpPr>
            <a:cxnSpLocks/>
          </p:cNvCxnSpPr>
          <p:nvPr/>
        </p:nvCxnSpPr>
        <p:spPr>
          <a:xfrm flipV="1">
            <a:off x="2278927" y="3042138"/>
            <a:ext cx="552196" cy="4254"/>
          </a:xfrm>
          <a:prstGeom prst="straightConnector1">
            <a:avLst/>
          </a:prstGeom>
          <a:ln w="28575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59B071-2F77-E502-D944-9045123373A5}"/>
              </a:ext>
            </a:extLst>
          </p:cNvPr>
          <p:cNvCxnSpPr>
            <a:cxnSpLocks/>
          </p:cNvCxnSpPr>
          <p:nvPr/>
        </p:nvCxnSpPr>
        <p:spPr>
          <a:xfrm flipH="1">
            <a:off x="2875085" y="3078963"/>
            <a:ext cx="346" cy="851199"/>
          </a:xfrm>
          <a:prstGeom prst="straightConnector1">
            <a:avLst/>
          </a:prstGeom>
          <a:ln w="28575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67502E05-C4D7-37F2-CC86-343F51CA2C04}"/>
              </a:ext>
            </a:extLst>
          </p:cNvPr>
          <p:cNvGrpSpPr/>
          <p:nvPr/>
        </p:nvGrpSpPr>
        <p:grpSpPr>
          <a:xfrm>
            <a:off x="10179709" y="5040656"/>
            <a:ext cx="91062" cy="548346"/>
            <a:chOff x="9910050" y="4545898"/>
            <a:chExt cx="91062" cy="548346"/>
          </a:xfrm>
        </p:grpSpPr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741F40C8-72ED-0C57-C13E-99A4029BCEC5}"/>
                </a:ext>
              </a:extLst>
            </p:cNvPr>
            <p:cNvCxnSpPr>
              <a:cxnSpLocks/>
              <a:endCxn id="109" idx="2"/>
            </p:cNvCxnSpPr>
            <p:nvPr/>
          </p:nvCxnSpPr>
          <p:spPr>
            <a:xfrm>
              <a:off x="9955580" y="4647457"/>
              <a:ext cx="1" cy="350345"/>
            </a:xfrm>
            <a:prstGeom prst="lin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0C6B7AB0-C33E-F2C4-EBCE-B0646D13AFA1}"/>
                </a:ext>
              </a:extLst>
            </p:cNvPr>
            <p:cNvSpPr/>
            <p:nvPr/>
          </p:nvSpPr>
          <p:spPr>
            <a:xfrm rot="5400000">
              <a:off x="9907359" y="5000492"/>
              <a:ext cx="96443" cy="9106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DA096534-DA28-B13E-AD83-1842E6EEB1D8}"/>
                </a:ext>
              </a:extLst>
            </p:cNvPr>
            <p:cNvSpPr/>
            <p:nvPr/>
          </p:nvSpPr>
          <p:spPr>
            <a:xfrm rot="5400000">
              <a:off x="9907359" y="4548589"/>
              <a:ext cx="96443" cy="91062"/>
            </a:xfrm>
            <a:prstGeom prst="ellipse">
              <a:avLst/>
            </a:pr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4B6EBE72-FE03-D3E9-1298-4A4567A9868F}"/>
              </a:ext>
            </a:extLst>
          </p:cNvPr>
          <p:cNvGrpSpPr/>
          <p:nvPr/>
        </p:nvGrpSpPr>
        <p:grpSpPr>
          <a:xfrm>
            <a:off x="9904272" y="5492558"/>
            <a:ext cx="668873" cy="977890"/>
            <a:chOff x="7474451" y="4760599"/>
            <a:chExt cx="668873" cy="977890"/>
          </a:xfrm>
        </p:grpSpPr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43A6CCD8-BF24-18DC-12E3-AABF8C18EE67}"/>
                </a:ext>
              </a:extLst>
            </p:cNvPr>
            <p:cNvGrpSpPr/>
            <p:nvPr/>
          </p:nvGrpSpPr>
          <p:grpSpPr>
            <a:xfrm rot="5400000">
              <a:off x="7423861" y="5003985"/>
              <a:ext cx="795936" cy="496590"/>
              <a:chOff x="1812865" y="4291217"/>
              <a:chExt cx="556852" cy="340736"/>
            </a:xfrm>
          </p:grpSpPr>
          <p:sp>
            <p:nvSpPr>
              <p:cNvPr id="126" name="이등변 삼각형 125">
                <a:extLst>
                  <a:ext uri="{FF2B5EF4-FFF2-40B4-BE49-F238E27FC236}">
                    <a16:creationId xmlns:a16="http://schemas.microsoft.com/office/drawing/2014/main" id="{716D4B36-01F8-769C-E6BB-EE63376E0968}"/>
                  </a:ext>
                </a:extLst>
              </p:cNvPr>
              <p:cNvSpPr/>
              <p:nvPr/>
            </p:nvSpPr>
            <p:spPr>
              <a:xfrm rot="5400000">
                <a:off x="1781158" y="4322925"/>
                <a:ext cx="340735" cy="277322"/>
              </a:xfrm>
              <a:prstGeom prst="triangle">
                <a:avLst/>
              </a:prstGeom>
              <a:noFill/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이등변 삼각형 126">
                <a:extLst>
                  <a:ext uri="{FF2B5EF4-FFF2-40B4-BE49-F238E27FC236}">
                    <a16:creationId xmlns:a16="http://schemas.microsoft.com/office/drawing/2014/main" id="{ED9AC13A-71C1-16AF-B88A-3D37D6B890E7}"/>
                  </a:ext>
                </a:extLst>
              </p:cNvPr>
              <p:cNvSpPr/>
              <p:nvPr/>
            </p:nvSpPr>
            <p:spPr>
              <a:xfrm rot="16200000">
                <a:off x="2060688" y="4322924"/>
                <a:ext cx="340735" cy="277322"/>
              </a:xfrm>
              <a:prstGeom prst="triangle">
                <a:avLst/>
              </a:prstGeom>
              <a:noFill/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타원 127">
                <a:extLst>
                  <a:ext uri="{FF2B5EF4-FFF2-40B4-BE49-F238E27FC236}">
                    <a16:creationId xmlns:a16="http://schemas.microsoft.com/office/drawing/2014/main" id="{CE619B6D-4988-0240-D80D-2EF08D2A262E}"/>
                  </a:ext>
                </a:extLst>
              </p:cNvPr>
              <p:cNvSpPr/>
              <p:nvPr/>
            </p:nvSpPr>
            <p:spPr>
              <a:xfrm>
                <a:off x="1947277" y="4322919"/>
                <a:ext cx="277323" cy="277332"/>
              </a:xfrm>
              <a:prstGeom prst="ellipse">
                <a:avLst/>
              </a:prstGeom>
              <a:solidFill>
                <a:srgbClr val="1A1D21"/>
              </a:solidFill>
              <a:ln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63E9D39-E768-53E6-9B1A-919D7B83C043}"/>
                </a:ext>
              </a:extLst>
            </p:cNvPr>
            <p:cNvSpPr/>
            <p:nvPr/>
          </p:nvSpPr>
          <p:spPr>
            <a:xfrm rot="5400000">
              <a:off x="7406492" y="5001656"/>
              <a:ext cx="872140" cy="6015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9CCE3AD2-66F4-830B-82CC-4E72F414D327}"/>
                </a:ext>
              </a:extLst>
            </p:cNvPr>
            <p:cNvSpPr/>
            <p:nvPr/>
          </p:nvSpPr>
          <p:spPr>
            <a:xfrm rot="5400000">
              <a:off x="7474451" y="4760599"/>
              <a:ext cx="108000" cy="10800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D9001EED-B8F6-9447-EC6C-B1EE1D260F6F}"/>
              </a:ext>
            </a:extLst>
          </p:cNvPr>
          <p:cNvGrpSpPr/>
          <p:nvPr/>
        </p:nvGrpSpPr>
        <p:grpSpPr>
          <a:xfrm>
            <a:off x="7408491" y="4909585"/>
            <a:ext cx="795936" cy="496590"/>
            <a:chOff x="1812865" y="4291217"/>
            <a:chExt cx="556852" cy="340736"/>
          </a:xfrm>
        </p:grpSpPr>
        <p:sp>
          <p:nvSpPr>
            <p:cNvPr id="138" name="이등변 삼각형 137">
              <a:extLst>
                <a:ext uri="{FF2B5EF4-FFF2-40B4-BE49-F238E27FC236}">
                  <a16:creationId xmlns:a16="http://schemas.microsoft.com/office/drawing/2014/main" id="{77567222-C048-4F53-AAD4-709B3ED5E861}"/>
                </a:ext>
              </a:extLst>
            </p:cNvPr>
            <p:cNvSpPr/>
            <p:nvPr/>
          </p:nvSpPr>
          <p:spPr>
            <a:xfrm rot="5400000">
              <a:off x="1781158" y="4322925"/>
              <a:ext cx="340735" cy="277322"/>
            </a:xfrm>
            <a:prstGeom prst="triangle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이등변 삼각형 138">
              <a:extLst>
                <a:ext uri="{FF2B5EF4-FFF2-40B4-BE49-F238E27FC236}">
                  <a16:creationId xmlns:a16="http://schemas.microsoft.com/office/drawing/2014/main" id="{C3A0C133-FCD1-792B-824A-34FB5CB90087}"/>
                </a:ext>
              </a:extLst>
            </p:cNvPr>
            <p:cNvSpPr/>
            <p:nvPr/>
          </p:nvSpPr>
          <p:spPr>
            <a:xfrm rot="16200000">
              <a:off x="2060688" y="4322924"/>
              <a:ext cx="340735" cy="277322"/>
            </a:xfrm>
            <a:prstGeom prst="triangle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0493220F-CD30-0A88-ED79-919A26BCC772}"/>
                </a:ext>
              </a:extLst>
            </p:cNvPr>
            <p:cNvSpPr/>
            <p:nvPr/>
          </p:nvSpPr>
          <p:spPr>
            <a:xfrm>
              <a:off x="1947277" y="4322919"/>
              <a:ext cx="277323" cy="277332"/>
            </a:xfrm>
            <a:prstGeom prst="ellipse">
              <a:avLst/>
            </a:prstGeom>
            <a:solidFill>
              <a:srgbClr val="1A1D21"/>
            </a:solidFill>
            <a:ln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05CD7940-623E-C46F-2EBF-CE1F3F6A6653}"/>
              </a:ext>
            </a:extLst>
          </p:cNvPr>
          <p:cNvGrpSpPr/>
          <p:nvPr/>
        </p:nvGrpSpPr>
        <p:grpSpPr>
          <a:xfrm>
            <a:off x="7332061" y="4787546"/>
            <a:ext cx="908883" cy="661751"/>
            <a:chOff x="4235350" y="3814833"/>
            <a:chExt cx="908883" cy="661751"/>
          </a:xfrm>
        </p:grpSpPr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817CE6C5-7AF5-B337-AF24-4C8C77D016DF}"/>
                </a:ext>
              </a:extLst>
            </p:cNvPr>
            <p:cNvSpPr/>
            <p:nvPr/>
          </p:nvSpPr>
          <p:spPr>
            <a:xfrm>
              <a:off x="4272093" y="3875059"/>
              <a:ext cx="872140" cy="6015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B955A475-3DDF-F56D-03C6-B46D968F3D73}"/>
                </a:ext>
              </a:extLst>
            </p:cNvPr>
            <p:cNvSpPr/>
            <p:nvPr/>
          </p:nvSpPr>
          <p:spPr>
            <a:xfrm>
              <a:off x="4235350" y="3814833"/>
              <a:ext cx="108000" cy="10800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88934013-1B45-CBB4-E931-4CD829BDECE6}"/>
              </a:ext>
            </a:extLst>
          </p:cNvPr>
          <p:cNvGrpSpPr/>
          <p:nvPr/>
        </p:nvGrpSpPr>
        <p:grpSpPr>
          <a:xfrm>
            <a:off x="6015078" y="5097329"/>
            <a:ext cx="1427576" cy="91062"/>
            <a:chOff x="4742373" y="4596621"/>
            <a:chExt cx="1197413" cy="72317"/>
          </a:xfrm>
        </p:grpSpPr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9DA582FD-E784-2D12-0630-97C27AD91C6A}"/>
                </a:ext>
              </a:extLst>
            </p:cNvPr>
            <p:cNvCxnSpPr>
              <a:cxnSpLocks/>
              <a:endCxn id="68" idx="2"/>
            </p:cNvCxnSpPr>
            <p:nvPr/>
          </p:nvCxnSpPr>
          <p:spPr>
            <a:xfrm>
              <a:off x="4782820" y="4632779"/>
              <a:ext cx="1076072" cy="0"/>
            </a:xfrm>
            <a:prstGeom prst="lin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1DA5AFFD-62D3-CDA9-F929-853D3800EE61}"/>
                </a:ext>
              </a:extLst>
            </p:cNvPr>
            <p:cNvSpPr/>
            <p:nvPr/>
          </p:nvSpPr>
          <p:spPr>
            <a:xfrm>
              <a:off x="5858892" y="4596621"/>
              <a:ext cx="80894" cy="7231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025893BB-18D4-65F3-353B-6107615F5B3C}"/>
                </a:ext>
              </a:extLst>
            </p:cNvPr>
            <p:cNvSpPr/>
            <p:nvPr/>
          </p:nvSpPr>
          <p:spPr>
            <a:xfrm>
              <a:off x="4742373" y="4596621"/>
              <a:ext cx="80894" cy="72317"/>
            </a:xfrm>
            <a:prstGeom prst="ellipse">
              <a:avLst/>
            </a:pr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88C8E00D-4929-E702-DAAB-26F6A3E2A346}"/>
              </a:ext>
            </a:extLst>
          </p:cNvPr>
          <p:cNvSpPr txBox="1"/>
          <p:nvPr/>
        </p:nvSpPr>
        <p:spPr>
          <a:xfrm>
            <a:off x="4509987" y="4950183"/>
            <a:ext cx="6989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Consolas" panose="020B0609020204030204" pitchFamily="49" charset="0"/>
              </a:rPr>
              <a:t>(50, 20)</a:t>
            </a:r>
            <a:endParaRPr lang="ko-KR" altLang="en-US" sz="8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BF86C7E8-6ED7-E0F2-8B55-F21038439146}"/>
              </a:ext>
            </a:extLst>
          </p:cNvPr>
          <p:cNvSpPr txBox="1"/>
          <p:nvPr/>
        </p:nvSpPr>
        <p:spPr>
          <a:xfrm>
            <a:off x="4511279" y="4707999"/>
            <a:ext cx="803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0000FF"/>
                </a:solidFill>
                <a:latin typeface="Consolas" panose="020B0609020204030204" pitchFamily="49" charset="0"/>
              </a:rPr>
              <a:t>(55, 10)</a:t>
            </a:r>
            <a:endParaRPr lang="ko-KR" altLang="en-US" sz="800" b="1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CAB20B0-C52F-5E88-6AB9-85297B91E47A}"/>
              </a:ext>
            </a:extLst>
          </p:cNvPr>
          <p:cNvSpPr txBox="1"/>
          <p:nvPr/>
        </p:nvSpPr>
        <p:spPr>
          <a:xfrm>
            <a:off x="9662785" y="3955732"/>
            <a:ext cx="6989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Consolas" panose="020B0609020204030204" pitchFamily="49" charset="0"/>
              </a:rPr>
              <a:t>(50, 20)</a:t>
            </a:r>
            <a:endParaRPr lang="ko-KR" altLang="en-US" sz="8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729FE98-81F5-888E-2C11-586EFAEED91D}"/>
              </a:ext>
            </a:extLst>
          </p:cNvPr>
          <p:cNvSpPr txBox="1"/>
          <p:nvPr/>
        </p:nvSpPr>
        <p:spPr>
          <a:xfrm>
            <a:off x="9141532" y="3955350"/>
            <a:ext cx="803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0000FF"/>
                </a:solidFill>
                <a:latin typeface="Consolas" panose="020B0609020204030204" pitchFamily="49" charset="0"/>
              </a:rPr>
              <a:t>(40, 20)</a:t>
            </a:r>
            <a:endParaRPr lang="ko-KR" altLang="en-US" sz="800" b="1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8158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Symbol matching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79</a:t>
            </a:fld>
            <a:endParaRPr lang="ko-KR" altLang="en-US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F0D827A7-3A49-F99D-6300-7AAA4FB092C1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개별 심볼의  소속과 위치정보를  </a:t>
            </a:r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딕셔너리로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관리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{‘Name’: “Valve-001”, ‘</a:t>
            </a:r>
            <a:r>
              <a:rPr kumimoji="1" lang="en-US" altLang="ko-KR" sz="16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Lineinfo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’: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“Line-001”, ‘</a:t>
            </a:r>
            <a:r>
              <a:rPr kumimoji="1" lang="en-US" altLang="ko-KR" sz="16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cordiante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’:[</a:t>
            </a:r>
            <a:r>
              <a:rPr kumimoji="1" lang="en-US" altLang="ko-KR" sz="16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x,y,w,h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]}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{‘Name’: “Valve-002”, ‘</a:t>
            </a:r>
            <a:r>
              <a:rPr kumimoji="1" lang="en-US" altLang="ko-KR" sz="16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Lineinfo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’: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“Line-003”, ‘</a:t>
            </a:r>
            <a:r>
              <a:rPr kumimoji="1" lang="en-US" altLang="ko-KR" sz="16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cordiante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’:[</a:t>
            </a:r>
            <a:r>
              <a:rPr kumimoji="1" lang="en-US" altLang="ko-KR" sz="16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x,y,w,h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]}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Line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소속정보가 결정된 심볼은 탐색리스트에서 제거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Line </a:t>
            </a:r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딕셔너리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기반으로 탐색 → 리스트 정렬 불필요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sz="18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072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Related works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E. Yu et al., 2019 </a:t>
            </a:r>
          </a:p>
          <a:p>
            <a:pPr lvl="1"/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Features Recognition from Piping and Instrumentation Diagrams in Image Format Using a Deep Learning Network, MDPI energies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Contribution </a:t>
            </a: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딥러닝 기반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P&amp;ID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객체인식을 위한 훈련데이터셋 구조 제안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클래스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데이터형식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디렉터리구조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)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P&amp;ID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이미지 </a:t>
            </a:r>
            <a:r>
              <a:rPr kumimoji="1" lang="ko-KR" altLang="en-US" sz="1600" dirty="0" err="1">
                <a:solidFill>
                  <a:schemeClr val="bg2">
                    <a:lumMod val="10000"/>
                  </a:schemeClr>
                </a:solidFill>
              </a:rPr>
              <a:t>전처리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 방법 제안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기울기 보정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테두리 제거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)</a:t>
            </a:r>
          </a:p>
          <a:p>
            <a:pPr lvl="1"/>
            <a:r>
              <a:rPr kumimoji="1" lang="en-US" altLang="ko-KR" sz="1600" b="1" dirty="0" err="1">
                <a:solidFill>
                  <a:schemeClr val="bg2">
                    <a:lumMod val="10000"/>
                  </a:schemeClr>
                </a:solidFill>
              </a:rPr>
              <a:t>AlexNet</a:t>
            </a:r>
            <a:r>
              <a:rPr kumimoji="1" lang="ko-KR" altLang="en-US" sz="16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모델을 사용하여 객체인식 테스트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연속된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CNN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 모델은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P&amp;ID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 해상도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(5000x4200)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를 낮추기 때문에 복잡한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P&amp;ID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인식률이 떨어짐을 확인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 + </a:t>
            </a:r>
            <a:r>
              <a:rPr kumimoji="1" lang="ko-KR" altLang="en-US" sz="1600" b="1" dirty="0">
                <a:solidFill>
                  <a:srgbClr val="FF0000"/>
                </a:solidFill>
              </a:rPr>
              <a:t>높은 연산 오버헤드</a:t>
            </a:r>
            <a:endParaRPr kumimoji="1" lang="en-US" altLang="ko-KR" sz="1600" b="1" dirty="0">
              <a:solidFill>
                <a:srgbClr val="FF0000"/>
              </a:solidFill>
            </a:endParaRP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원본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P&amp;ID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를 여러 부분으로 분리하여 연산 수행 후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Sliding window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기법으로 예측결과를 병합  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sz="1600" b="1" dirty="0">
                <a:solidFill>
                  <a:srgbClr val="FF0000"/>
                </a:solidFill>
              </a:rPr>
              <a:t>이전 논문발표 세미나에서 이미지를 </a:t>
            </a:r>
            <a:r>
              <a:rPr kumimoji="1" lang="en-US" altLang="ko-KR" sz="1600" b="1" dirty="0">
                <a:solidFill>
                  <a:srgbClr val="FF0000"/>
                </a:solidFill>
              </a:rPr>
              <a:t>512x512</a:t>
            </a:r>
            <a:r>
              <a:rPr kumimoji="1" lang="ko-KR" altLang="en-US" sz="1600" b="1" dirty="0">
                <a:solidFill>
                  <a:srgbClr val="FF0000"/>
                </a:solidFill>
              </a:rPr>
              <a:t>로 나누어서 모델에 입력하는 이유 </a:t>
            </a:r>
            <a:endParaRPr kumimoji="1" lang="en-US" altLang="ko-KR" sz="1600" b="1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E358F6-B1AD-FF3B-DF04-F499F134B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133" y="3815358"/>
            <a:ext cx="5960867" cy="25990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47FDFC9-68A3-0E7D-BABC-D3DD5BA59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354" y="733018"/>
            <a:ext cx="6201640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9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Symbol matching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80</a:t>
            </a:fld>
            <a:endParaRPr lang="ko-KR" altLang="en-US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F0D827A7-3A49-F99D-6300-7AAA4FB092C1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초기에 수집된 도면 내 심볼 위치정보 리스트 사용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각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Line </a:t>
            </a:r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딕셔너리를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순회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Line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별 좌표 값과 근접한 심볼이 존재할 경우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심볼 </a:t>
            </a:r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딕셔너리를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생성하여 라인정보와 심볼정보 추가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9D1EBE-3BFD-54AE-371C-652A808D06EF}"/>
              </a:ext>
            </a:extLst>
          </p:cNvPr>
          <p:cNvSpPr/>
          <p:nvPr/>
        </p:nvSpPr>
        <p:spPr>
          <a:xfrm>
            <a:off x="10071605" y="927088"/>
            <a:ext cx="1448147" cy="336010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solidFill>
                  <a:schemeClr val="bg2">
                    <a:lumMod val="10000"/>
                  </a:schemeClr>
                </a:solidFill>
              </a:rPr>
              <a:t>개별 </a:t>
            </a:r>
            <a:r>
              <a:rPr lang="en-US" altLang="ko-KR" sz="1050" b="1" dirty="0">
                <a:solidFill>
                  <a:schemeClr val="bg2">
                    <a:lumMod val="10000"/>
                  </a:schemeClr>
                </a:solidFill>
              </a:rPr>
              <a:t>Line</a:t>
            </a:r>
            <a:r>
              <a:rPr lang="ko-KR" altLang="en-US" sz="1050" b="1" dirty="0">
                <a:solidFill>
                  <a:schemeClr val="bg2">
                    <a:lumMod val="10000"/>
                  </a:schemeClr>
                </a:solidFill>
              </a:rPr>
              <a:t>에 소속된 </a:t>
            </a:r>
            <a:endParaRPr lang="en-US" altLang="ko-KR" sz="105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ko-KR" altLang="en-US" sz="1050" b="1" dirty="0">
                <a:solidFill>
                  <a:schemeClr val="bg2">
                    <a:lumMod val="10000"/>
                  </a:schemeClr>
                </a:solidFill>
              </a:rPr>
              <a:t>선들 좌표 입력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D55A2B-6BDD-F148-A33E-2E626B97330A}"/>
              </a:ext>
            </a:extLst>
          </p:cNvPr>
          <p:cNvSpPr/>
          <p:nvPr/>
        </p:nvSpPr>
        <p:spPr>
          <a:xfrm>
            <a:off x="10071605" y="1524118"/>
            <a:ext cx="1448147" cy="336010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solidFill>
                  <a:schemeClr val="bg2">
                    <a:lumMod val="10000"/>
                  </a:schemeClr>
                </a:solidFill>
              </a:rPr>
              <a:t>심볼 리스트 순회</a:t>
            </a:r>
            <a:r>
              <a:rPr lang="en-US" altLang="ko-KR" sz="105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ko-KR" altLang="en-US" sz="1050" b="1" dirty="0">
                <a:solidFill>
                  <a:schemeClr val="bg2">
                    <a:lumMod val="10000"/>
                  </a:schemeClr>
                </a:solidFill>
              </a:rPr>
              <a:t>시작</a:t>
            </a:r>
          </a:p>
        </p:txBody>
      </p:sp>
      <p:sp>
        <p:nvSpPr>
          <p:cNvPr id="12" name="순서도: 판단 11">
            <a:extLst>
              <a:ext uri="{FF2B5EF4-FFF2-40B4-BE49-F238E27FC236}">
                <a16:creationId xmlns:a16="http://schemas.microsoft.com/office/drawing/2014/main" id="{5575FC28-09F5-8650-C62D-2E63B4947787}"/>
              </a:ext>
            </a:extLst>
          </p:cNvPr>
          <p:cNvSpPr/>
          <p:nvPr/>
        </p:nvSpPr>
        <p:spPr>
          <a:xfrm>
            <a:off x="9769913" y="2767767"/>
            <a:ext cx="2051531" cy="791982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solidFill>
                  <a:schemeClr val="bg2">
                    <a:lumMod val="10000"/>
                  </a:schemeClr>
                </a:solidFill>
              </a:rPr>
              <a:t>라인의 좌표가 </a:t>
            </a:r>
            <a:endParaRPr lang="en-US" altLang="ko-KR" sz="105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ko-KR" altLang="en-US" sz="1050" b="1" dirty="0">
                <a:solidFill>
                  <a:schemeClr val="bg2">
                    <a:lumMod val="10000"/>
                  </a:schemeClr>
                </a:solidFill>
              </a:rPr>
              <a:t>심볼 좌표와 </a:t>
            </a:r>
            <a:endParaRPr lang="en-US" altLang="ko-KR" sz="105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ko-KR" altLang="en-US" sz="1050" b="1" dirty="0">
                <a:solidFill>
                  <a:schemeClr val="bg2">
                    <a:lumMod val="10000"/>
                  </a:schemeClr>
                </a:solidFill>
              </a:rPr>
              <a:t>겹치는가</a:t>
            </a:r>
            <a:r>
              <a:rPr lang="en-US" altLang="ko-KR" sz="1050" b="1" dirty="0">
                <a:solidFill>
                  <a:schemeClr val="bg2">
                    <a:lumMod val="10000"/>
                  </a:schemeClr>
                </a:solidFill>
              </a:rPr>
              <a:t>?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8549C16-B382-2D20-8696-F7278824A116}"/>
              </a:ext>
            </a:extLst>
          </p:cNvPr>
          <p:cNvCxnSpPr>
            <a:cxnSpLocks/>
            <a:stCxn id="12" idx="2"/>
            <a:endCxn id="55" idx="0"/>
          </p:cNvCxnSpPr>
          <p:nvPr/>
        </p:nvCxnSpPr>
        <p:spPr>
          <a:xfrm>
            <a:off x="10795679" y="3559749"/>
            <a:ext cx="0" cy="364267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10A5C64-1DF5-C5DA-4E80-821F594F1534}"/>
              </a:ext>
            </a:extLst>
          </p:cNvPr>
          <p:cNvCxnSpPr>
            <a:cxnSpLocks/>
            <a:stCxn id="11" idx="2"/>
            <a:endCxn id="43" idx="0"/>
          </p:cNvCxnSpPr>
          <p:nvPr/>
        </p:nvCxnSpPr>
        <p:spPr>
          <a:xfrm>
            <a:off x="10795679" y="1860128"/>
            <a:ext cx="0" cy="25633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20E129F-20E9-F266-4F07-22D3FB350777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10795679" y="1263098"/>
            <a:ext cx="0" cy="26102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2187D9C-5990-C874-8F6C-438BC2B2CFBA}"/>
              </a:ext>
            </a:extLst>
          </p:cNvPr>
          <p:cNvSpPr/>
          <p:nvPr/>
        </p:nvSpPr>
        <p:spPr>
          <a:xfrm>
            <a:off x="10010753" y="5426895"/>
            <a:ext cx="1569851" cy="336010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solidFill>
                  <a:schemeClr val="bg2">
                    <a:lumMod val="10000"/>
                  </a:schemeClr>
                </a:solidFill>
              </a:rPr>
              <a:t>심볼 탐색 리스트에서 </a:t>
            </a:r>
            <a:endParaRPr lang="en-US" altLang="ko-KR" sz="105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ko-KR" altLang="en-US" sz="1050" b="1" dirty="0">
                <a:solidFill>
                  <a:schemeClr val="bg2">
                    <a:lumMod val="10000"/>
                  </a:schemeClr>
                </a:solidFill>
              </a:rPr>
              <a:t>해당 심볼 삭제 </a:t>
            </a: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EA39EDFA-0F5F-CDAE-5A0C-7138EA990940}"/>
              </a:ext>
            </a:extLst>
          </p:cNvPr>
          <p:cNvCxnSpPr>
            <a:cxnSpLocks/>
            <a:stCxn id="12" idx="1"/>
            <a:endCxn id="43" idx="1"/>
          </p:cNvCxnSpPr>
          <p:nvPr/>
        </p:nvCxnSpPr>
        <p:spPr>
          <a:xfrm rot="10800000" flipH="1">
            <a:off x="9769913" y="2284472"/>
            <a:ext cx="301692" cy="879287"/>
          </a:xfrm>
          <a:prstGeom prst="bentConnector3">
            <a:avLst>
              <a:gd name="adj1" fmla="val -75773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40A713A-B68A-01C2-959F-D23EE1B32754}"/>
              </a:ext>
            </a:extLst>
          </p:cNvPr>
          <p:cNvSpPr/>
          <p:nvPr/>
        </p:nvSpPr>
        <p:spPr>
          <a:xfrm>
            <a:off x="10071605" y="2116466"/>
            <a:ext cx="1448147" cy="336010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solidFill>
                  <a:schemeClr val="bg2">
                    <a:lumMod val="10000"/>
                  </a:schemeClr>
                </a:solidFill>
              </a:rPr>
              <a:t>심볼 </a:t>
            </a:r>
            <a:r>
              <a:rPr lang="ko-KR" altLang="en-US" sz="1050" b="1" dirty="0" err="1">
                <a:solidFill>
                  <a:schemeClr val="bg2">
                    <a:lumMod val="10000"/>
                  </a:schemeClr>
                </a:solidFill>
              </a:rPr>
              <a:t>딕셔너리</a:t>
            </a:r>
            <a:r>
              <a:rPr lang="ko-KR" altLang="en-US" sz="1050" b="1" dirty="0">
                <a:solidFill>
                  <a:schemeClr val="bg2">
                    <a:lumMod val="10000"/>
                  </a:schemeClr>
                </a:solidFill>
              </a:rPr>
              <a:t> 생성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EC04CA6-6422-128D-35F6-6A095B55D1D9}"/>
              </a:ext>
            </a:extLst>
          </p:cNvPr>
          <p:cNvCxnSpPr>
            <a:cxnSpLocks/>
            <a:stCxn id="43" idx="2"/>
            <a:endCxn id="12" idx="0"/>
          </p:cNvCxnSpPr>
          <p:nvPr/>
        </p:nvCxnSpPr>
        <p:spPr>
          <a:xfrm>
            <a:off x="10795679" y="2452476"/>
            <a:ext cx="0" cy="31529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B0DEB66-506F-FB31-3912-A1C33ACA1FA4}"/>
              </a:ext>
            </a:extLst>
          </p:cNvPr>
          <p:cNvSpPr/>
          <p:nvPr/>
        </p:nvSpPr>
        <p:spPr>
          <a:xfrm>
            <a:off x="10010753" y="3924016"/>
            <a:ext cx="1569851" cy="336010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solidFill>
                  <a:schemeClr val="bg2">
                    <a:lumMod val="10000"/>
                  </a:schemeClr>
                </a:solidFill>
              </a:rPr>
              <a:t>심볼 </a:t>
            </a:r>
            <a:r>
              <a:rPr lang="ko-KR" altLang="en-US" sz="1050" b="1" dirty="0" err="1">
                <a:solidFill>
                  <a:schemeClr val="bg2">
                    <a:lumMod val="10000"/>
                  </a:schemeClr>
                </a:solidFill>
              </a:rPr>
              <a:t>딕셔너리</a:t>
            </a:r>
            <a:r>
              <a:rPr lang="ko-KR" altLang="en-US" sz="1050" b="1" dirty="0">
                <a:solidFill>
                  <a:schemeClr val="bg2">
                    <a:lumMod val="10000"/>
                  </a:schemeClr>
                </a:solidFill>
              </a:rPr>
              <a:t> </a:t>
            </a:r>
          </a:p>
          <a:p>
            <a:pPr algn="ctr"/>
            <a:r>
              <a:rPr lang="en-US" altLang="ko-KR" sz="1050" b="1" dirty="0" err="1">
                <a:solidFill>
                  <a:schemeClr val="bg2">
                    <a:lumMod val="10000"/>
                  </a:schemeClr>
                </a:solidFill>
              </a:rPr>
              <a:t>Lineinfo</a:t>
            </a:r>
            <a:r>
              <a:rPr lang="ko-KR" altLang="en-US" sz="105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ko-KR" altLang="en-US" sz="1050" b="1" dirty="0" err="1">
                <a:solidFill>
                  <a:schemeClr val="bg2">
                    <a:lumMod val="10000"/>
                  </a:schemeClr>
                </a:solidFill>
              </a:rPr>
              <a:t>매핑정보</a:t>
            </a:r>
            <a:r>
              <a:rPr lang="ko-KR" altLang="en-US" sz="1050" b="1" dirty="0">
                <a:solidFill>
                  <a:schemeClr val="bg2">
                    <a:lumMod val="10000"/>
                  </a:schemeClr>
                </a:solidFill>
              </a:rPr>
              <a:t> 추가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61A8505-8853-D848-5F7E-D1CD78F6EF23}"/>
              </a:ext>
            </a:extLst>
          </p:cNvPr>
          <p:cNvSpPr/>
          <p:nvPr/>
        </p:nvSpPr>
        <p:spPr>
          <a:xfrm>
            <a:off x="10010753" y="4608447"/>
            <a:ext cx="1569851" cy="336010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solidFill>
                  <a:schemeClr val="bg2">
                    <a:lumMod val="10000"/>
                  </a:schemeClr>
                </a:solidFill>
              </a:rPr>
              <a:t>심볼 </a:t>
            </a:r>
            <a:r>
              <a:rPr lang="ko-KR" altLang="en-US" sz="1050" b="1" dirty="0" err="1">
                <a:solidFill>
                  <a:schemeClr val="bg2">
                    <a:lumMod val="10000"/>
                  </a:schemeClr>
                </a:solidFill>
              </a:rPr>
              <a:t>딕셔너리</a:t>
            </a:r>
            <a:endParaRPr lang="en-US" altLang="ko-KR" sz="105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ko-KR" altLang="en-US" sz="1050" b="1" dirty="0">
                <a:solidFill>
                  <a:schemeClr val="bg2">
                    <a:lumMod val="10000"/>
                  </a:schemeClr>
                </a:solidFill>
              </a:rPr>
              <a:t>심볼좌표 추가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482FC3A-8462-A722-05DB-8B8E43228D48}"/>
              </a:ext>
            </a:extLst>
          </p:cNvPr>
          <p:cNvCxnSpPr>
            <a:cxnSpLocks/>
            <a:stCxn id="55" idx="2"/>
            <a:endCxn id="56" idx="0"/>
          </p:cNvCxnSpPr>
          <p:nvPr/>
        </p:nvCxnSpPr>
        <p:spPr>
          <a:xfrm>
            <a:off x="10795679" y="4260026"/>
            <a:ext cx="0" cy="34842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961D7F1-3A43-B611-453D-CC8EA04252FA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10795678" y="4944457"/>
            <a:ext cx="1" cy="48243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3BAF418F-5921-FBED-07C7-2112A1CAF22F}"/>
              </a:ext>
            </a:extLst>
          </p:cNvPr>
          <p:cNvCxnSpPr>
            <a:cxnSpLocks/>
            <a:stCxn id="27" idx="1"/>
            <a:endCxn id="43" idx="1"/>
          </p:cNvCxnSpPr>
          <p:nvPr/>
        </p:nvCxnSpPr>
        <p:spPr>
          <a:xfrm rot="10800000" flipH="1">
            <a:off x="10010753" y="2284472"/>
            <a:ext cx="60852" cy="3310429"/>
          </a:xfrm>
          <a:prstGeom prst="bentConnector3">
            <a:avLst>
              <a:gd name="adj1" fmla="val -758419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CCC80A6-4597-715A-F111-54D0D8AA9ED1}"/>
              </a:ext>
            </a:extLst>
          </p:cNvPr>
          <p:cNvSpPr/>
          <p:nvPr/>
        </p:nvSpPr>
        <p:spPr>
          <a:xfrm>
            <a:off x="10010752" y="6033303"/>
            <a:ext cx="1569851" cy="336010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solidFill>
                  <a:schemeClr val="bg2">
                    <a:lumMod val="10000"/>
                  </a:schemeClr>
                </a:solidFill>
              </a:rPr>
              <a:t>심볼 </a:t>
            </a:r>
            <a:r>
              <a:rPr lang="ko-KR" altLang="en-US" sz="1050" b="1" dirty="0" err="1">
                <a:solidFill>
                  <a:schemeClr val="bg2">
                    <a:lumMod val="10000"/>
                  </a:schemeClr>
                </a:solidFill>
              </a:rPr>
              <a:t>딕셔너리</a:t>
            </a:r>
            <a:r>
              <a:rPr lang="ko-KR" altLang="en-US" sz="1050" b="1" dirty="0">
                <a:solidFill>
                  <a:schemeClr val="bg2">
                    <a:lumMod val="10000"/>
                  </a:schemeClr>
                </a:solidFill>
              </a:rPr>
              <a:t> 리턴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56060E73-AF33-1929-1BF1-6B85B15A7AE5}"/>
              </a:ext>
            </a:extLst>
          </p:cNvPr>
          <p:cNvCxnSpPr>
            <a:cxnSpLocks/>
            <a:stCxn id="27" idx="2"/>
            <a:endCxn id="68" idx="0"/>
          </p:cNvCxnSpPr>
          <p:nvPr/>
        </p:nvCxnSpPr>
        <p:spPr>
          <a:xfrm flipH="1">
            <a:off x="10795678" y="5762905"/>
            <a:ext cx="1" cy="27039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6568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Symbol matching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81</a:t>
            </a:fld>
            <a:endParaRPr lang="ko-KR" altLang="en-US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F0D827A7-3A49-F99D-6300-7AAA4FB092C1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결과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B7FCBA81-4C1C-49EC-2CE6-6026F8D39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749" y="1601545"/>
            <a:ext cx="6213511" cy="4864112"/>
          </a:xfrm>
          <a:prstGeom prst="rect">
            <a:avLst/>
          </a:prstGeom>
        </p:spPr>
      </p:pic>
      <p:pic>
        <p:nvPicPr>
          <p:cNvPr id="80" name="그림 79" descr="텍스트, 파일, 컴퓨터, 키보드이(가) 표시된 사진&#10;&#10;자동 생성된 설명">
            <a:extLst>
              <a:ext uri="{FF2B5EF4-FFF2-40B4-BE49-F238E27FC236}">
                <a16:creationId xmlns:a16="http://schemas.microsoft.com/office/drawing/2014/main" id="{EC277EA3-8A2C-E0C5-112D-A6B57EFF03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102112"/>
            <a:ext cx="5415088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9345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2842050F-9465-C230-D9D0-5FE0DC83EABE}"/>
              </a:ext>
            </a:extLst>
          </p:cNvPr>
          <p:cNvSpPr/>
          <p:nvPr/>
        </p:nvSpPr>
        <p:spPr>
          <a:xfrm>
            <a:off x="465260" y="2980617"/>
            <a:ext cx="3315855" cy="3380509"/>
          </a:xfrm>
          <a:prstGeom prst="roundRect">
            <a:avLst>
              <a:gd name="adj" fmla="val 468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Line definition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82</a:t>
            </a:fld>
            <a:endParaRPr lang="ko-KR" altLang="en-US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F0D827A7-3A49-F99D-6300-7AAA4FB092C1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B4E68A5-2057-DC60-B709-0DA81B369D3B}"/>
              </a:ext>
            </a:extLst>
          </p:cNvPr>
          <p:cNvGrpSpPr/>
          <p:nvPr/>
        </p:nvGrpSpPr>
        <p:grpSpPr>
          <a:xfrm>
            <a:off x="727803" y="3579694"/>
            <a:ext cx="2551106" cy="930028"/>
            <a:chOff x="866348" y="4514026"/>
            <a:chExt cx="2551106" cy="93002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6071B460-2D6C-AD33-B676-3FE5E51E8EF6}"/>
                </a:ext>
              </a:extLst>
            </p:cNvPr>
            <p:cNvGrpSpPr/>
            <p:nvPr/>
          </p:nvGrpSpPr>
          <p:grpSpPr>
            <a:xfrm>
              <a:off x="866348" y="4514026"/>
              <a:ext cx="1339967" cy="930028"/>
              <a:chOff x="948908" y="3419226"/>
              <a:chExt cx="2001326" cy="1523710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B460FE8B-46D9-942E-AAF4-66DDE4BCE46E}"/>
                  </a:ext>
                </a:extLst>
              </p:cNvPr>
              <p:cNvSpPr/>
              <p:nvPr/>
            </p:nvSpPr>
            <p:spPr>
              <a:xfrm>
                <a:off x="948908" y="3437626"/>
                <a:ext cx="1500996" cy="1505310"/>
              </a:xfrm>
              <a:prstGeom prst="roundRect">
                <a:avLst>
                  <a:gd name="adj" fmla="val 11478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EE917F6-205E-FB1A-8200-A0507B42DEB4}"/>
                  </a:ext>
                </a:extLst>
              </p:cNvPr>
              <p:cNvSpPr/>
              <p:nvPr/>
            </p:nvSpPr>
            <p:spPr>
              <a:xfrm>
                <a:off x="1084183" y="3821498"/>
                <a:ext cx="1190445" cy="36230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 err="1">
                    <a:solidFill>
                      <a:schemeClr val="bg2">
                        <a:lumMod val="10000"/>
                      </a:schemeClr>
                    </a:solidFill>
                    <a:latin typeface="Consolas" panose="020B0609020204030204" pitchFamily="49" charset="0"/>
                  </a:rPr>
                  <a:t>Lineinfo</a:t>
                </a:r>
                <a:endPara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BE6BE14-838D-5A59-E4A3-0D1C2E8EB33F}"/>
                  </a:ext>
                </a:extLst>
              </p:cNvPr>
              <p:cNvSpPr/>
              <p:nvPr/>
            </p:nvSpPr>
            <p:spPr>
              <a:xfrm>
                <a:off x="1089870" y="4375547"/>
                <a:ext cx="1190445" cy="36230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100" b="1" dirty="0" err="1">
                    <a:solidFill>
                      <a:schemeClr val="bg2">
                        <a:lumMod val="10000"/>
                      </a:schemeClr>
                    </a:solidFill>
                    <a:latin typeface="Consolas" panose="020B0609020204030204" pitchFamily="49" charset="0"/>
                  </a:rPr>
                  <a:t>Cordinate</a:t>
                </a:r>
                <a:endPara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52031F9-3D71-B2C2-BA6B-D8A34E34672F}"/>
                  </a:ext>
                </a:extLst>
              </p:cNvPr>
              <p:cNvSpPr txBox="1"/>
              <p:nvPr/>
            </p:nvSpPr>
            <p:spPr>
              <a:xfrm>
                <a:off x="1302588" y="3419226"/>
                <a:ext cx="1190445" cy="428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b="1" i="1" dirty="0"/>
                  <a:t>- Key -</a:t>
                </a:r>
                <a:endParaRPr lang="ko-KR" altLang="en-US" sz="1100" b="1" i="1" dirty="0"/>
              </a:p>
            </p:txBody>
          </p:sp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42FDA887-5685-F8B0-0DA0-B62E0643DBE1}"/>
                  </a:ext>
                </a:extLst>
              </p:cNvPr>
              <p:cNvCxnSpPr>
                <a:stCxn id="37" idx="3"/>
              </p:cNvCxnSpPr>
              <p:nvPr/>
            </p:nvCxnSpPr>
            <p:spPr>
              <a:xfrm flipV="1">
                <a:off x="2274628" y="4002652"/>
                <a:ext cx="675606" cy="1"/>
              </a:xfrm>
              <a:prstGeom prst="straightConnector1">
                <a:avLst/>
              </a:prstGeom>
              <a:ln w="38100">
                <a:solidFill>
                  <a:srgbClr val="1A1D2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8807C00C-E899-FF60-D3E1-BCEF70282497}"/>
                  </a:ext>
                </a:extLst>
              </p:cNvPr>
              <p:cNvCxnSpPr>
                <a:cxnSpLocks/>
                <a:stCxn id="38" idx="3"/>
                <a:endCxn id="35" idx="1"/>
              </p:cNvCxnSpPr>
              <p:nvPr/>
            </p:nvCxnSpPr>
            <p:spPr>
              <a:xfrm flipV="1">
                <a:off x="2280315" y="4551177"/>
                <a:ext cx="669919" cy="5525"/>
              </a:xfrm>
              <a:prstGeom prst="straightConnector1">
                <a:avLst/>
              </a:prstGeom>
              <a:ln w="38100">
                <a:solidFill>
                  <a:srgbClr val="1A1D2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91B7AA6-7490-4E8B-6D19-935CD7FC9EE8}"/>
                </a:ext>
              </a:extLst>
            </p:cNvPr>
            <p:cNvSpPr/>
            <p:nvPr/>
          </p:nvSpPr>
          <p:spPr>
            <a:xfrm>
              <a:off x="2206315" y="4759561"/>
              <a:ext cx="1004976" cy="2283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Consolas" panose="020B0609020204030204" pitchFamily="49" charset="0"/>
                </a:rPr>
                <a:t>“”</a:t>
              </a:r>
              <a:endParaRPr lang="ko-KR" altLang="en-US" sz="11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2345F0E-B354-A0C5-6922-607440034C17}"/>
                </a:ext>
              </a:extLst>
            </p:cNvPr>
            <p:cNvSpPr/>
            <p:nvPr/>
          </p:nvSpPr>
          <p:spPr>
            <a:xfrm>
              <a:off x="2206315" y="5090772"/>
              <a:ext cx="1211139" cy="2283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Consolas" panose="020B0609020204030204" pitchFamily="49" charset="0"/>
                </a:rPr>
                <a:t>[x1,y1,x2,y2],…</a:t>
              </a: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C1DF93A0-C866-00DA-F36D-0EB31550259F}"/>
              </a:ext>
            </a:extLst>
          </p:cNvPr>
          <p:cNvGrpSpPr/>
          <p:nvPr/>
        </p:nvGrpSpPr>
        <p:grpSpPr>
          <a:xfrm>
            <a:off x="727803" y="5143112"/>
            <a:ext cx="2551106" cy="930028"/>
            <a:chOff x="866348" y="4514026"/>
            <a:chExt cx="2551106" cy="930028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95B8243A-5318-DFEF-6C03-5A43EF31BE50}"/>
                </a:ext>
              </a:extLst>
            </p:cNvPr>
            <p:cNvGrpSpPr/>
            <p:nvPr/>
          </p:nvGrpSpPr>
          <p:grpSpPr>
            <a:xfrm>
              <a:off x="866348" y="4514026"/>
              <a:ext cx="1339967" cy="930028"/>
              <a:chOff x="948908" y="3419226"/>
              <a:chExt cx="2001326" cy="1523710"/>
            </a:xfrm>
          </p:grpSpPr>
          <p:sp>
            <p:nvSpPr>
              <p:cNvPr id="91" name="사각형: 둥근 모서리 90">
                <a:extLst>
                  <a:ext uri="{FF2B5EF4-FFF2-40B4-BE49-F238E27FC236}">
                    <a16:creationId xmlns:a16="http://schemas.microsoft.com/office/drawing/2014/main" id="{C0AD8CA0-808C-D946-DC27-2D7FB64D07ED}"/>
                  </a:ext>
                </a:extLst>
              </p:cNvPr>
              <p:cNvSpPr/>
              <p:nvPr/>
            </p:nvSpPr>
            <p:spPr>
              <a:xfrm>
                <a:off x="948908" y="3437626"/>
                <a:ext cx="1500996" cy="1505310"/>
              </a:xfrm>
              <a:prstGeom prst="roundRect">
                <a:avLst>
                  <a:gd name="adj" fmla="val 11478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941B926B-51E8-866E-E49A-4E556E39C1AF}"/>
                  </a:ext>
                </a:extLst>
              </p:cNvPr>
              <p:cNvSpPr/>
              <p:nvPr/>
            </p:nvSpPr>
            <p:spPr>
              <a:xfrm>
                <a:off x="1084183" y="3821498"/>
                <a:ext cx="1190445" cy="36230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 err="1">
                    <a:solidFill>
                      <a:schemeClr val="bg2">
                        <a:lumMod val="10000"/>
                      </a:schemeClr>
                    </a:solidFill>
                    <a:latin typeface="Consolas" panose="020B0609020204030204" pitchFamily="49" charset="0"/>
                  </a:rPr>
                  <a:t>Lineinfo</a:t>
                </a:r>
                <a:endPara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C17B90E5-9CA7-D140-0E41-EFE5A5CE002B}"/>
                  </a:ext>
                </a:extLst>
              </p:cNvPr>
              <p:cNvSpPr/>
              <p:nvPr/>
            </p:nvSpPr>
            <p:spPr>
              <a:xfrm>
                <a:off x="1089870" y="4375547"/>
                <a:ext cx="1190445" cy="36230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100" b="1" dirty="0" err="1">
                    <a:solidFill>
                      <a:schemeClr val="bg2">
                        <a:lumMod val="10000"/>
                      </a:schemeClr>
                    </a:solidFill>
                    <a:latin typeface="Consolas" panose="020B0609020204030204" pitchFamily="49" charset="0"/>
                  </a:rPr>
                  <a:t>Cordinate</a:t>
                </a:r>
                <a:endPara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882C748-C63E-D0CB-EBE3-8CC7D5CE24C7}"/>
                  </a:ext>
                </a:extLst>
              </p:cNvPr>
              <p:cNvSpPr txBox="1"/>
              <p:nvPr/>
            </p:nvSpPr>
            <p:spPr>
              <a:xfrm>
                <a:off x="1302588" y="3419226"/>
                <a:ext cx="1190445" cy="428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b="1" i="1" dirty="0"/>
                  <a:t>- Key -</a:t>
                </a:r>
                <a:endParaRPr lang="ko-KR" altLang="en-US" sz="1100" b="1" i="1" dirty="0"/>
              </a:p>
            </p:txBody>
          </p:sp>
          <p:cxnSp>
            <p:nvCxnSpPr>
              <p:cNvPr id="95" name="직선 화살표 연결선 94">
                <a:extLst>
                  <a:ext uri="{FF2B5EF4-FFF2-40B4-BE49-F238E27FC236}">
                    <a16:creationId xmlns:a16="http://schemas.microsoft.com/office/drawing/2014/main" id="{AAFFECBC-52BB-6EA2-C295-E0D2437680AB}"/>
                  </a:ext>
                </a:extLst>
              </p:cNvPr>
              <p:cNvCxnSpPr>
                <a:stCxn id="92" idx="3"/>
              </p:cNvCxnSpPr>
              <p:nvPr/>
            </p:nvCxnSpPr>
            <p:spPr>
              <a:xfrm flipV="1">
                <a:off x="2274628" y="4002652"/>
                <a:ext cx="675606" cy="1"/>
              </a:xfrm>
              <a:prstGeom prst="straightConnector1">
                <a:avLst/>
              </a:prstGeom>
              <a:ln w="38100">
                <a:solidFill>
                  <a:srgbClr val="1A1D2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화살표 연결선 95">
                <a:extLst>
                  <a:ext uri="{FF2B5EF4-FFF2-40B4-BE49-F238E27FC236}">
                    <a16:creationId xmlns:a16="http://schemas.microsoft.com/office/drawing/2014/main" id="{BACFA71B-C506-70F3-EEF7-185011557BC9}"/>
                  </a:ext>
                </a:extLst>
              </p:cNvPr>
              <p:cNvCxnSpPr>
                <a:cxnSpLocks/>
                <a:stCxn id="93" idx="3"/>
                <a:endCxn id="90" idx="1"/>
              </p:cNvCxnSpPr>
              <p:nvPr/>
            </p:nvCxnSpPr>
            <p:spPr>
              <a:xfrm flipV="1">
                <a:off x="2280315" y="4551177"/>
                <a:ext cx="669919" cy="5525"/>
              </a:xfrm>
              <a:prstGeom prst="straightConnector1">
                <a:avLst/>
              </a:prstGeom>
              <a:ln w="38100">
                <a:solidFill>
                  <a:srgbClr val="1A1D2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89265EFB-FBDE-D88A-BA08-B5E77A6FD0BF}"/>
                </a:ext>
              </a:extLst>
            </p:cNvPr>
            <p:cNvSpPr/>
            <p:nvPr/>
          </p:nvSpPr>
          <p:spPr>
            <a:xfrm>
              <a:off x="2206315" y="4759561"/>
              <a:ext cx="1004976" cy="2283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Consolas" panose="020B0609020204030204" pitchFamily="49" charset="0"/>
                </a:rPr>
                <a:t>“”</a:t>
              </a:r>
              <a:endParaRPr lang="ko-KR" altLang="en-US" sz="11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20D4D1C3-E55C-C6FE-818B-CABD0D3029E2}"/>
                </a:ext>
              </a:extLst>
            </p:cNvPr>
            <p:cNvSpPr/>
            <p:nvPr/>
          </p:nvSpPr>
          <p:spPr>
            <a:xfrm>
              <a:off x="2206315" y="5090772"/>
              <a:ext cx="1211139" cy="2283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Consolas" panose="020B0609020204030204" pitchFamily="49" charset="0"/>
                </a:rPr>
                <a:t>[x1,y1,x2,y2],…</a:t>
              </a: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30D9B567-C89A-238B-2A29-E70809A8F982}"/>
              </a:ext>
            </a:extLst>
          </p:cNvPr>
          <p:cNvSpPr txBox="1"/>
          <p:nvPr/>
        </p:nvSpPr>
        <p:spPr>
          <a:xfrm rot="5400000">
            <a:off x="2004291" y="4585696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…</a:t>
            </a:r>
            <a:endParaRPr lang="ko-KR" altLang="en-US" sz="24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2077A6A-C3A8-A6E9-2A43-36F531088632}"/>
              </a:ext>
            </a:extLst>
          </p:cNvPr>
          <p:cNvSpPr txBox="1"/>
          <p:nvPr/>
        </p:nvSpPr>
        <p:spPr>
          <a:xfrm>
            <a:off x="1363131" y="2966010"/>
            <a:ext cx="2079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Dictionary List</a:t>
            </a:r>
            <a:endParaRPr lang="ko-KR" altLang="en-US" sz="1600" b="1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F82B8EF-446B-A8DC-BA6B-F0B136F744AC}"/>
              </a:ext>
            </a:extLst>
          </p:cNvPr>
          <p:cNvSpPr txBox="1"/>
          <p:nvPr/>
        </p:nvSpPr>
        <p:spPr>
          <a:xfrm>
            <a:off x="650838" y="4549417"/>
            <a:ext cx="1286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Line Dictionary</a:t>
            </a:r>
            <a:endParaRPr lang="ko-KR" altLang="en-US" sz="1200" b="1" dirty="0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37792CD0-6BB1-9B03-8B05-839D722056E1}"/>
              </a:ext>
            </a:extLst>
          </p:cNvPr>
          <p:cNvSpPr/>
          <p:nvPr/>
        </p:nvSpPr>
        <p:spPr>
          <a:xfrm>
            <a:off x="4386970" y="2980617"/>
            <a:ext cx="3315855" cy="3380509"/>
          </a:xfrm>
          <a:prstGeom prst="roundRect">
            <a:avLst>
              <a:gd name="adj" fmla="val 468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71C45927-2BE8-2C64-4C4F-141F49CE90E5}"/>
              </a:ext>
            </a:extLst>
          </p:cNvPr>
          <p:cNvSpPr/>
          <p:nvPr/>
        </p:nvSpPr>
        <p:spPr>
          <a:xfrm>
            <a:off x="4649513" y="3418729"/>
            <a:ext cx="1004976" cy="1272264"/>
          </a:xfrm>
          <a:prstGeom prst="roundRect">
            <a:avLst>
              <a:gd name="adj" fmla="val 11478"/>
            </a:avLst>
          </a:prstGeom>
          <a:solidFill>
            <a:schemeClr val="tx1">
              <a:lumMod val="40000"/>
              <a:lumOff val="60000"/>
            </a:schemeClr>
          </a:solidFill>
          <a:ln w="38100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9041CFB-0BFD-8C73-5D13-6ADE96DC0E2E}"/>
              </a:ext>
            </a:extLst>
          </p:cNvPr>
          <p:cNvSpPr/>
          <p:nvPr/>
        </p:nvSpPr>
        <p:spPr>
          <a:xfrm>
            <a:off x="4740085" y="3642349"/>
            <a:ext cx="797050" cy="2211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Name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65B4892-37AE-C4DD-32F0-87F32C194FFD}"/>
              </a:ext>
            </a:extLst>
          </p:cNvPr>
          <p:cNvSpPr/>
          <p:nvPr/>
        </p:nvSpPr>
        <p:spPr>
          <a:xfrm>
            <a:off x="4743893" y="4300564"/>
            <a:ext cx="797050" cy="2211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Cordinate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D8ADBC1-C527-F462-457A-41A4050A2B0F}"/>
              </a:ext>
            </a:extLst>
          </p:cNvPr>
          <p:cNvSpPr txBox="1"/>
          <p:nvPr/>
        </p:nvSpPr>
        <p:spPr>
          <a:xfrm>
            <a:off x="4857439" y="3383860"/>
            <a:ext cx="797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/>
              <a:t>- Key -</a:t>
            </a:r>
            <a:endParaRPr lang="ko-KR" altLang="en-US" sz="1100" b="1" i="1" dirty="0"/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5FFA2D3C-CAD2-269D-DEB3-CBB9E8F80185}"/>
              </a:ext>
            </a:extLst>
          </p:cNvPr>
          <p:cNvCxnSpPr>
            <a:stCxn id="107" idx="3"/>
          </p:cNvCxnSpPr>
          <p:nvPr/>
        </p:nvCxnSpPr>
        <p:spPr>
          <a:xfrm flipV="1">
            <a:off x="5537135" y="3752920"/>
            <a:ext cx="452345" cy="1"/>
          </a:xfrm>
          <a:prstGeom prst="straightConnector1">
            <a:avLst/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4E5E1BD8-88C4-552A-41FB-4F644E648595}"/>
              </a:ext>
            </a:extLst>
          </p:cNvPr>
          <p:cNvCxnSpPr>
            <a:cxnSpLocks/>
            <a:stCxn id="108" idx="3"/>
            <a:endCxn id="105" idx="1"/>
          </p:cNvCxnSpPr>
          <p:nvPr/>
        </p:nvCxnSpPr>
        <p:spPr>
          <a:xfrm flipV="1">
            <a:off x="5540943" y="4407764"/>
            <a:ext cx="448537" cy="3372"/>
          </a:xfrm>
          <a:prstGeom prst="straightConnector1">
            <a:avLst/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E74D15B-2485-92BD-950A-44F9475FA471}"/>
              </a:ext>
            </a:extLst>
          </p:cNvPr>
          <p:cNvSpPr/>
          <p:nvPr/>
        </p:nvSpPr>
        <p:spPr>
          <a:xfrm>
            <a:off x="5989480" y="3642349"/>
            <a:ext cx="1004976" cy="228327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“Valve-001”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F60BCD3-178A-9167-A7EB-526F6E9C8FFF}"/>
              </a:ext>
            </a:extLst>
          </p:cNvPr>
          <p:cNvSpPr/>
          <p:nvPr/>
        </p:nvSpPr>
        <p:spPr>
          <a:xfrm>
            <a:off x="5989480" y="4293600"/>
            <a:ext cx="1211139" cy="228327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[x1,y1,x2,y2]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BFCEE8F-697D-74FA-A5D5-5A97E014D1F9}"/>
              </a:ext>
            </a:extLst>
          </p:cNvPr>
          <p:cNvSpPr txBox="1"/>
          <p:nvPr/>
        </p:nvSpPr>
        <p:spPr>
          <a:xfrm rot="5400000">
            <a:off x="5926001" y="4585696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…</a:t>
            </a:r>
            <a:endParaRPr lang="ko-KR" altLang="en-US" sz="24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C77AFE9-1C5D-8CA4-A699-37B3CE440747}"/>
              </a:ext>
            </a:extLst>
          </p:cNvPr>
          <p:cNvSpPr txBox="1"/>
          <p:nvPr/>
        </p:nvSpPr>
        <p:spPr>
          <a:xfrm>
            <a:off x="5452408" y="2958848"/>
            <a:ext cx="2079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Symbol List</a:t>
            </a:r>
            <a:endParaRPr lang="ko-KR" altLang="en-US" sz="1600" b="1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DAC8EF5-C7B0-D77F-9369-6CEE4EDB4F11}"/>
              </a:ext>
            </a:extLst>
          </p:cNvPr>
          <p:cNvSpPr txBox="1"/>
          <p:nvPr/>
        </p:nvSpPr>
        <p:spPr>
          <a:xfrm>
            <a:off x="4553182" y="4687916"/>
            <a:ext cx="1523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Symbol Dictionary</a:t>
            </a:r>
            <a:endParaRPr lang="ko-KR" altLang="en-US" sz="1200" b="1" dirty="0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8038ED3-1F2B-3DD2-1893-DD14A4721677}"/>
              </a:ext>
            </a:extLst>
          </p:cNvPr>
          <p:cNvSpPr/>
          <p:nvPr/>
        </p:nvSpPr>
        <p:spPr>
          <a:xfrm>
            <a:off x="4740085" y="3962389"/>
            <a:ext cx="797050" cy="2211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Lineinfo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C27F6B6-B954-8122-4B34-B1EC9A777B2F}"/>
              </a:ext>
            </a:extLst>
          </p:cNvPr>
          <p:cNvCxnSpPr>
            <a:stCxn id="125" idx="3"/>
          </p:cNvCxnSpPr>
          <p:nvPr/>
        </p:nvCxnSpPr>
        <p:spPr>
          <a:xfrm flipV="1">
            <a:off x="5537135" y="4072960"/>
            <a:ext cx="452345" cy="1"/>
          </a:xfrm>
          <a:prstGeom prst="straightConnector1">
            <a:avLst/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2F490A0-2053-349E-E3FD-30C244F8B05B}"/>
              </a:ext>
            </a:extLst>
          </p:cNvPr>
          <p:cNvSpPr/>
          <p:nvPr/>
        </p:nvSpPr>
        <p:spPr>
          <a:xfrm>
            <a:off x="5989480" y="3962389"/>
            <a:ext cx="1004976" cy="228327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“”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230FA355-92EA-4759-2B5E-0498420ABB51}"/>
              </a:ext>
            </a:extLst>
          </p:cNvPr>
          <p:cNvSpPr/>
          <p:nvPr/>
        </p:nvSpPr>
        <p:spPr>
          <a:xfrm>
            <a:off x="4649513" y="4980842"/>
            <a:ext cx="1004976" cy="1272264"/>
          </a:xfrm>
          <a:prstGeom prst="roundRect">
            <a:avLst>
              <a:gd name="adj" fmla="val 11478"/>
            </a:avLst>
          </a:prstGeom>
          <a:solidFill>
            <a:schemeClr val="tx1">
              <a:lumMod val="40000"/>
              <a:lumOff val="60000"/>
            </a:schemeClr>
          </a:solidFill>
          <a:ln w="38100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6E01555E-BA91-A23D-9472-A14978B347CC}"/>
              </a:ext>
            </a:extLst>
          </p:cNvPr>
          <p:cNvSpPr/>
          <p:nvPr/>
        </p:nvSpPr>
        <p:spPr>
          <a:xfrm>
            <a:off x="4740085" y="5204462"/>
            <a:ext cx="797050" cy="2211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Name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4BE2426-2E12-A55A-BAB5-5F5729B60E93}"/>
              </a:ext>
            </a:extLst>
          </p:cNvPr>
          <p:cNvSpPr/>
          <p:nvPr/>
        </p:nvSpPr>
        <p:spPr>
          <a:xfrm>
            <a:off x="4743893" y="5862677"/>
            <a:ext cx="797050" cy="2211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Cordinate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95D7054-9AE9-7E92-256C-BC7E671094D1}"/>
              </a:ext>
            </a:extLst>
          </p:cNvPr>
          <p:cNvSpPr txBox="1"/>
          <p:nvPr/>
        </p:nvSpPr>
        <p:spPr>
          <a:xfrm>
            <a:off x="4857439" y="4945973"/>
            <a:ext cx="797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/>
              <a:t>- Key -</a:t>
            </a:r>
            <a:endParaRPr lang="ko-KR" altLang="en-US" sz="1100" b="1" i="1" dirty="0"/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051BA65-A611-C517-7C22-1FA4DD315D1F}"/>
              </a:ext>
            </a:extLst>
          </p:cNvPr>
          <p:cNvCxnSpPr>
            <a:stCxn id="129" idx="3"/>
          </p:cNvCxnSpPr>
          <p:nvPr/>
        </p:nvCxnSpPr>
        <p:spPr>
          <a:xfrm flipV="1">
            <a:off x="5537135" y="5315033"/>
            <a:ext cx="452345" cy="1"/>
          </a:xfrm>
          <a:prstGeom prst="straightConnector1">
            <a:avLst/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4B80AD2C-309C-B69C-0C69-AC5F382A95FC}"/>
              </a:ext>
            </a:extLst>
          </p:cNvPr>
          <p:cNvCxnSpPr>
            <a:cxnSpLocks/>
            <a:stCxn id="130" idx="3"/>
            <a:endCxn id="135" idx="1"/>
          </p:cNvCxnSpPr>
          <p:nvPr/>
        </p:nvCxnSpPr>
        <p:spPr>
          <a:xfrm flipV="1">
            <a:off x="5540943" y="5969877"/>
            <a:ext cx="448537" cy="3372"/>
          </a:xfrm>
          <a:prstGeom prst="straightConnector1">
            <a:avLst/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C6703FE-2A77-CFE7-2A76-BDF45FB75B5A}"/>
              </a:ext>
            </a:extLst>
          </p:cNvPr>
          <p:cNvSpPr/>
          <p:nvPr/>
        </p:nvSpPr>
        <p:spPr>
          <a:xfrm>
            <a:off x="5989480" y="5204462"/>
            <a:ext cx="1004976" cy="228327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“Valve-002”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456D69B-4BA5-59B3-FDFD-712FE1E732F9}"/>
              </a:ext>
            </a:extLst>
          </p:cNvPr>
          <p:cNvSpPr/>
          <p:nvPr/>
        </p:nvSpPr>
        <p:spPr>
          <a:xfrm>
            <a:off x="5989480" y="5855713"/>
            <a:ext cx="1211139" cy="228327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[x1,y1,x2,y2]</a:t>
            </a: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91C793D-E25F-0897-7AFC-69B3C9D3A535}"/>
              </a:ext>
            </a:extLst>
          </p:cNvPr>
          <p:cNvSpPr/>
          <p:nvPr/>
        </p:nvSpPr>
        <p:spPr>
          <a:xfrm>
            <a:off x="4740085" y="5524502"/>
            <a:ext cx="797050" cy="2211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Lineinfo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EE37A8A9-B777-3787-5794-86E81AA6BDD1}"/>
              </a:ext>
            </a:extLst>
          </p:cNvPr>
          <p:cNvCxnSpPr>
            <a:stCxn id="136" idx="3"/>
          </p:cNvCxnSpPr>
          <p:nvPr/>
        </p:nvCxnSpPr>
        <p:spPr>
          <a:xfrm flipV="1">
            <a:off x="5537135" y="5635073"/>
            <a:ext cx="452345" cy="1"/>
          </a:xfrm>
          <a:prstGeom prst="straightConnector1">
            <a:avLst/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AB180C71-65D2-499C-5437-3C3453BD3CFB}"/>
              </a:ext>
            </a:extLst>
          </p:cNvPr>
          <p:cNvSpPr/>
          <p:nvPr/>
        </p:nvSpPr>
        <p:spPr>
          <a:xfrm>
            <a:off x="5989480" y="5524502"/>
            <a:ext cx="1004976" cy="228327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“”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사각형: 둥근 모서리 138">
            <a:extLst>
              <a:ext uri="{FF2B5EF4-FFF2-40B4-BE49-F238E27FC236}">
                <a16:creationId xmlns:a16="http://schemas.microsoft.com/office/drawing/2014/main" id="{A0444510-95AC-7447-2A01-23D4D4FE591E}"/>
              </a:ext>
            </a:extLst>
          </p:cNvPr>
          <p:cNvSpPr/>
          <p:nvPr/>
        </p:nvSpPr>
        <p:spPr>
          <a:xfrm>
            <a:off x="8308680" y="2999413"/>
            <a:ext cx="1922834" cy="3380509"/>
          </a:xfrm>
          <a:prstGeom prst="roundRect">
            <a:avLst>
              <a:gd name="adj" fmla="val 468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BB72E176-92CC-5EE0-F276-9659D19D2132}"/>
              </a:ext>
            </a:extLst>
          </p:cNvPr>
          <p:cNvSpPr txBox="1"/>
          <p:nvPr/>
        </p:nvSpPr>
        <p:spPr>
          <a:xfrm>
            <a:off x="8558634" y="2999413"/>
            <a:ext cx="1422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/>
              <a:t>Line_text</a:t>
            </a:r>
            <a:r>
              <a:rPr lang="en-US" altLang="ko-KR" sz="1600" b="1" dirty="0"/>
              <a:t> List</a:t>
            </a:r>
            <a:endParaRPr lang="ko-KR" altLang="en-US" sz="1600" b="1" dirty="0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4D1B33C4-47C3-C0AA-9D63-6C9040233C83}"/>
              </a:ext>
            </a:extLst>
          </p:cNvPr>
          <p:cNvSpPr/>
          <p:nvPr/>
        </p:nvSpPr>
        <p:spPr>
          <a:xfrm>
            <a:off x="8427878" y="3520034"/>
            <a:ext cx="1636821" cy="29369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[“Valve-001”, [</a:t>
            </a:r>
            <a:r>
              <a:rPr lang="en-US" altLang="ko-KR" sz="1100" b="1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x,y</a:t>
            </a:r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]]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EB7A8B20-41EF-116C-25D4-07A1F626AB17}"/>
              </a:ext>
            </a:extLst>
          </p:cNvPr>
          <p:cNvSpPr/>
          <p:nvPr/>
        </p:nvSpPr>
        <p:spPr>
          <a:xfrm>
            <a:off x="8427878" y="3882176"/>
            <a:ext cx="1636821" cy="29369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[“Valve-002”, [</a:t>
            </a:r>
            <a:r>
              <a:rPr lang="en-US" altLang="ko-KR" sz="1100" b="1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x,y</a:t>
            </a:r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]]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B58DB91A-FF3C-C4CA-5A5A-44C8A21DEEBB}"/>
              </a:ext>
            </a:extLst>
          </p:cNvPr>
          <p:cNvSpPr/>
          <p:nvPr/>
        </p:nvSpPr>
        <p:spPr>
          <a:xfrm>
            <a:off x="8427878" y="4246637"/>
            <a:ext cx="1636821" cy="29369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[“Valve-003”, [</a:t>
            </a:r>
            <a:r>
              <a:rPr lang="en-US" altLang="ko-KR" sz="1100" b="1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x,y</a:t>
            </a:r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]]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D384AAC6-0F5D-B5C3-CD87-C6090809CB0C}"/>
              </a:ext>
            </a:extLst>
          </p:cNvPr>
          <p:cNvSpPr/>
          <p:nvPr/>
        </p:nvSpPr>
        <p:spPr>
          <a:xfrm>
            <a:off x="8427878" y="4608779"/>
            <a:ext cx="1636821" cy="29369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[“Valve-004”, [</a:t>
            </a:r>
            <a:r>
              <a:rPr lang="en-US" altLang="ko-KR" sz="1100" b="1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x,y</a:t>
            </a:r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]]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3C852D19-E70E-7983-D36C-E0916C000A22}"/>
              </a:ext>
            </a:extLst>
          </p:cNvPr>
          <p:cNvSpPr/>
          <p:nvPr/>
        </p:nvSpPr>
        <p:spPr>
          <a:xfrm>
            <a:off x="8427878" y="4979240"/>
            <a:ext cx="1636821" cy="29369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[“Valve-005”, [</a:t>
            </a:r>
            <a:r>
              <a:rPr lang="en-US" altLang="ko-KR" sz="1100" b="1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x,y</a:t>
            </a:r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]]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1D272791-F22A-7CEF-027C-CC70ABB3B1AC}"/>
              </a:ext>
            </a:extLst>
          </p:cNvPr>
          <p:cNvSpPr/>
          <p:nvPr/>
        </p:nvSpPr>
        <p:spPr>
          <a:xfrm>
            <a:off x="8427878" y="5341382"/>
            <a:ext cx="1636821" cy="29369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[“Valve-006”, [</a:t>
            </a:r>
            <a:r>
              <a:rPr lang="en-US" altLang="ko-KR" sz="1100" b="1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x,y</a:t>
            </a:r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]]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48" name="내용 개체 틀 2">
            <a:extLst>
              <a:ext uri="{FF2B5EF4-FFF2-40B4-BE49-F238E27FC236}">
                <a16:creationId xmlns:a16="http://schemas.microsoft.com/office/drawing/2014/main" id="{23933CA5-525C-5130-6EF4-296C6B083A27}"/>
              </a:ext>
            </a:extLst>
          </p:cNvPr>
          <p:cNvSpPr txBox="1">
            <a:spLocks/>
          </p:cNvSpPr>
          <p:nvPr/>
        </p:nvSpPr>
        <p:spPr>
          <a:xfrm>
            <a:off x="254920" y="98109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Line-Symbol </a:t>
            </a:r>
            <a:r>
              <a:rPr kumimoji="1" lang="ko-KR" altLang="en-US" sz="2000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매칭은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</a:t>
            </a:r>
            <a:r>
              <a:rPr kumimoji="1" lang="ko-KR" altLang="en-US" sz="2000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딕셔너리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Key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를 통해 조회가능 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도면 내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Line 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이름에 대해 각 </a:t>
            </a:r>
            <a:r>
              <a:rPr kumimoji="1" lang="ko-KR" altLang="en-US" sz="2000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딕셔너리에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추가필요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라인 텍스트의 위치정보를 보유한 </a:t>
            </a:r>
            <a:r>
              <a:rPr kumimoji="1" lang="en-US" altLang="ko-KR" sz="2000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Line_text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리스트를 순회하여 </a:t>
            </a:r>
            <a:r>
              <a:rPr kumimoji="1" lang="ko-KR" altLang="en-US" sz="2000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딕셔너리에</a:t>
            </a:r>
            <a:r>
              <a:rPr kumimoji="1" lang="ko-KR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매핑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03222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Line definition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83</a:t>
            </a:fld>
            <a:endParaRPr lang="ko-KR" altLang="en-US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F0D827A7-3A49-F99D-6300-7AAA4FB092C1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sp>
        <p:nvSpPr>
          <p:cNvPr id="148" name="내용 개체 틀 2">
            <a:extLst>
              <a:ext uri="{FF2B5EF4-FFF2-40B4-BE49-F238E27FC236}">
                <a16:creationId xmlns:a16="http://schemas.microsoft.com/office/drawing/2014/main" id="{23933CA5-525C-5130-6EF4-296C6B083A27}"/>
              </a:ext>
            </a:extLst>
          </p:cNvPr>
          <p:cNvSpPr txBox="1">
            <a:spLocks/>
          </p:cNvSpPr>
          <p:nvPr/>
        </p:nvSpPr>
        <p:spPr>
          <a:xfrm>
            <a:off x="254920" y="98109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3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Line </a:t>
            </a:r>
            <a:r>
              <a:rPr kumimoji="1" lang="ko-KR" altLang="en-US" sz="2300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딕셔너리의</a:t>
            </a:r>
            <a:r>
              <a:rPr kumimoji="1" lang="ko-KR" altLang="en-US" sz="23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좌표 리스트에서 </a:t>
            </a:r>
            <a:r>
              <a:rPr kumimoji="1" lang="en-US" altLang="ko-KR" sz="23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Line </a:t>
            </a:r>
            <a:r>
              <a:rPr kumimoji="1" lang="ko-KR" altLang="en-US" sz="23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텍스트의 좌측상단 좌표와 인접한 좌표 탐색</a:t>
            </a:r>
            <a:endParaRPr kumimoji="1" lang="en-US" altLang="ko-KR" sz="23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오차범위 내 인접한 좌표가 존재할 경우 </a:t>
            </a:r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딕셔너리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“</a:t>
            </a:r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Lineinfo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”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업데이트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D3505F-BBE3-E411-D5A4-9A6143F3B5F0}"/>
              </a:ext>
            </a:extLst>
          </p:cNvPr>
          <p:cNvGrpSpPr/>
          <p:nvPr/>
        </p:nvGrpSpPr>
        <p:grpSpPr>
          <a:xfrm>
            <a:off x="140624" y="4002576"/>
            <a:ext cx="8765148" cy="2457451"/>
            <a:chOff x="464578" y="4779194"/>
            <a:chExt cx="3560746" cy="739810"/>
          </a:xfrm>
        </p:grpSpPr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21B75D32-25EC-512C-77AA-CD53698C90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00" t="86516" r="27465" b="-1930"/>
            <a:stretch/>
          </p:blipFill>
          <p:spPr>
            <a:xfrm>
              <a:off x="464578" y="4779194"/>
              <a:ext cx="3560746" cy="739810"/>
            </a:xfrm>
            <a:prstGeom prst="rect">
              <a:avLst/>
            </a:prstGeom>
          </p:spPr>
        </p:pic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53A27D5-463A-0713-08CE-059AC291E95F}"/>
                </a:ext>
              </a:extLst>
            </p:cNvPr>
            <p:cNvSpPr/>
            <p:nvPr/>
          </p:nvSpPr>
          <p:spPr>
            <a:xfrm>
              <a:off x="682802" y="5119742"/>
              <a:ext cx="263396" cy="79115"/>
            </a:xfrm>
            <a:prstGeom prst="rect">
              <a:avLst/>
            </a:prstGeom>
            <a:noFill/>
            <a:ln w="19050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0" name="타원 149">
            <a:extLst>
              <a:ext uri="{FF2B5EF4-FFF2-40B4-BE49-F238E27FC236}">
                <a16:creationId xmlns:a16="http://schemas.microsoft.com/office/drawing/2014/main" id="{A22EBCBD-C6ED-0C93-162C-8737A7C24FC2}"/>
              </a:ext>
            </a:extLst>
          </p:cNvPr>
          <p:cNvSpPr/>
          <p:nvPr/>
        </p:nvSpPr>
        <p:spPr>
          <a:xfrm>
            <a:off x="3605719" y="5456383"/>
            <a:ext cx="96443" cy="9106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22DBFF5E-C34A-27DB-FA78-E5C11F74775B}"/>
              </a:ext>
            </a:extLst>
          </p:cNvPr>
          <p:cNvSpPr/>
          <p:nvPr/>
        </p:nvSpPr>
        <p:spPr>
          <a:xfrm>
            <a:off x="722011" y="5456383"/>
            <a:ext cx="96443" cy="91062"/>
          </a:xfrm>
          <a:prstGeom prst="ellipse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865F2522-2EB1-D3BE-C601-C0C1420DF47C}"/>
              </a:ext>
            </a:extLst>
          </p:cNvPr>
          <p:cNvSpPr/>
          <p:nvPr/>
        </p:nvSpPr>
        <p:spPr>
          <a:xfrm>
            <a:off x="617236" y="5084908"/>
            <a:ext cx="96443" cy="91062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</p:spTree>
    <p:extLst>
      <p:ext uri="{BB962C8B-B14F-4D97-AF65-F5344CB8AC3E}">
        <p14:creationId xmlns:p14="http://schemas.microsoft.com/office/powerpoint/2010/main" val="3699237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Line definition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84</a:t>
            </a:fld>
            <a:endParaRPr lang="ko-KR" altLang="en-US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F0D827A7-3A49-F99D-6300-7AAA4FB092C1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sp>
        <p:nvSpPr>
          <p:cNvPr id="148" name="내용 개체 틀 2">
            <a:extLst>
              <a:ext uri="{FF2B5EF4-FFF2-40B4-BE49-F238E27FC236}">
                <a16:creationId xmlns:a16="http://schemas.microsoft.com/office/drawing/2014/main" id="{23933CA5-525C-5130-6EF4-296C6B083A27}"/>
              </a:ext>
            </a:extLst>
          </p:cNvPr>
          <p:cNvSpPr txBox="1">
            <a:spLocks/>
          </p:cNvSpPr>
          <p:nvPr/>
        </p:nvSpPr>
        <p:spPr>
          <a:xfrm>
            <a:off x="254920" y="98109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결과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F6E7360-DC0D-2E16-8BD0-1CEB9DEC5A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14487"/>
            <a:ext cx="5810250" cy="981075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2ED5744-5379-E763-C6FC-DBD814FB3A40}"/>
              </a:ext>
            </a:extLst>
          </p:cNvPr>
          <p:cNvSpPr/>
          <p:nvPr/>
        </p:nvSpPr>
        <p:spPr>
          <a:xfrm>
            <a:off x="409842" y="2966010"/>
            <a:ext cx="3315855" cy="3380509"/>
          </a:xfrm>
          <a:prstGeom prst="roundRect">
            <a:avLst>
              <a:gd name="adj" fmla="val 468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00D2291-0458-4E64-799D-1EA890E0A74E}"/>
              </a:ext>
            </a:extLst>
          </p:cNvPr>
          <p:cNvGrpSpPr/>
          <p:nvPr/>
        </p:nvGrpSpPr>
        <p:grpSpPr>
          <a:xfrm>
            <a:off x="727803" y="3579694"/>
            <a:ext cx="2551106" cy="930028"/>
            <a:chOff x="866348" y="4514026"/>
            <a:chExt cx="2551106" cy="93002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5F9D73F-DE34-EBF0-F8BE-1FC0318EF627}"/>
                </a:ext>
              </a:extLst>
            </p:cNvPr>
            <p:cNvGrpSpPr/>
            <p:nvPr/>
          </p:nvGrpSpPr>
          <p:grpSpPr>
            <a:xfrm>
              <a:off x="866348" y="4514026"/>
              <a:ext cx="1339967" cy="930028"/>
              <a:chOff x="948908" y="3419226"/>
              <a:chExt cx="2001326" cy="1523710"/>
            </a:xfrm>
          </p:grpSpPr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744F4BC9-AD39-5AFC-7A5E-BCF5743471C6}"/>
                  </a:ext>
                </a:extLst>
              </p:cNvPr>
              <p:cNvSpPr/>
              <p:nvPr/>
            </p:nvSpPr>
            <p:spPr>
              <a:xfrm>
                <a:off x="948908" y="3437626"/>
                <a:ext cx="1500996" cy="1505310"/>
              </a:xfrm>
              <a:prstGeom prst="roundRect">
                <a:avLst>
                  <a:gd name="adj" fmla="val 11478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B0295F9-77EB-DA6C-B8EB-9763637C6CBB}"/>
                  </a:ext>
                </a:extLst>
              </p:cNvPr>
              <p:cNvSpPr/>
              <p:nvPr/>
            </p:nvSpPr>
            <p:spPr>
              <a:xfrm>
                <a:off x="1084183" y="3821498"/>
                <a:ext cx="1190445" cy="36230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 err="1">
                    <a:solidFill>
                      <a:schemeClr val="bg2">
                        <a:lumMod val="10000"/>
                      </a:schemeClr>
                    </a:solidFill>
                    <a:latin typeface="Consolas" panose="020B0609020204030204" pitchFamily="49" charset="0"/>
                  </a:rPr>
                  <a:t>Lineinfo</a:t>
                </a:r>
                <a:endPara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B05619A7-B9DF-55AC-2037-69CEC7D9F144}"/>
                  </a:ext>
                </a:extLst>
              </p:cNvPr>
              <p:cNvSpPr/>
              <p:nvPr/>
            </p:nvSpPr>
            <p:spPr>
              <a:xfrm>
                <a:off x="1089870" y="4375547"/>
                <a:ext cx="1190445" cy="36230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100" b="1" dirty="0" err="1">
                    <a:solidFill>
                      <a:schemeClr val="bg2">
                        <a:lumMod val="10000"/>
                      </a:schemeClr>
                    </a:solidFill>
                    <a:latin typeface="Consolas" panose="020B0609020204030204" pitchFamily="49" charset="0"/>
                  </a:rPr>
                  <a:t>Cordinate</a:t>
                </a:r>
                <a:endPara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0DB0A1-A03E-6A60-4515-8D08F38EBECD}"/>
                  </a:ext>
                </a:extLst>
              </p:cNvPr>
              <p:cNvSpPr txBox="1"/>
              <p:nvPr/>
            </p:nvSpPr>
            <p:spPr>
              <a:xfrm>
                <a:off x="1302588" y="3419226"/>
                <a:ext cx="1190445" cy="428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b="1" i="1" dirty="0"/>
                  <a:t>- Key -</a:t>
                </a:r>
                <a:endParaRPr lang="ko-KR" altLang="en-US" sz="1100" b="1" i="1" dirty="0"/>
              </a:p>
            </p:txBody>
          </p: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05556FD8-D5D7-403F-5BEB-3E3E22D17DC8}"/>
                  </a:ext>
                </a:extLst>
              </p:cNvPr>
              <p:cNvCxnSpPr>
                <a:stCxn id="20" idx="3"/>
              </p:cNvCxnSpPr>
              <p:nvPr/>
            </p:nvCxnSpPr>
            <p:spPr>
              <a:xfrm flipV="1">
                <a:off x="2274628" y="4002652"/>
                <a:ext cx="675606" cy="1"/>
              </a:xfrm>
              <a:prstGeom prst="straightConnector1">
                <a:avLst/>
              </a:prstGeom>
              <a:ln w="38100">
                <a:solidFill>
                  <a:srgbClr val="1A1D2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69EC9F6B-6F37-5B2B-0881-D8CE0104185B}"/>
                  </a:ext>
                </a:extLst>
              </p:cNvPr>
              <p:cNvCxnSpPr>
                <a:cxnSpLocks/>
                <a:stCxn id="21" idx="3"/>
                <a:endCxn id="18" idx="1"/>
              </p:cNvCxnSpPr>
              <p:nvPr/>
            </p:nvCxnSpPr>
            <p:spPr>
              <a:xfrm flipV="1">
                <a:off x="2280315" y="4551177"/>
                <a:ext cx="669919" cy="5525"/>
              </a:xfrm>
              <a:prstGeom prst="straightConnector1">
                <a:avLst/>
              </a:prstGeom>
              <a:ln w="38100">
                <a:solidFill>
                  <a:srgbClr val="1A1D2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2F8F255-C6F9-4BE4-9148-EF3B712AC345}"/>
                </a:ext>
              </a:extLst>
            </p:cNvPr>
            <p:cNvSpPr/>
            <p:nvPr/>
          </p:nvSpPr>
          <p:spPr>
            <a:xfrm>
              <a:off x="2206315" y="4759561"/>
              <a:ext cx="1004976" cy="2283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“Line-001”</a:t>
              </a:r>
              <a:endParaRPr lang="ko-KR" altLang="en-US" sz="1100" b="1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944121F-94E3-5D56-B681-913AE7EFEDF3}"/>
                </a:ext>
              </a:extLst>
            </p:cNvPr>
            <p:cNvSpPr/>
            <p:nvPr/>
          </p:nvSpPr>
          <p:spPr>
            <a:xfrm>
              <a:off x="2206315" y="5090772"/>
              <a:ext cx="1211139" cy="2283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Consolas" panose="020B0609020204030204" pitchFamily="49" charset="0"/>
                </a:rPr>
                <a:t>[x1,y1,x2,y2],…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0ADE92B-9811-A419-BC37-29A177CEA50A}"/>
              </a:ext>
            </a:extLst>
          </p:cNvPr>
          <p:cNvGrpSpPr/>
          <p:nvPr/>
        </p:nvGrpSpPr>
        <p:grpSpPr>
          <a:xfrm>
            <a:off x="727803" y="5143112"/>
            <a:ext cx="2551106" cy="930028"/>
            <a:chOff x="866348" y="4514026"/>
            <a:chExt cx="2551106" cy="93002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FCEF1B1B-8E69-28A0-C052-2301B54AD78F}"/>
                </a:ext>
              </a:extLst>
            </p:cNvPr>
            <p:cNvGrpSpPr/>
            <p:nvPr/>
          </p:nvGrpSpPr>
          <p:grpSpPr>
            <a:xfrm>
              <a:off x="866348" y="4514026"/>
              <a:ext cx="1339967" cy="930028"/>
              <a:chOff x="948908" y="3419226"/>
              <a:chExt cx="2001326" cy="1523710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EF1D20A0-7473-A3D6-25A9-6B4CABA8BB42}"/>
                  </a:ext>
                </a:extLst>
              </p:cNvPr>
              <p:cNvSpPr/>
              <p:nvPr/>
            </p:nvSpPr>
            <p:spPr>
              <a:xfrm>
                <a:off x="948908" y="3437626"/>
                <a:ext cx="1500996" cy="1505310"/>
              </a:xfrm>
              <a:prstGeom prst="roundRect">
                <a:avLst>
                  <a:gd name="adj" fmla="val 11478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4BE8B5DB-9BC6-2B55-70E8-A749A2E91E55}"/>
                  </a:ext>
                </a:extLst>
              </p:cNvPr>
              <p:cNvSpPr/>
              <p:nvPr/>
            </p:nvSpPr>
            <p:spPr>
              <a:xfrm>
                <a:off x="1084183" y="3821498"/>
                <a:ext cx="1190445" cy="36230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 err="1">
                    <a:solidFill>
                      <a:schemeClr val="bg2">
                        <a:lumMod val="10000"/>
                      </a:schemeClr>
                    </a:solidFill>
                    <a:latin typeface="Consolas" panose="020B0609020204030204" pitchFamily="49" charset="0"/>
                  </a:rPr>
                  <a:t>Lineinfo</a:t>
                </a:r>
                <a:endPara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8FCC815-374A-1599-F2CD-0A80D2467FCB}"/>
                  </a:ext>
                </a:extLst>
              </p:cNvPr>
              <p:cNvSpPr/>
              <p:nvPr/>
            </p:nvSpPr>
            <p:spPr>
              <a:xfrm>
                <a:off x="1089870" y="4375547"/>
                <a:ext cx="1190445" cy="36230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100" b="1" dirty="0" err="1">
                    <a:solidFill>
                      <a:schemeClr val="bg2">
                        <a:lumMod val="10000"/>
                      </a:schemeClr>
                    </a:solidFill>
                    <a:latin typeface="Consolas" panose="020B0609020204030204" pitchFamily="49" charset="0"/>
                  </a:rPr>
                  <a:t>Cordinate</a:t>
                </a:r>
                <a:endParaRPr lang="ko-KR" altLang="en-US" sz="1100" b="1" dirty="0">
                  <a:solidFill>
                    <a:schemeClr val="bg2">
                      <a:lumMod val="1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43A107A-75C3-F011-0587-E919C6C7B52C}"/>
                  </a:ext>
                </a:extLst>
              </p:cNvPr>
              <p:cNvSpPr txBox="1"/>
              <p:nvPr/>
            </p:nvSpPr>
            <p:spPr>
              <a:xfrm>
                <a:off x="1302588" y="3419226"/>
                <a:ext cx="1190445" cy="428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b="1" i="1" dirty="0"/>
                  <a:t>- Key -</a:t>
                </a:r>
                <a:endParaRPr lang="ko-KR" altLang="en-US" sz="1100" b="1" i="1" dirty="0"/>
              </a:p>
            </p:txBody>
          </p:sp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D2FC0B73-0F27-2425-2B2B-C37515DD12F0}"/>
                  </a:ext>
                </a:extLst>
              </p:cNvPr>
              <p:cNvCxnSpPr>
                <a:stCxn id="31" idx="3"/>
              </p:cNvCxnSpPr>
              <p:nvPr/>
            </p:nvCxnSpPr>
            <p:spPr>
              <a:xfrm flipV="1">
                <a:off x="2274628" y="4002652"/>
                <a:ext cx="675606" cy="1"/>
              </a:xfrm>
              <a:prstGeom prst="straightConnector1">
                <a:avLst/>
              </a:prstGeom>
              <a:ln w="38100">
                <a:solidFill>
                  <a:srgbClr val="1A1D2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BAB285B3-2B5F-176E-DB0F-BA2AD25C6E66}"/>
                  </a:ext>
                </a:extLst>
              </p:cNvPr>
              <p:cNvCxnSpPr>
                <a:cxnSpLocks/>
                <a:stCxn id="32" idx="3"/>
                <a:endCxn id="29" idx="1"/>
              </p:cNvCxnSpPr>
              <p:nvPr/>
            </p:nvCxnSpPr>
            <p:spPr>
              <a:xfrm flipV="1">
                <a:off x="2280315" y="4551177"/>
                <a:ext cx="669919" cy="5525"/>
              </a:xfrm>
              <a:prstGeom prst="straightConnector1">
                <a:avLst/>
              </a:prstGeom>
              <a:ln w="38100">
                <a:solidFill>
                  <a:srgbClr val="1A1D2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EB6B578-A6E0-FE7C-16B0-4B99F5DFA8C4}"/>
                </a:ext>
              </a:extLst>
            </p:cNvPr>
            <p:cNvSpPr/>
            <p:nvPr/>
          </p:nvSpPr>
          <p:spPr>
            <a:xfrm>
              <a:off x="2206315" y="4759561"/>
              <a:ext cx="1004976" cy="2283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rgbClr val="0000FF"/>
                  </a:solidFill>
                  <a:latin typeface="Consolas" panose="020B0609020204030204" pitchFamily="49" charset="0"/>
                </a:rPr>
                <a:t>“Line-002”</a:t>
              </a:r>
              <a:endParaRPr lang="ko-KR" altLang="en-US" sz="1100" b="1" dirty="0">
                <a:solidFill>
                  <a:srgbClr val="0000FF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FA572CA-1307-582B-D488-0385FC7A805F}"/>
                </a:ext>
              </a:extLst>
            </p:cNvPr>
            <p:cNvSpPr/>
            <p:nvPr/>
          </p:nvSpPr>
          <p:spPr>
            <a:xfrm>
              <a:off x="2206315" y="5090772"/>
              <a:ext cx="1211139" cy="2283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100" b="1" dirty="0">
                  <a:solidFill>
                    <a:schemeClr val="bg2">
                      <a:lumMod val="10000"/>
                    </a:schemeClr>
                  </a:solidFill>
                  <a:latin typeface="Consolas" panose="020B0609020204030204" pitchFamily="49" charset="0"/>
                </a:rPr>
                <a:t>[x1,y1,x2,y2],…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80C0A6A-DFB7-4394-9804-D85CB7F3EE21}"/>
              </a:ext>
            </a:extLst>
          </p:cNvPr>
          <p:cNvSpPr txBox="1"/>
          <p:nvPr/>
        </p:nvSpPr>
        <p:spPr>
          <a:xfrm rot="5400000">
            <a:off x="2004291" y="4585696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…</a:t>
            </a:r>
            <a:endParaRPr lang="ko-KR" altLang="en-US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04383B-A924-BF78-1FD2-34880EB30C6B}"/>
              </a:ext>
            </a:extLst>
          </p:cNvPr>
          <p:cNvSpPr txBox="1"/>
          <p:nvPr/>
        </p:nvSpPr>
        <p:spPr>
          <a:xfrm>
            <a:off x="1363131" y="2966010"/>
            <a:ext cx="2079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Dictionary List</a:t>
            </a:r>
            <a:endParaRPr lang="ko-KR" altLang="en-US" sz="16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8E709E8-EA49-36DF-206E-112302D971E7}"/>
              </a:ext>
            </a:extLst>
          </p:cNvPr>
          <p:cNvSpPr txBox="1"/>
          <p:nvPr/>
        </p:nvSpPr>
        <p:spPr>
          <a:xfrm>
            <a:off x="650838" y="4549417"/>
            <a:ext cx="1286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Line Dictionary</a:t>
            </a:r>
            <a:endParaRPr lang="ko-KR" altLang="en-US" sz="1200" b="1" dirty="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12EFB105-B224-918A-5747-4EC145202180}"/>
              </a:ext>
            </a:extLst>
          </p:cNvPr>
          <p:cNvSpPr/>
          <p:nvPr/>
        </p:nvSpPr>
        <p:spPr>
          <a:xfrm>
            <a:off x="4386970" y="2980617"/>
            <a:ext cx="3315855" cy="3380509"/>
          </a:xfrm>
          <a:prstGeom prst="roundRect">
            <a:avLst>
              <a:gd name="adj" fmla="val 468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94957CE-6352-B25C-F1FA-6F969D3478E7}"/>
              </a:ext>
            </a:extLst>
          </p:cNvPr>
          <p:cNvSpPr/>
          <p:nvPr/>
        </p:nvSpPr>
        <p:spPr>
          <a:xfrm>
            <a:off x="4649513" y="3418729"/>
            <a:ext cx="1004976" cy="1272264"/>
          </a:xfrm>
          <a:prstGeom prst="roundRect">
            <a:avLst>
              <a:gd name="adj" fmla="val 11478"/>
            </a:avLst>
          </a:prstGeom>
          <a:solidFill>
            <a:schemeClr val="tx1">
              <a:lumMod val="40000"/>
              <a:lumOff val="60000"/>
            </a:schemeClr>
          </a:solidFill>
          <a:ln w="38100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5066330-FA42-BCD9-ADD8-97920E833A47}"/>
              </a:ext>
            </a:extLst>
          </p:cNvPr>
          <p:cNvSpPr/>
          <p:nvPr/>
        </p:nvSpPr>
        <p:spPr>
          <a:xfrm>
            <a:off x="4740085" y="3642349"/>
            <a:ext cx="797050" cy="2211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Name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8E46EE5-0880-C19A-B9C0-ADBACE84ADE6}"/>
              </a:ext>
            </a:extLst>
          </p:cNvPr>
          <p:cNvSpPr/>
          <p:nvPr/>
        </p:nvSpPr>
        <p:spPr>
          <a:xfrm>
            <a:off x="4743893" y="4300564"/>
            <a:ext cx="797050" cy="2211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Cordinate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617637A-0353-F2FC-A709-88099CFB8AF3}"/>
              </a:ext>
            </a:extLst>
          </p:cNvPr>
          <p:cNvSpPr txBox="1"/>
          <p:nvPr/>
        </p:nvSpPr>
        <p:spPr>
          <a:xfrm>
            <a:off x="4857439" y="3383860"/>
            <a:ext cx="797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/>
              <a:t>- Key -</a:t>
            </a:r>
            <a:endParaRPr lang="ko-KR" altLang="en-US" sz="1100" b="1" i="1" dirty="0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6A5D139-1677-AE7C-BB36-74E63501357F}"/>
              </a:ext>
            </a:extLst>
          </p:cNvPr>
          <p:cNvCxnSpPr>
            <a:stCxn id="41" idx="3"/>
          </p:cNvCxnSpPr>
          <p:nvPr/>
        </p:nvCxnSpPr>
        <p:spPr>
          <a:xfrm flipV="1">
            <a:off x="5537135" y="3752920"/>
            <a:ext cx="452345" cy="1"/>
          </a:xfrm>
          <a:prstGeom prst="straightConnector1">
            <a:avLst/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8951EFA-4EEF-573F-7919-0C91E763415B}"/>
              </a:ext>
            </a:extLst>
          </p:cNvPr>
          <p:cNvCxnSpPr>
            <a:cxnSpLocks/>
            <a:stCxn id="42" idx="3"/>
            <a:endCxn id="47" idx="1"/>
          </p:cNvCxnSpPr>
          <p:nvPr/>
        </p:nvCxnSpPr>
        <p:spPr>
          <a:xfrm flipV="1">
            <a:off x="5540943" y="4407764"/>
            <a:ext cx="448537" cy="3372"/>
          </a:xfrm>
          <a:prstGeom prst="straightConnector1">
            <a:avLst/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34EE270-21C1-6CF1-75C0-888ACB19651D}"/>
              </a:ext>
            </a:extLst>
          </p:cNvPr>
          <p:cNvSpPr/>
          <p:nvPr/>
        </p:nvSpPr>
        <p:spPr>
          <a:xfrm>
            <a:off x="5989480" y="3642349"/>
            <a:ext cx="1004976" cy="228327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“Valve-001”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FB79420-D222-ECC6-8F01-66CB24764DA3}"/>
              </a:ext>
            </a:extLst>
          </p:cNvPr>
          <p:cNvSpPr/>
          <p:nvPr/>
        </p:nvSpPr>
        <p:spPr>
          <a:xfrm>
            <a:off x="5989480" y="4293600"/>
            <a:ext cx="1211139" cy="228327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[x1,y1,x2,y2]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2F4235B-6E59-F6EF-E7BC-17B337F8FC8F}"/>
              </a:ext>
            </a:extLst>
          </p:cNvPr>
          <p:cNvSpPr txBox="1"/>
          <p:nvPr/>
        </p:nvSpPr>
        <p:spPr>
          <a:xfrm rot="5400000">
            <a:off x="5926001" y="4585696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…</a:t>
            </a:r>
            <a:endParaRPr lang="ko-KR" altLang="en-US" sz="2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736060-1B64-DE82-939D-5966D28E942A}"/>
              </a:ext>
            </a:extLst>
          </p:cNvPr>
          <p:cNvSpPr txBox="1"/>
          <p:nvPr/>
        </p:nvSpPr>
        <p:spPr>
          <a:xfrm>
            <a:off x="5452408" y="2958848"/>
            <a:ext cx="2079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Symbol List</a:t>
            </a:r>
            <a:endParaRPr lang="ko-KR" altLang="en-US" sz="16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B7C714-3EBD-32BB-6312-36FF5DB17B77}"/>
              </a:ext>
            </a:extLst>
          </p:cNvPr>
          <p:cNvSpPr txBox="1"/>
          <p:nvPr/>
        </p:nvSpPr>
        <p:spPr>
          <a:xfrm>
            <a:off x="4553182" y="4687916"/>
            <a:ext cx="1523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Symbol Dictionary</a:t>
            </a:r>
            <a:endParaRPr lang="ko-KR" altLang="en-US" sz="1200" b="1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707EFB-F104-BB9A-0929-504631C7E4B8}"/>
              </a:ext>
            </a:extLst>
          </p:cNvPr>
          <p:cNvSpPr/>
          <p:nvPr/>
        </p:nvSpPr>
        <p:spPr>
          <a:xfrm>
            <a:off x="4740085" y="3962389"/>
            <a:ext cx="797050" cy="2211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Lineinfo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E48AADC-1887-8B73-1338-24B454AF981D}"/>
              </a:ext>
            </a:extLst>
          </p:cNvPr>
          <p:cNvCxnSpPr>
            <a:stCxn id="51" idx="3"/>
          </p:cNvCxnSpPr>
          <p:nvPr/>
        </p:nvCxnSpPr>
        <p:spPr>
          <a:xfrm flipV="1">
            <a:off x="5537135" y="4072960"/>
            <a:ext cx="452345" cy="1"/>
          </a:xfrm>
          <a:prstGeom prst="straightConnector1">
            <a:avLst/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209DA64-6515-9D5B-4CCB-C5131CDA9474}"/>
              </a:ext>
            </a:extLst>
          </p:cNvPr>
          <p:cNvSpPr/>
          <p:nvPr/>
        </p:nvSpPr>
        <p:spPr>
          <a:xfrm>
            <a:off x="5989480" y="3962389"/>
            <a:ext cx="1004976" cy="228327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“Line-001”</a:t>
            </a:r>
            <a:endParaRPr lang="ko-KR" altLang="en-US" sz="11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3F4E6E9D-6FF9-6A1F-7BD9-282BA43132CC}"/>
              </a:ext>
            </a:extLst>
          </p:cNvPr>
          <p:cNvSpPr/>
          <p:nvPr/>
        </p:nvSpPr>
        <p:spPr>
          <a:xfrm>
            <a:off x="4649513" y="4980842"/>
            <a:ext cx="1004976" cy="1272264"/>
          </a:xfrm>
          <a:prstGeom prst="roundRect">
            <a:avLst>
              <a:gd name="adj" fmla="val 11478"/>
            </a:avLst>
          </a:prstGeom>
          <a:solidFill>
            <a:schemeClr val="tx1">
              <a:lumMod val="40000"/>
              <a:lumOff val="60000"/>
            </a:schemeClr>
          </a:solidFill>
          <a:ln w="38100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BE8EAE7-7365-CE0A-8091-A1935F5BF183}"/>
              </a:ext>
            </a:extLst>
          </p:cNvPr>
          <p:cNvSpPr/>
          <p:nvPr/>
        </p:nvSpPr>
        <p:spPr>
          <a:xfrm>
            <a:off x="4740085" y="5204462"/>
            <a:ext cx="797050" cy="2211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Name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B2A5769-9171-19F9-8925-4BAC1AF58A4A}"/>
              </a:ext>
            </a:extLst>
          </p:cNvPr>
          <p:cNvSpPr/>
          <p:nvPr/>
        </p:nvSpPr>
        <p:spPr>
          <a:xfrm>
            <a:off x="4743893" y="5862677"/>
            <a:ext cx="797050" cy="2211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Cordinate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0A30585-14E6-396A-1A01-F95D229E50D4}"/>
              </a:ext>
            </a:extLst>
          </p:cNvPr>
          <p:cNvSpPr txBox="1"/>
          <p:nvPr/>
        </p:nvSpPr>
        <p:spPr>
          <a:xfrm>
            <a:off x="4857439" y="4945973"/>
            <a:ext cx="797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/>
              <a:t>- Key -</a:t>
            </a:r>
            <a:endParaRPr lang="ko-KR" altLang="en-US" sz="1100" b="1" i="1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6DB9132-E92F-8393-FBB5-12C71FAC4BCD}"/>
              </a:ext>
            </a:extLst>
          </p:cNvPr>
          <p:cNvCxnSpPr>
            <a:stCxn id="55" idx="3"/>
          </p:cNvCxnSpPr>
          <p:nvPr/>
        </p:nvCxnSpPr>
        <p:spPr>
          <a:xfrm flipV="1">
            <a:off x="5537135" y="5315033"/>
            <a:ext cx="452345" cy="1"/>
          </a:xfrm>
          <a:prstGeom prst="straightConnector1">
            <a:avLst/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25551B3-8E56-F982-C067-533EBF4A0479}"/>
              </a:ext>
            </a:extLst>
          </p:cNvPr>
          <p:cNvCxnSpPr>
            <a:cxnSpLocks/>
            <a:stCxn id="56" idx="3"/>
            <a:endCxn id="61" idx="1"/>
          </p:cNvCxnSpPr>
          <p:nvPr/>
        </p:nvCxnSpPr>
        <p:spPr>
          <a:xfrm flipV="1">
            <a:off x="5540943" y="5969877"/>
            <a:ext cx="448537" cy="3372"/>
          </a:xfrm>
          <a:prstGeom prst="straightConnector1">
            <a:avLst/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8C927EF-F401-B56B-E01C-E5E933E19B0A}"/>
              </a:ext>
            </a:extLst>
          </p:cNvPr>
          <p:cNvSpPr/>
          <p:nvPr/>
        </p:nvSpPr>
        <p:spPr>
          <a:xfrm>
            <a:off x="5989480" y="5204462"/>
            <a:ext cx="1004976" cy="228327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“Valve-002”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E9B9573-28DC-6546-3ACA-D85A90716C7E}"/>
              </a:ext>
            </a:extLst>
          </p:cNvPr>
          <p:cNvSpPr/>
          <p:nvPr/>
        </p:nvSpPr>
        <p:spPr>
          <a:xfrm>
            <a:off x="5989480" y="5855713"/>
            <a:ext cx="1211139" cy="228327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[x1,y1,x2,y2]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5DB5DBE-2AE6-81A0-8859-4194E587FD9D}"/>
              </a:ext>
            </a:extLst>
          </p:cNvPr>
          <p:cNvSpPr/>
          <p:nvPr/>
        </p:nvSpPr>
        <p:spPr>
          <a:xfrm>
            <a:off x="4740085" y="5524502"/>
            <a:ext cx="797050" cy="2211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Lineinfo</a:t>
            </a:r>
            <a:endParaRPr lang="ko-KR" altLang="en-US" sz="1100" b="1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349C3631-D53A-FDF9-98B7-466B771CFF7F}"/>
              </a:ext>
            </a:extLst>
          </p:cNvPr>
          <p:cNvCxnSpPr>
            <a:stCxn id="62" idx="3"/>
          </p:cNvCxnSpPr>
          <p:nvPr/>
        </p:nvCxnSpPr>
        <p:spPr>
          <a:xfrm flipV="1">
            <a:off x="5537135" y="5635073"/>
            <a:ext cx="452345" cy="1"/>
          </a:xfrm>
          <a:prstGeom prst="straightConnector1">
            <a:avLst/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6826BFF-D806-A1BA-94A1-EC9696233BF1}"/>
              </a:ext>
            </a:extLst>
          </p:cNvPr>
          <p:cNvSpPr/>
          <p:nvPr/>
        </p:nvSpPr>
        <p:spPr>
          <a:xfrm>
            <a:off x="5989480" y="5524502"/>
            <a:ext cx="1004976" cy="228327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0000FF"/>
                </a:solidFill>
                <a:latin typeface="Consolas" panose="020B0609020204030204" pitchFamily="49" charset="0"/>
              </a:rPr>
              <a:t>“Line-002”</a:t>
            </a:r>
            <a:endParaRPr lang="ko-KR" altLang="en-US" sz="1100" b="1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6A4D588-FEBE-13E5-3AE9-AB1864AE68D6}"/>
              </a:ext>
            </a:extLst>
          </p:cNvPr>
          <p:cNvCxnSpPr>
            <a:stCxn id="53" idx="1"/>
            <a:endCxn id="17" idx="3"/>
          </p:cNvCxnSpPr>
          <p:nvPr/>
        </p:nvCxnSpPr>
        <p:spPr>
          <a:xfrm flipH="1" flipV="1">
            <a:off x="3072746" y="3939393"/>
            <a:ext cx="2916734" cy="137160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D7683CCD-52C4-9E28-FE80-C3D0E0C9D144}"/>
              </a:ext>
            </a:extLst>
          </p:cNvPr>
          <p:cNvCxnSpPr>
            <a:cxnSpLocks/>
            <a:stCxn id="64" idx="1"/>
            <a:endCxn id="28" idx="3"/>
          </p:cNvCxnSpPr>
          <p:nvPr/>
        </p:nvCxnSpPr>
        <p:spPr>
          <a:xfrm flipH="1" flipV="1">
            <a:off x="3072746" y="5502811"/>
            <a:ext cx="2916734" cy="135855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018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Tactics for paper writing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85</a:t>
            </a:fld>
            <a:endParaRPr lang="ko-KR" altLang="en-US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F0D827A7-3A49-F99D-6300-7AAA4FB092C1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sp>
        <p:nvSpPr>
          <p:cNvPr id="148" name="내용 개체 틀 2">
            <a:extLst>
              <a:ext uri="{FF2B5EF4-FFF2-40B4-BE49-F238E27FC236}">
                <a16:creationId xmlns:a16="http://schemas.microsoft.com/office/drawing/2014/main" id="{23933CA5-525C-5130-6EF4-296C6B083A27}"/>
              </a:ext>
            </a:extLst>
          </p:cNvPr>
          <p:cNvSpPr txBox="1">
            <a:spLocks/>
          </p:cNvSpPr>
          <p:nvPr/>
        </p:nvSpPr>
        <p:spPr>
          <a:xfrm>
            <a:off x="254920" y="98109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What is our strong point?</a:t>
            </a: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기존에 높은 성능을 보인 텍스트 탐지모델을 사용하여 심볼탐지에 사용하여 탐지율을 높임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데이터셋 구축필요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x </a:t>
            </a: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직선 탐지 시 탐지결과를 </a:t>
            </a:r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마스킹한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후 반복 수행하여 직선탐지 성능을 높임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심볼 타입에 관계없이 텍스트 기반으로 영역을 탐지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학습 불필요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What is our weak point?</a:t>
            </a: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심볼 번호가 표준을 따르지 않을 경우 </a:t>
            </a:r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오탐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가능성이 있음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대각선 탐지불가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유체 흐름 방향에 대해 탐지불가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도면이 복잡할 수록 처리시간이 </a:t>
            </a:r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오래걸릴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수 있음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(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반복탐지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)</a:t>
            </a: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98865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Tactics for paper writing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86</a:t>
            </a:fld>
            <a:endParaRPr lang="ko-KR" altLang="en-US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F0D827A7-3A49-F99D-6300-7AAA4FB092C1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sp>
        <p:nvSpPr>
          <p:cNvPr id="148" name="내용 개체 틀 2">
            <a:extLst>
              <a:ext uri="{FF2B5EF4-FFF2-40B4-BE49-F238E27FC236}">
                <a16:creationId xmlns:a16="http://schemas.microsoft.com/office/drawing/2014/main" id="{23933CA5-525C-5130-6EF4-296C6B083A27}"/>
              </a:ext>
            </a:extLst>
          </p:cNvPr>
          <p:cNvSpPr txBox="1">
            <a:spLocks/>
          </p:cNvSpPr>
          <p:nvPr/>
        </p:nvSpPr>
        <p:spPr>
          <a:xfrm>
            <a:off x="254920" y="98109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How to emphasize our scheme?</a:t>
            </a: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텍스트 정보 추출만으로 심볼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라인까지 탐지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심볼과 선들의 소속관계를 </a:t>
            </a:r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휴리스틱하게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구별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(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관계성 파악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)</a:t>
            </a: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What is comparison target?</a:t>
            </a: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딥러닝 기반으로 심볼을 탐지하는 기법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Which data must selected that contain to evaluation section?</a:t>
            </a: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반복탐지로 인한 선 </a:t>
            </a:r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탐지율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분할 했을 때 텍스트 탐지 정확도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심볼탐지비율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31939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Tactics for paper writing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87</a:t>
            </a:fld>
            <a:endParaRPr lang="ko-KR" altLang="en-US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F0D827A7-3A49-F99D-6300-7AAA4FB092C1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내용 개체 틀 2">
                <a:extLst>
                  <a:ext uri="{FF2B5EF4-FFF2-40B4-BE49-F238E27FC236}">
                    <a16:creationId xmlns:a16="http://schemas.microsoft.com/office/drawing/2014/main" id="{23933CA5-525C-5130-6EF4-296C6B083A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4920" y="981098"/>
                <a:ext cx="11757660" cy="514605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14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76000" indent="-228600" algn="l" defTabSz="914400" rtl="0" eaLnBrk="1" latinLnBrk="1" hangingPunct="1">
                  <a:lnSpc>
                    <a:spcPct val="14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ko-KR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Evaluation</a:t>
                </a:r>
              </a:p>
              <a:p>
                <a:pPr lvl="1"/>
                <a:r>
                  <a:rPr kumimoji="1" lang="en-US" altLang="ko-KR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Line detection rate :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kumimoji="1" lang="en-US" altLang="ko-KR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ko-KR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kumimoji="1" lang="en-US" altLang="ko-KR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ko-KR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detected</m:t>
                        </m:r>
                        <m:r>
                          <a:rPr kumimoji="1" lang="en-US" altLang="ko-KR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ko-KR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line</m:t>
                        </m:r>
                      </m:num>
                      <m:den>
                        <m:r>
                          <a:rPr kumimoji="1" lang="en-US" altLang="ko-KR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kumimoji="1" lang="en-US" altLang="ko-KR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ko-KR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kumimoji="1" lang="en-US" altLang="ko-KR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ko-KR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line</m:t>
                        </m:r>
                        <m:r>
                          <a:rPr kumimoji="1" lang="en-US" altLang="ko-KR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ko-KR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  <m:r>
                          <a:rPr kumimoji="1" lang="en-US" altLang="ko-KR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ko-KR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kumimoji="1" lang="en-US" altLang="ko-KR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&amp;</m:t>
                        </m:r>
                        <m:r>
                          <m:rPr>
                            <m:sty m:val="p"/>
                          </m:rPr>
                          <a:rPr kumimoji="1" lang="en-US" altLang="ko-KR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ID</m:t>
                        </m:r>
                      </m:den>
                    </m:f>
                  </m:oMath>
                </a14:m>
                <a:endParaRPr kumimoji="1" lang="en-US" altLang="ko-KR" dirty="0">
                  <a:solidFill>
                    <a:schemeClr val="bg2">
                      <a:lumMod val="10000"/>
                    </a:schemeClr>
                  </a:solidFill>
                  <a:latin typeface="+mn-ea"/>
                </a:endParaRPr>
              </a:p>
              <a:p>
                <a:pPr lvl="1"/>
                <a:r>
                  <a:rPr kumimoji="1" lang="en-US" altLang="ko-KR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Symbol detection rate</a:t>
                </a:r>
              </a:p>
              <a:p>
                <a:pPr lvl="1"/>
                <a:r>
                  <a:rPr kumimoji="1" lang="en-US" altLang="ko-KR" dirty="0">
                    <a:solidFill>
                      <a:schemeClr val="bg2">
                        <a:lumMod val="10000"/>
                      </a:schemeClr>
                    </a:solidFill>
                    <a:latin typeface="+mn-ea"/>
                  </a:rPr>
                  <a:t>Execution time: </a:t>
                </a:r>
              </a:p>
            </p:txBody>
          </p:sp>
        </mc:Choice>
        <mc:Fallback xmlns="">
          <p:sp>
            <p:nvSpPr>
              <p:cNvPr id="148" name="내용 개체 틀 2">
                <a:extLst>
                  <a:ext uri="{FF2B5EF4-FFF2-40B4-BE49-F238E27FC236}">
                    <a16:creationId xmlns:a16="http://schemas.microsoft.com/office/drawing/2014/main" id="{23933CA5-525C-5130-6EF4-296C6B083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20" y="981098"/>
                <a:ext cx="11757660" cy="5146052"/>
              </a:xfrm>
              <a:prstGeom prst="rect">
                <a:avLst/>
              </a:prstGeom>
              <a:blipFill>
                <a:blip r:embed="rId3"/>
                <a:stretch>
                  <a:fillRect l="-7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22388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Entire Workflow of Proposed Scheme</a:t>
            </a:r>
            <a:endParaRPr kumimoji="1" lang="en-US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88</a:t>
            </a:fld>
            <a:endParaRPr lang="ko-KR" altLang="en-US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F0D827A7-3A49-F99D-6300-7AAA4FB092C1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sp>
        <p:nvSpPr>
          <p:cNvPr id="148" name="내용 개체 틀 2">
            <a:extLst>
              <a:ext uri="{FF2B5EF4-FFF2-40B4-BE49-F238E27FC236}">
                <a16:creationId xmlns:a16="http://schemas.microsoft.com/office/drawing/2014/main" id="{23933CA5-525C-5130-6EF4-296C6B083A27}"/>
              </a:ext>
            </a:extLst>
          </p:cNvPr>
          <p:cNvSpPr txBox="1">
            <a:spLocks/>
          </p:cNvSpPr>
          <p:nvPr/>
        </p:nvSpPr>
        <p:spPr>
          <a:xfrm>
            <a:off x="254920" y="98109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Benchmark case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537450-73E8-18C9-D9CA-1AB657A8A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817" y="2962529"/>
            <a:ext cx="4221544" cy="17930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88A83A4-02B3-7472-3DED-A252BF5AFE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11" y="2583761"/>
            <a:ext cx="4951319" cy="287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840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BD2CE289-442A-B042-A100-4CAC57F862E1}"/>
              </a:ext>
            </a:extLst>
          </p:cNvPr>
          <p:cNvSpPr/>
          <p:nvPr/>
        </p:nvSpPr>
        <p:spPr>
          <a:xfrm>
            <a:off x="5337879" y="4638478"/>
            <a:ext cx="900275" cy="401797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i="1" dirty="0">
                <a:solidFill>
                  <a:schemeClr val="tx1">
                    <a:lumMod val="50000"/>
                  </a:schemeClr>
                </a:solidFill>
              </a:rPr>
              <a:t>Line </a:t>
            </a:r>
          </a:p>
          <a:p>
            <a:pPr algn="ctr"/>
            <a:r>
              <a:rPr lang="en-US" altLang="ko-KR" sz="1400" b="1" i="1" dirty="0">
                <a:solidFill>
                  <a:schemeClr val="tx1">
                    <a:lumMod val="50000"/>
                  </a:schemeClr>
                </a:solidFill>
              </a:rPr>
              <a:t>Objects</a:t>
            </a:r>
            <a:endParaRPr lang="ko-KR" altLang="en-US" sz="14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Summary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89</a:t>
            </a:fld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4E06DEA-0EFF-F9FC-EA6B-5E73EBAB4438}"/>
              </a:ext>
            </a:extLst>
          </p:cNvPr>
          <p:cNvGrpSpPr/>
          <p:nvPr/>
        </p:nvGrpSpPr>
        <p:grpSpPr>
          <a:xfrm>
            <a:off x="1918044" y="873078"/>
            <a:ext cx="1322494" cy="1218880"/>
            <a:chOff x="2364563" y="4008583"/>
            <a:chExt cx="2035834" cy="234175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D3865DB-4331-7E78-8244-FB975C7D150F}"/>
                </a:ext>
              </a:extLst>
            </p:cNvPr>
            <p:cNvSpPr/>
            <p:nvPr/>
          </p:nvSpPr>
          <p:spPr>
            <a:xfrm>
              <a:off x="2492743" y="4153896"/>
              <a:ext cx="1907654" cy="21964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F15AE7C-0725-C331-C7C4-2ED419F34182}"/>
                </a:ext>
              </a:extLst>
            </p:cNvPr>
            <p:cNvSpPr/>
            <p:nvPr/>
          </p:nvSpPr>
          <p:spPr>
            <a:xfrm>
              <a:off x="2458238" y="4105200"/>
              <a:ext cx="1907653" cy="21964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E9EDA1B-8517-6F0C-D201-742446C10725}"/>
                </a:ext>
              </a:extLst>
            </p:cNvPr>
            <p:cNvSpPr/>
            <p:nvPr/>
          </p:nvSpPr>
          <p:spPr>
            <a:xfrm>
              <a:off x="2433575" y="4074597"/>
              <a:ext cx="1907653" cy="21964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704C547-EC70-0EE2-8BCE-D29E2385A4C4}"/>
                </a:ext>
              </a:extLst>
            </p:cNvPr>
            <p:cNvSpPr/>
            <p:nvPr/>
          </p:nvSpPr>
          <p:spPr>
            <a:xfrm>
              <a:off x="2399069" y="4042473"/>
              <a:ext cx="1907653" cy="21964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Picture 8" descr="Process Tech &amp; Oper Acad - ISA P&amp;ID Symbols Evolve for DCS">
              <a:extLst>
                <a:ext uri="{FF2B5EF4-FFF2-40B4-BE49-F238E27FC236}">
                  <a16:creationId xmlns:a16="http://schemas.microsoft.com/office/drawing/2014/main" id="{BBC6EB8D-8F0E-5CBD-CEDC-336E385C6E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563" y="4008583"/>
              <a:ext cx="1907653" cy="2196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8" descr="Process Tech &amp; Oper Acad - ISA P&amp;ID Symbols Evolve for DCS">
            <a:extLst>
              <a:ext uri="{FF2B5EF4-FFF2-40B4-BE49-F238E27FC236}">
                <a16:creationId xmlns:a16="http://schemas.microsoft.com/office/drawing/2014/main" id="{C819D4C0-BB1C-D341-9880-6D0A24AE0C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68" b="50000"/>
          <a:stretch/>
        </p:blipFill>
        <p:spPr bwMode="auto">
          <a:xfrm>
            <a:off x="430987" y="1152206"/>
            <a:ext cx="637357" cy="57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Process Tech &amp; Oper Acad - ISA P&amp;ID Symbols Evolve for DCS">
            <a:extLst>
              <a:ext uri="{FF2B5EF4-FFF2-40B4-BE49-F238E27FC236}">
                <a16:creationId xmlns:a16="http://schemas.microsoft.com/office/drawing/2014/main" id="{CF255B62-B043-4B7B-233A-2AC6FC3969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68" b="50000"/>
          <a:stretch/>
        </p:blipFill>
        <p:spPr bwMode="auto">
          <a:xfrm>
            <a:off x="1101461" y="1152206"/>
            <a:ext cx="637357" cy="57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Process Tech &amp; Oper Acad - ISA P&amp;ID Symbols Evolve for DCS">
            <a:extLst>
              <a:ext uri="{FF2B5EF4-FFF2-40B4-BE49-F238E27FC236}">
                <a16:creationId xmlns:a16="http://schemas.microsoft.com/office/drawing/2014/main" id="{950830CE-3BB4-8902-39E1-7C2898D746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" t="50000" r="48611"/>
          <a:stretch/>
        </p:blipFill>
        <p:spPr bwMode="auto">
          <a:xfrm>
            <a:off x="433738" y="1843299"/>
            <a:ext cx="637357" cy="57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Process Tech &amp; Oper Acad - ISA P&amp;ID Symbols Evolve for DCS">
            <a:extLst>
              <a:ext uri="{FF2B5EF4-FFF2-40B4-BE49-F238E27FC236}">
                <a16:creationId xmlns:a16="http://schemas.microsoft.com/office/drawing/2014/main" id="{4A6E9DEF-6861-C0F9-B012-D1CC144E10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87" t="51543" r="-119" b="-1543"/>
          <a:stretch/>
        </p:blipFill>
        <p:spPr bwMode="auto">
          <a:xfrm>
            <a:off x="1114718" y="1838799"/>
            <a:ext cx="637357" cy="57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559C37D-3EBD-A26C-5F7B-4321388A0E9F}"/>
              </a:ext>
            </a:extLst>
          </p:cNvPr>
          <p:cNvSpPr/>
          <p:nvPr/>
        </p:nvSpPr>
        <p:spPr>
          <a:xfrm>
            <a:off x="710934" y="4651521"/>
            <a:ext cx="1080413" cy="375709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i="1" dirty="0">
                <a:solidFill>
                  <a:schemeClr val="tx1">
                    <a:lumMod val="50000"/>
                  </a:schemeClr>
                </a:solidFill>
              </a:rPr>
              <a:t>P&amp;ID Image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388EC7D-7A88-1158-A5A3-FFC3921E62BC}"/>
              </a:ext>
            </a:extLst>
          </p:cNvPr>
          <p:cNvCxnSpPr>
            <a:cxnSpLocks/>
            <a:stCxn id="37" idx="0"/>
            <a:endCxn id="153" idx="2"/>
          </p:cNvCxnSpPr>
          <p:nvPr/>
        </p:nvCxnSpPr>
        <p:spPr>
          <a:xfrm flipV="1">
            <a:off x="1251141" y="3792133"/>
            <a:ext cx="2624" cy="859388"/>
          </a:xfrm>
          <a:prstGeom prst="straightConnector1">
            <a:avLst/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64E2271E-48E5-1B4F-784D-D09B91180970}"/>
              </a:ext>
            </a:extLst>
          </p:cNvPr>
          <p:cNvSpPr/>
          <p:nvPr/>
        </p:nvSpPr>
        <p:spPr>
          <a:xfrm>
            <a:off x="2590730" y="2881830"/>
            <a:ext cx="2161251" cy="1055043"/>
          </a:xfrm>
          <a:prstGeom prst="roundRect">
            <a:avLst>
              <a:gd name="adj" fmla="val 11662"/>
            </a:avLst>
          </a:prstGeom>
          <a:solidFill>
            <a:schemeClr val="bg1">
              <a:lumMod val="6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i="1" dirty="0">
                <a:solidFill>
                  <a:schemeClr val="tx1">
                    <a:lumMod val="50000"/>
                  </a:schemeClr>
                </a:solidFill>
              </a:rPr>
              <a:t>Tesseract OCR</a:t>
            </a:r>
          </a:p>
          <a:p>
            <a:pPr algn="ctr"/>
            <a:endParaRPr lang="en-US" altLang="ko-KR" sz="1600" b="1" i="1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lang="en-US" altLang="ko-KR" sz="1600" b="1" i="1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lang="en-US" altLang="ko-KR" sz="16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BAEC2E55-3D45-89F5-CA82-5B9C8C87CA1D}"/>
              </a:ext>
            </a:extLst>
          </p:cNvPr>
          <p:cNvCxnSpPr>
            <a:cxnSpLocks/>
            <a:stCxn id="153" idx="3"/>
            <a:endCxn id="49" idx="1"/>
          </p:cNvCxnSpPr>
          <p:nvPr/>
        </p:nvCxnSpPr>
        <p:spPr>
          <a:xfrm>
            <a:off x="2193018" y="3404140"/>
            <a:ext cx="759191" cy="1351372"/>
          </a:xfrm>
          <a:prstGeom prst="bentConnector3">
            <a:avLst>
              <a:gd name="adj1" fmla="val 23866"/>
            </a:avLst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82757C80-1BE7-FDD5-2B98-A3ABC0630218}"/>
              </a:ext>
            </a:extLst>
          </p:cNvPr>
          <p:cNvSpPr/>
          <p:nvPr/>
        </p:nvSpPr>
        <p:spPr>
          <a:xfrm>
            <a:off x="2952209" y="4496626"/>
            <a:ext cx="1370499" cy="517771"/>
          </a:xfrm>
          <a:prstGeom prst="roundRect">
            <a:avLst>
              <a:gd name="adj" fmla="val 11662"/>
            </a:avLst>
          </a:prstGeom>
          <a:solidFill>
            <a:schemeClr val="bg1">
              <a:lumMod val="6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i="1" dirty="0">
                <a:solidFill>
                  <a:schemeClr val="tx1">
                    <a:lumMod val="50000"/>
                  </a:schemeClr>
                </a:solidFill>
              </a:rPr>
              <a:t>Hough transform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1381217-F94F-0B3E-7279-EB9AFB98CBA8}"/>
              </a:ext>
            </a:extLst>
          </p:cNvPr>
          <p:cNvCxnSpPr>
            <a:cxnSpLocks/>
            <a:stCxn id="49" idx="2"/>
            <a:endCxn id="76" idx="0"/>
          </p:cNvCxnSpPr>
          <p:nvPr/>
        </p:nvCxnSpPr>
        <p:spPr>
          <a:xfrm flipH="1">
            <a:off x="3637458" y="5014397"/>
            <a:ext cx="1" cy="321179"/>
          </a:xfrm>
          <a:prstGeom prst="straightConnector1">
            <a:avLst/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ABD5A5F1-F341-FA1B-117B-525F450F2556}"/>
              </a:ext>
            </a:extLst>
          </p:cNvPr>
          <p:cNvCxnSpPr>
            <a:cxnSpLocks/>
            <a:stCxn id="49" idx="3"/>
            <a:endCxn id="71" idx="1"/>
          </p:cNvCxnSpPr>
          <p:nvPr/>
        </p:nvCxnSpPr>
        <p:spPr>
          <a:xfrm>
            <a:off x="4322708" y="4755512"/>
            <a:ext cx="925735" cy="2048"/>
          </a:xfrm>
          <a:prstGeom prst="straightConnector1">
            <a:avLst/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8DC6C916-9163-6014-6C77-D97F9FD12C33}"/>
              </a:ext>
            </a:extLst>
          </p:cNvPr>
          <p:cNvSpPr/>
          <p:nvPr/>
        </p:nvSpPr>
        <p:spPr>
          <a:xfrm>
            <a:off x="5297325" y="4596922"/>
            <a:ext cx="900275" cy="401797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i="1" dirty="0">
                <a:solidFill>
                  <a:schemeClr val="tx1">
                    <a:lumMod val="50000"/>
                  </a:schemeClr>
                </a:solidFill>
              </a:rPr>
              <a:t>Line </a:t>
            </a:r>
          </a:p>
          <a:p>
            <a:pPr algn="ctr"/>
            <a:r>
              <a:rPr lang="en-US" altLang="ko-KR" sz="1400" b="1" i="1" dirty="0">
                <a:solidFill>
                  <a:schemeClr val="tx1">
                    <a:lumMod val="50000"/>
                  </a:schemeClr>
                </a:solidFill>
              </a:rPr>
              <a:t>Objects</a:t>
            </a:r>
            <a:endParaRPr lang="ko-KR" altLang="en-US" sz="14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2E819ECD-93B8-0034-81DD-11D4F00B871A}"/>
              </a:ext>
            </a:extLst>
          </p:cNvPr>
          <p:cNvSpPr/>
          <p:nvPr/>
        </p:nvSpPr>
        <p:spPr>
          <a:xfrm>
            <a:off x="5248443" y="4556661"/>
            <a:ext cx="900275" cy="401797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i="1" dirty="0">
                <a:solidFill>
                  <a:schemeClr val="tx1">
                    <a:lumMod val="50000"/>
                  </a:schemeClr>
                </a:solidFill>
              </a:rPr>
              <a:t>Line </a:t>
            </a:r>
          </a:p>
          <a:p>
            <a:pPr algn="ctr"/>
            <a:r>
              <a:rPr lang="en-US" altLang="ko-KR" sz="1400" b="1" i="1" dirty="0">
                <a:solidFill>
                  <a:schemeClr val="tx1">
                    <a:lumMod val="50000"/>
                  </a:schemeClr>
                </a:solidFill>
              </a:rPr>
              <a:t>Object</a:t>
            </a:r>
            <a:endParaRPr lang="ko-KR" altLang="en-US" sz="14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7C6A9F53-8E9F-9067-D1E1-872FF8B7735C}"/>
              </a:ext>
            </a:extLst>
          </p:cNvPr>
          <p:cNvSpPr/>
          <p:nvPr/>
        </p:nvSpPr>
        <p:spPr>
          <a:xfrm>
            <a:off x="2477179" y="2574448"/>
            <a:ext cx="4388858" cy="1515159"/>
          </a:xfrm>
          <a:prstGeom prst="roundRect">
            <a:avLst>
              <a:gd name="adj" fmla="val 6787"/>
            </a:avLst>
          </a:prstGeom>
          <a:noFill/>
          <a:ln w="19050">
            <a:solidFill>
              <a:srgbClr val="1A1D2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6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502F199A-08AC-29C7-069F-9C7871D2C6C2}"/>
              </a:ext>
            </a:extLst>
          </p:cNvPr>
          <p:cNvSpPr/>
          <p:nvPr/>
        </p:nvSpPr>
        <p:spPr>
          <a:xfrm>
            <a:off x="3089107" y="5335576"/>
            <a:ext cx="1096701" cy="513486"/>
          </a:xfrm>
          <a:prstGeom prst="roundRect">
            <a:avLst>
              <a:gd name="adj" fmla="val 11662"/>
            </a:avLst>
          </a:prstGeom>
          <a:solidFill>
            <a:schemeClr val="bg1">
              <a:lumMod val="6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i="1" dirty="0">
                <a:solidFill>
                  <a:schemeClr val="tx1">
                    <a:lumMod val="50000"/>
                  </a:schemeClr>
                </a:solidFill>
              </a:rPr>
              <a:t>Remove </a:t>
            </a:r>
          </a:p>
          <a:p>
            <a:pPr algn="ctr"/>
            <a:r>
              <a:rPr lang="en-US" altLang="ko-KR" sz="1400" b="1" i="1" dirty="0">
                <a:solidFill>
                  <a:schemeClr val="tx1">
                    <a:lumMod val="50000"/>
                  </a:schemeClr>
                </a:solidFill>
              </a:rPr>
              <a:t>detected line</a:t>
            </a:r>
          </a:p>
        </p:txBody>
      </p: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B6236AEE-48B3-DAE0-573A-CFAE5CA172FE}"/>
              </a:ext>
            </a:extLst>
          </p:cNvPr>
          <p:cNvCxnSpPr>
            <a:cxnSpLocks/>
            <a:stCxn id="101" idx="3"/>
            <a:endCxn id="36" idx="1"/>
          </p:cNvCxnSpPr>
          <p:nvPr/>
        </p:nvCxnSpPr>
        <p:spPr>
          <a:xfrm>
            <a:off x="4637485" y="3516625"/>
            <a:ext cx="464566" cy="209509"/>
          </a:xfrm>
          <a:prstGeom prst="bentConnector3">
            <a:avLst>
              <a:gd name="adj1" fmla="val 50000"/>
            </a:avLst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A54A94D6-B34B-1B10-8740-87C9752679C4}"/>
              </a:ext>
            </a:extLst>
          </p:cNvPr>
          <p:cNvCxnSpPr>
            <a:cxnSpLocks/>
            <a:stCxn id="249" idx="3"/>
            <a:endCxn id="421" idx="1"/>
          </p:cNvCxnSpPr>
          <p:nvPr/>
        </p:nvCxnSpPr>
        <p:spPr>
          <a:xfrm flipV="1">
            <a:off x="6784879" y="5115682"/>
            <a:ext cx="486264" cy="608901"/>
          </a:xfrm>
          <a:prstGeom prst="bentConnector3">
            <a:avLst>
              <a:gd name="adj1" fmla="val 50000"/>
            </a:avLst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1" name="표 101">
            <a:extLst>
              <a:ext uri="{FF2B5EF4-FFF2-40B4-BE49-F238E27FC236}">
                <a16:creationId xmlns:a16="http://schemas.microsoft.com/office/drawing/2014/main" id="{330DE523-E23B-73BF-A923-CEFD3252B9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60950"/>
              </p:ext>
            </p:extLst>
          </p:nvPr>
        </p:nvGraphicFramePr>
        <p:xfrm>
          <a:off x="2735358" y="3236942"/>
          <a:ext cx="1902127" cy="559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143">
                  <a:extLst>
                    <a:ext uri="{9D8B030D-6E8A-4147-A177-3AD203B41FA5}">
                      <a16:colId xmlns:a16="http://schemas.microsoft.com/office/drawing/2014/main" val="635278403"/>
                    </a:ext>
                  </a:extLst>
                </a:gridCol>
                <a:gridCol w="336996">
                  <a:extLst>
                    <a:ext uri="{9D8B030D-6E8A-4147-A177-3AD203B41FA5}">
                      <a16:colId xmlns:a16="http://schemas.microsoft.com/office/drawing/2014/main" val="3268209172"/>
                    </a:ext>
                  </a:extLst>
                </a:gridCol>
                <a:gridCol w="336996">
                  <a:extLst>
                    <a:ext uri="{9D8B030D-6E8A-4147-A177-3AD203B41FA5}">
                      <a16:colId xmlns:a16="http://schemas.microsoft.com/office/drawing/2014/main" val="1350780444"/>
                    </a:ext>
                  </a:extLst>
                </a:gridCol>
                <a:gridCol w="336996">
                  <a:extLst>
                    <a:ext uri="{9D8B030D-6E8A-4147-A177-3AD203B41FA5}">
                      <a16:colId xmlns:a16="http://schemas.microsoft.com/office/drawing/2014/main" val="2169346241"/>
                    </a:ext>
                  </a:extLst>
                </a:gridCol>
                <a:gridCol w="336996">
                  <a:extLst>
                    <a:ext uri="{9D8B030D-6E8A-4147-A177-3AD203B41FA5}">
                      <a16:colId xmlns:a16="http://schemas.microsoft.com/office/drawing/2014/main" val="2700602111"/>
                    </a:ext>
                  </a:extLst>
                </a:gridCol>
              </a:tblGrid>
              <a:tr h="115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i="1" dirty="0">
                          <a:solidFill>
                            <a:srgbClr val="1A1D21"/>
                          </a:solidFill>
                          <a:latin typeface="+mn-lt"/>
                        </a:rPr>
                        <a:t>Text</a:t>
                      </a:r>
                      <a:endParaRPr lang="ko-KR" altLang="en-US" sz="700" i="1" dirty="0">
                        <a:solidFill>
                          <a:srgbClr val="1A1D2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i="1" dirty="0">
                          <a:solidFill>
                            <a:srgbClr val="1A1D21"/>
                          </a:solidFill>
                          <a:latin typeface="+mn-lt"/>
                        </a:rPr>
                        <a:t>x</a:t>
                      </a:r>
                      <a:endParaRPr lang="ko-KR" altLang="en-US" sz="700" i="1" dirty="0">
                        <a:solidFill>
                          <a:srgbClr val="1A1D2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i="1" dirty="0">
                          <a:solidFill>
                            <a:srgbClr val="1A1D21"/>
                          </a:solidFill>
                          <a:latin typeface="+mn-lt"/>
                        </a:rPr>
                        <a:t>y</a:t>
                      </a:r>
                      <a:endParaRPr lang="ko-KR" altLang="en-US" sz="700" i="1" dirty="0">
                        <a:solidFill>
                          <a:srgbClr val="1A1D2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i="1" dirty="0">
                          <a:solidFill>
                            <a:srgbClr val="1A1D21"/>
                          </a:solidFill>
                          <a:latin typeface="+mn-lt"/>
                        </a:rPr>
                        <a:t>w</a:t>
                      </a:r>
                      <a:endParaRPr lang="ko-KR" altLang="en-US" sz="700" i="1" dirty="0">
                        <a:solidFill>
                          <a:srgbClr val="1A1D2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i="1" dirty="0">
                          <a:solidFill>
                            <a:srgbClr val="1A1D21"/>
                          </a:solidFill>
                          <a:latin typeface="+mn-lt"/>
                        </a:rPr>
                        <a:t>h</a:t>
                      </a:r>
                      <a:endParaRPr lang="ko-KR" altLang="en-US" sz="700" i="1" dirty="0">
                        <a:solidFill>
                          <a:srgbClr val="1A1D2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687315"/>
                  </a:ext>
                </a:extLst>
              </a:tr>
              <a:tr h="1110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i="1" dirty="0">
                          <a:latin typeface="+mn-lt"/>
                        </a:rPr>
                        <a:t>“Line-001”</a:t>
                      </a:r>
                      <a:endParaRPr lang="ko-KR" altLang="en-US" sz="7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i="1" dirty="0">
                          <a:latin typeface="+mn-lt"/>
                        </a:rPr>
                        <a:t>2345</a:t>
                      </a:r>
                      <a:endParaRPr lang="ko-KR" altLang="en-US" sz="7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i="1" dirty="0">
                          <a:latin typeface="+mn-lt"/>
                        </a:rPr>
                        <a:t>882</a:t>
                      </a:r>
                      <a:endParaRPr lang="ko-KR" altLang="en-US" sz="7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i="1" dirty="0">
                          <a:latin typeface="+mn-lt"/>
                        </a:rPr>
                        <a:t>220</a:t>
                      </a:r>
                      <a:endParaRPr lang="ko-KR" altLang="en-US" sz="7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i="1" dirty="0">
                          <a:latin typeface="+mn-lt"/>
                        </a:rPr>
                        <a:t>30</a:t>
                      </a:r>
                      <a:endParaRPr lang="ko-KR" altLang="en-US" sz="7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80081"/>
                  </a:ext>
                </a:extLst>
              </a:tr>
              <a:tr h="1110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i="1" dirty="0">
                          <a:latin typeface="+mn-lt"/>
                        </a:rPr>
                        <a:t>“Valve-006”</a:t>
                      </a:r>
                      <a:endParaRPr lang="ko-KR" altLang="en-US" sz="7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i="1" dirty="0">
                          <a:latin typeface="+mn-lt"/>
                        </a:rPr>
                        <a:t>4534</a:t>
                      </a:r>
                      <a:endParaRPr lang="ko-KR" altLang="en-US" sz="7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i="1" dirty="0">
                          <a:latin typeface="+mn-lt"/>
                        </a:rPr>
                        <a:t>2145</a:t>
                      </a:r>
                      <a:endParaRPr lang="ko-KR" altLang="en-US" sz="7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i="1" dirty="0">
                          <a:latin typeface="+mn-lt"/>
                        </a:rPr>
                        <a:t>256</a:t>
                      </a:r>
                      <a:endParaRPr lang="ko-KR" altLang="en-US" sz="7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i="1" dirty="0">
                          <a:latin typeface="+mn-lt"/>
                        </a:rPr>
                        <a:t>25</a:t>
                      </a:r>
                      <a:endParaRPr lang="ko-KR" altLang="en-US" sz="7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413335"/>
                  </a:ext>
                </a:extLst>
              </a:tr>
              <a:tr h="1110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i="1" dirty="0">
                          <a:latin typeface="+mn-lt"/>
                        </a:rPr>
                        <a:t>“Line-008”</a:t>
                      </a:r>
                      <a:endParaRPr lang="ko-KR" altLang="en-US" sz="7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i="1" dirty="0">
                          <a:latin typeface="+mn-lt"/>
                        </a:rPr>
                        <a:t>3623</a:t>
                      </a:r>
                      <a:endParaRPr lang="ko-KR" altLang="en-US" sz="7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i="1" dirty="0">
                          <a:latin typeface="+mn-lt"/>
                        </a:rPr>
                        <a:t>2314</a:t>
                      </a:r>
                      <a:endParaRPr lang="ko-KR" altLang="en-US" sz="7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i="1" dirty="0">
                          <a:latin typeface="+mn-lt"/>
                        </a:rPr>
                        <a:t>256</a:t>
                      </a:r>
                      <a:endParaRPr lang="ko-KR" altLang="en-US" sz="7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i="1" dirty="0">
                          <a:latin typeface="+mn-lt"/>
                        </a:rPr>
                        <a:t>25</a:t>
                      </a:r>
                      <a:endParaRPr lang="ko-KR" altLang="en-US" sz="7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143811"/>
                  </a:ext>
                </a:extLst>
              </a:tr>
              <a:tr h="1110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5512273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8AB40D91-C9D4-0D0E-7F7D-D6E60C8F37DA}"/>
              </a:ext>
            </a:extLst>
          </p:cNvPr>
          <p:cNvSpPr txBox="1"/>
          <p:nvPr/>
        </p:nvSpPr>
        <p:spPr>
          <a:xfrm rot="5400000">
            <a:off x="2883252" y="3668569"/>
            <a:ext cx="3225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i="1" dirty="0"/>
              <a:t>…</a:t>
            </a:r>
            <a:endParaRPr lang="ko-KR" altLang="en-US" sz="800" b="1" i="1" dirty="0"/>
          </a:p>
        </p:txBody>
      </p: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46C92034-7884-661C-8594-2D542A85F674}"/>
              </a:ext>
            </a:extLst>
          </p:cNvPr>
          <p:cNvGrpSpPr/>
          <p:nvPr/>
        </p:nvGrpSpPr>
        <p:grpSpPr>
          <a:xfrm>
            <a:off x="314511" y="2997599"/>
            <a:ext cx="1878507" cy="794534"/>
            <a:chOff x="2277369" y="4893308"/>
            <a:chExt cx="1878507" cy="794534"/>
          </a:xfrm>
        </p:grpSpPr>
        <p:sp>
          <p:nvSpPr>
            <p:cNvPr id="153" name="사각형: 둥근 모서리 152">
              <a:extLst>
                <a:ext uri="{FF2B5EF4-FFF2-40B4-BE49-F238E27FC236}">
                  <a16:creationId xmlns:a16="http://schemas.microsoft.com/office/drawing/2014/main" id="{5561C9A5-DF8F-0850-83DA-4F4E704A22B8}"/>
                </a:ext>
              </a:extLst>
            </p:cNvPr>
            <p:cNvSpPr/>
            <p:nvPr/>
          </p:nvSpPr>
          <p:spPr>
            <a:xfrm>
              <a:off x="2277369" y="4911855"/>
              <a:ext cx="1878507" cy="775987"/>
            </a:xfrm>
            <a:prstGeom prst="roundRect">
              <a:avLst>
                <a:gd name="adj" fmla="val 11662"/>
              </a:avLst>
            </a:prstGeom>
            <a:solidFill>
              <a:schemeClr val="bg1">
                <a:lumMod val="65000"/>
              </a:schemeClr>
            </a:solidFill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altLang="ko-KR" sz="1600" b="1" i="1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C0BBFCC6-58AA-E052-0535-6D0481739D4C}"/>
                </a:ext>
              </a:extLst>
            </p:cNvPr>
            <p:cNvSpPr txBox="1"/>
            <p:nvPr/>
          </p:nvSpPr>
          <p:spPr>
            <a:xfrm>
              <a:off x="2654549" y="4893308"/>
              <a:ext cx="1244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i="1" dirty="0"/>
                <a:t>Preprocessing</a:t>
              </a:r>
              <a:endParaRPr lang="ko-KR" altLang="en-US" sz="1400" b="1" i="1" dirty="0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87F7CBE-1B16-928C-7852-6A6D5B04158C}"/>
                </a:ext>
              </a:extLst>
            </p:cNvPr>
            <p:cNvSpPr/>
            <p:nvPr/>
          </p:nvSpPr>
          <p:spPr>
            <a:xfrm>
              <a:off x="2370388" y="5201085"/>
              <a:ext cx="743522" cy="352094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100" b="1" i="1" dirty="0">
                  <a:solidFill>
                    <a:schemeClr val="tx1">
                      <a:lumMod val="50000"/>
                    </a:schemeClr>
                  </a:solidFill>
                </a:rPr>
                <a:t>Convert</a:t>
              </a:r>
            </a:p>
            <a:p>
              <a:pPr algn="ctr"/>
              <a:r>
                <a:rPr lang="en-US" altLang="ko-KR" sz="1100" b="1" i="1" dirty="0">
                  <a:solidFill>
                    <a:schemeClr val="tx1">
                      <a:lumMod val="50000"/>
                    </a:schemeClr>
                  </a:solidFill>
                </a:rPr>
                <a:t>Gray scale</a:t>
              </a:r>
              <a:endParaRPr lang="ko-KR" altLang="en-US" sz="1100" b="1" i="1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59" name="사각형: 둥근 모서리 158">
              <a:extLst>
                <a:ext uri="{FF2B5EF4-FFF2-40B4-BE49-F238E27FC236}">
                  <a16:creationId xmlns:a16="http://schemas.microsoft.com/office/drawing/2014/main" id="{81CDF2EC-CCE9-244F-A893-3566A97E38DC}"/>
                </a:ext>
              </a:extLst>
            </p:cNvPr>
            <p:cNvSpPr/>
            <p:nvPr/>
          </p:nvSpPr>
          <p:spPr>
            <a:xfrm>
              <a:off x="3390335" y="5206468"/>
              <a:ext cx="670654" cy="3467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100" b="1" i="1" dirty="0">
                  <a:solidFill>
                    <a:schemeClr val="tx1">
                      <a:lumMod val="50000"/>
                    </a:schemeClr>
                  </a:solidFill>
                </a:rPr>
                <a:t>Border remove</a:t>
              </a:r>
              <a:endParaRPr lang="ko-KR" altLang="en-US" sz="1100" b="1" i="1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8E446FD0-4151-9567-8342-C30E1FF78696}"/>
              </a:ext>
            </a:extLst>
          </p:cNvPr>
          <p:cNvCxnSpPr>
            <a:cxnSpLocks/>
            <a:stCxn id="24" idx="3"/>
            <a:endCxn id="159" idx="1"/>
          </p:cNvCxnSpPr>
          <p:nvPr/>
        </p:nvCxnSpPr>
        <p:spPr>
          <a:xfrm>
            <a:off x="1151052" y="3481423"/>
            <a:ext cx="276425" cy="2692"/>
          </a:xfrm>
          <a:prstGeom prst="straightConnector1">
            <a:avLst/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45DB0FF3-965F-1C8A-AD26-8624B616C4C4}"/>
              </a:ext>
            </a:extLst>
          </p:cNvPr>
          <p:cNvSpPr txBox="1"/>
          <p:nvPr/>
        </p:nvSpPr>
        <p:spPr>
          <a:xfrm rot="5400000">
            <a:off x="3330215" y="3664053"/>
            <a:ext cx="3225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i="1" dirty="0"/>
              <a:t>…</a:t>
            </a:r>
            <a:endParaRPr lang="ko-KR" altLang="en-US" sz="800" b="1" i="1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2A3F7E9B-C109-4A6A-0825-4E9920F0407B}"/>
              </a:ext>
            </a:extLst>
          </p:cNvPr>
          <p:cNvSpPr txBox="1"/>
          <p:nvPr/>
        </p:nvSpPr>
        <p:spPr>
          <a:xfrm rot="5400000">
            <a:off x="3666769" y="3668570"/>
            <a:ext cx="3225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i="1" dirty="0"/>
              <a:t>…</a:t>
            </a:r>
            <a:endParaRPr lang="ko-KR" altLang="en-US" sz="800" b="1" i="1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6F65AD02-C445-7B9E-5C90-043E244B348C}"/>
              </a:ext>
            </a:extLst>
          </p:cNvPr>
          <p:cNvSpPr txBox="1"/>
          <p:nvPr/>
        </p:nvSpPr>
        <p:spPr>
          <a:xfrm rot="5400000">
            <a:off x="4009184" y="3664054"/>
            <a:ext cx="3225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i="1" dirty="0"/>
              <a:t>…</a:t>
            </a:r>
            <a:endParaRPr lang="ko-KR" altLang="en-US" sz="800" b="1" i="1" dirty="0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4C010C61-5757-52F0-4240-57983F14D689}"/>
              </a:ext>
            </a:extLst>
          </p:cNvPr>
          <p:cNvSpPr txBox="1"/>
          <p:nvPr/>
        </p:nvSpPr>
        <p:spPr>
          <a:xfrm rot="5400000">
            <a:off x="4333956" y="3664054"/>
            <a:ext cx="3225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i="1" dirty="0"/>
              <a:t>…</a:t>
            </a:r>
            <a:endParaRPr lang="ko-KR" altLang="en-US" sz="800" b="1" i="1" dirty="0"/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F2096DF-F89D-1342-88DE-6698F4A1DDDD}"/>
              </a:ext>
            </a:extLst>
          </p:cNvPr>
          <p:cNvCxnSpPr>
            <a:cxnSpLocks/>
            <a:stCxn id="153" idx="3"/>
            <a:endCxn id="59" idx="1"/>
          </p:cNvCxnSpPr>
          <p:nvPr/>
        </p:nvCxnSpPr>
        <p:spPr>
          <a:xfrm>
            <a:off x="2193018" y="3404140"/>
            <a:ext cx="397712" cy="5212"/>
          </a:xfrm>
          <a:prstGeom prst="straightConnector1">
            <a:avLst/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연결선: 꺾임 205">
            <a:extLst>
              <a:ext uri="{FF2B5EF4-FFF2-40B4-BE49-F238E27FC236}">
                <a16:creationId xmlns:a16="http://schemas.microsoft.com/office/drawing/2014/main" id="{B6356AFC-3C01-37F6-E28E-5F1761EB0616}"/>
              </a:ext>
            </a:extLst>
          </p:cNvPr>
          <p:cNvCxnSpPr>
            <a:cxnSpLocks/>
            <a:stCxn id="101" idx="3"/>
            <a:endCxn id="202" idx="1"/>
          </p:cNvCxnSpPr>
          <p:nvPr/>
        </p:nvCxnSpPr>
        <p:spPr>
          <a:xfrm flipV="1">
            <a:off x="4637485" y="2861669"/>
            <a:ext cx="465866" cy="654956"/>
          </a:xfrm>
          <a:prstGeom prst="bentConnector3">
            <a:avLst>
              <a:gd name="adj1" fmla="val 50000"/>
            </a:avLst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사각형: 둥근 모서리 216">
            <a:extLst>
              <a:ext uri="{FF2B5EF4-FFF2-40B4-BE49-F238E27FC236}">
                <a16:creationId xmlns:a16="http://schemas.microsoft.com/office/drawing/2014/main" id="{4827A766-880F-719A-36AF-EF4177ED7EF0}"/>
              </a:ext>
            </a:extLst>
          </p:cNvPr>
          <p:cNvSpPr/>
          <p:nvPr/>
        </p:nvSpPr>
        <p:spPr>
          <a:xfrm>
            <a:off x="5180585" y="2783527"/>
            <a:ext cx="1473040" cy="30895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i="1" dirty="0">
                <a:solidFill>
                  <a:schemeClr val="tx1">
                    <a:lumMod val="50000"/>
                  </a:schemeClr>
                </a:solidFill>
              </a:rPr>
              <a:t>Symbol text location</a:t>
            </a:r>
            <a:endParaRPr lang="ko-KR" altLang="en-US" sz="12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6" name="사각형: 둥근 모서리 215">
            <a:extLst>
              <a:ext uri="{FF2B5EF4-FFF2-40B4-BE49-F238E27FC236}">
                <a16:creationId xmlns:a16="http://schemas.microsoft.com/office/drawing/2014/main" id="{56358CAB-A462-B8AD-6ACB-798F747ABAE9}"/>
              </a:ext>
            </a:extLst>
          </p:cNvPr>
          <p:cNvSpPr/>
          <p:nvPr/>
        </p:nvSpPr>
        <p:spPr>
          <a:xfrm>
            <a:off x="5141332" y="2744273"/>
            <a:ext cx="1473040" cy="30895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i="1" dirty="0">
                <a:solidFill>
                  <a:schemeClr val="tx1">
                    <a:lumMod val="50000"/>
                  </a:schemeClr>
                </a:solidFill>
              </a:rPr>
              <a:t>Symbol text location</a:t>
            </a:r>
            <a:endParaRPr lang="ko-KR" altLang="en-US" sz="12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A6B5C6D4-68A5-DD7F-9D86-0F41BD966360}"/>
              </a:ext>
            </a:extLst>
          </p:cNvPr>
          <p:cNvSpPr/>
          <p:nvPr/>
        </p:nvSpPr>
        <p:spPr>
          <a:xfrm>
            <a:off x="5103351" y="2707191"/>
            <a:ext cx="1473040" cy="30895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i="1" dirty="0">
                <a:solidFill>
                  <a:schemeClr val="tx1">
                    <a:lumMod val="50000"/>
                  </a:schemeClr>
                </a:solidFill>
              </a:rPr>
              <a:t>Symbol text location</a:t>
            </a:r>
            <a:endParaRPr lang="ko-KR" altLang="en-US" sz="12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23" name="사각형: 둥근 모서리 222">
            <a:extLst>
              <a:ext uri="{FF2B5EF4-FFF2-40B4-BE49-F238E27FC236}">
                <a16:creationId xmlns:a16="http://schemas.microsoft.com/office/drawing/2014/main" id="{EA7E62CD-C3A0-39F1-6417-1F7CF38053B6}"/>
              </a:ext>
            </a:extLst>
          </p:cNvPr>
          <p:cNvSpPr/>
          <p:nvPr/>
        </p:nvSpPr>
        <p:spPr>
          <a:xfrm>
            <a:off x="5180287" y="3654445"/>
            <a:ext cx="1483738" cy="29784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i="1" dirty="0">
                <a:solidFill>
                  <a:schemeClr val="tx1">
                    <a:lumMod val="50000"/>
                  </a:schemeClr>
                </a:solidFill>
              </a:rPr>
              <a:t>Line text location</a:t>
            </a:r>
            <a:endParaRPr lang="ko-KR" altLang="en-US" sz="12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22" name="사각형: 둥근 모서리 221">
            <a:extLst>
              <a:ext uri="{FF2B5EF4-FFF2-40B4-BE49-F238E27FC236}">
                <a16:creationId xmlns:a16="http://schemas.microsoft.com/office/drawing/2014/main" id="{24C456B9-33D0-18DD-7FB5-69EFDCAE436D}"/>
              </a:ext>
            </a:extLst>
          </p:cNvPr>
          <p:cNvSpPr/>
          <p:nvPr/>
        </p:nvSpPr>
        <p:spPr>
          <a:xfrm>
            <a:off x="5138442" y="3613606"/>
            <a:ext cx="1483738" cy="29784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i="1" dirty="0">
                <a:solidFill>
                  <a:schemeClr val="tx1">
                    <a:lumMod val="50000"/>
                  </a:schemeClr>
                </a:solidFill>
              </a:rPr>
              <a:t>Line text location</a:t>
            </a:r>
            <a:endParaRPr lang="ko-KR" altLang="en-US" sz="12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4B26E52-FE93-50A5-A58D-1CAF5EDC5271}"/>
              </a:ext>
            </a:extLst>
          </p:cNvPr>
          <p:cNvSpPr/>
          <p:nvPr/>
        </p:nvSpPr>
        <p:spPr>
          <a:xfrm>
            <a:off x="5102051" y="3577213"/>
            <a:ext cx="1483738" cy="29784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i="1" dirty="0">
                <a:solidFill>
                  <a:schemeClr val="tx1">
                    <a:lumMod val="50000"/>
                  </a:schemeClr>
                </a:solidFill>
              </a:rPr>
              <a:t>Line text location</a:t>
            </a:r>
            <a:endParaRPr lang="ko-KR" altLang="en-US" sz="12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230" name="연결선: 꺾임 229">
            <a:extLst>
              <a:ext uri="{FF2B5EF4-FFF2-40B4-BE49-F238E27FC236}">
                <a16:creationId xmlns:a16="http://schemas.microsoft.com/office/drawing/2014/main" id="{BDE8E9F4-EC10-2C9F-4861-720DFD69204C}"/>
              </a:ext>
            </a:extLst>
          </p:cNvPr>
          <p:cNvCxnSpPr>
            <a:cxnSpLocks/>
            <a:stCxn id="76" idx="1"/>
            <a:endCxn id="49" idx="1"/>
          </p:cNvCxnSpPr>
          <p:nvPr/>
        </p:nvCxnSpPr>
        <p:spPr>
          <a:xfrm rot="10800000">
            <a:off x="2952209" y="4755513"/>
            <a:ext cx="136898" cy="836807"/>
          </a:xfrm>
          <a:prstGeom prst="bentConnector3">
            <a:avLst>
              <a:gd name="adj1" fmla="val 355205"/>
            </a:avLst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사각형: 둥근 모서리 244">
            <a:extLst>
              <a:ext uri="{FF2B5EF4-FFF2-40B4-BE49-F238E27FC236}">
                <a16:creationId xmlns:a16="http://schemas.microsoft.com/office/drawing/2014/main" id="{9CDE85B3-64B1-5B29-E1E0-39D7B0D9554E}"/>
              </a:ext>
            </a:extLst>
          </p:cNvPr>
          <p:cNvSpPr/>
          <p:nvPr/>
        </p:nvSpPr>
        <p:spPr>
          <a:xfrm>
            <a:off x="2477956" y="4414768"/>
            <a:ext cx="4408929" cy="1845319"/>
          </a:xfrm>
          <a:prstGeom prst="roundRect">
            <a:avLst>
              <a:gd name="adj" fmla="val 6787"/>
            </a:avLst>
          </a:prstGeom>
          <a:noFill/>
          <a:ln w="19050">
            <a:solidFill>
              <a:srgbClr val="1A1D2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6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AE1CCB78-DDB6-F9C3-43F1-CC28D955C847}"/>
              </a:ext>
            </a:extLst>
          </p:cNvPr>
          <p:cNvSpPr txBox="1"/>
          <p:nvPr/>
        </p:nvSpPr>
        <p:spPr>
          <a:xfrm>
            <a:off x="4019889" y="2277321"/>
            <a:ext cx="1317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/>
              <a:t>Text Detection</a:t>
            </a:r>
            <a:endParaRPr lang="ko-KR" altLang="en-US" sz="1400" b="1" i="1" dirty="0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C4C4BEEA-AF6F-4440-AF8D-5E2A064A2540}"/>
              </a:ext>
            </a:extLst>
          </p:cNvPr>
          <p:cNvSpPr txBox="1"/>
          <p:nvPr/>
        </p:nvSpPr>
        <p:spPr>
          <a:xfrm>
            <a:off x="4018793" y="4145935"/>
            <a:ext cx="1292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/>
              <a:t>Line Detection</a:t>
            </a:r>
            <a:endParaRPr lang="ko-KR" altLang="en-US" sz="1400" b="1" i="1" dirty="0"/>
          </a:p>
        </p:txBody>
      </p:sp>
      <p:sp>
        <p:nvSpPr>
          <p:cNvPr id="248" name="사각형: 둥근 모서리 247">
            <a:extLst>
              <a:ext uri="{FF2B5EF4-FFF2-40B4-BE49-F238E27FC236}">
                <a16:creationId xmlns:a16="http://schemas.microsoft.com/office/drawing/2014/main" id="{45A76B65-D78E-AD77-D140-D91D8928862B}"/>
              </a:ext>
            </a:extLst>
          </p:cNvPr>
          <p:cNvSpPr/>
          <p:nvPr/>
        </p:nvSpPr>
        <p:spPr>
          <a:xfrm>
            <a:off x="7271143" y="2420603"/>
            <a:ext cx="2392297" cy="1040344"/>
          </a:xfrm>
          <a:prstGeom prst="roundRect">
            <a:avLst>
              <a:gd name="adj" fmla="val 11662"/>
            </a:avLst>
          </a:prstGeom>
          <a:solidFill>
            <a:schemeClr val="bg1">
              <a:lumMod val="6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400" b="1" i="1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en-US" altLang="ko-KR" sz="1400" b="1" i="1" dirty="0">
                <a:solidFill>
                  <a:schemeClr val="tx1">
                    <a:lumMod val="50000"/>
                  </a:schemeClr>
                </a:solidFill>
              </a:rPr>
              <a:t>Symbol detection</a:t>
            </a:r>
          </a:p>
          <a:p>
            <a:pPr algn="ctr"/>
            <a:endParaRPr lang="en-US" altLang="ko-KR" sz="1400" b="1" i="1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lang="en-US" altLang="ko-KR" sz="1600" b="1" i="1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lang="en-US" altLang="ko-KR" sz="1600" b="1" i="1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lang="en-US" altLang="ko-KR" sz="16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49" name="사각형: 둥근 모서리 248">
            <a:extLst>
              <a:ext uri="{FF2B5EF4-FFF2-40B4-BE49-F238E27FC236}">
                <a16:creationId xmlns:a16="http://schemas.microsoft.com/office/drawing/2014/main" id="{6313935D-D3DD-249A-7CB0-9D32AF5C4195}"/>
              </a:ext>
            </a:extLst>
          </p:cNvPr>
          <p:cNvSpPr/>
          <p:nvPr/>
        </p:nvSpPr>
        <p:spPr>
          <a:xfrm>
            <a:off x="4705664" y="5299069"/>
            <a:ext cx="2079215" cy="851027"/>
          </a:xfrm>
          <a:prstGeom prst="roundRect">
            <a:avLst>
              <a:gd name="adj" fmla="val 11662"/>
            </a:avLst>
          </a:prstGeom>
          <a:solidFill>
            <a:schemeClr val="bg1">
              <a:lumMod val="6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600" b="1" i="1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lang="en-US" altLang="ko-KR" sz="16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0E853F6F-825E-76A2-CDF0-86A385FD07D7}"/>
              </a:ext>
            </a:extLst>
          </p:cNvPr>
          <p:cNvCxnSpPr>
            <a:cxnSpLocks/>
            <a:stCxn id="217" idx="3"/>
            <a:endCxn id="248" idx="1"/>
          </p:cNvCxnSpPr>
          <p:nvPr/>
        </p:nvCxnSpPr>
        <p:spPr>
          <a:xfrm>
            <a:off x="6653625" y="2938005"/>
            <a:ext cx="617518" cy="2770"/>
          </a:xfrm>
          <a:prstGeom prst="straightConnector1">
            <a:avLst/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1" name="그룹 290">
            <a:extLst>
              <a:ext uri="{FF2B5EF4-FFF2-40B4-BE49-F238E27FC236}">
                <a16:creationId xmlns:a16="http://schemas.microsoft.com/office/drawing/2014/main" id="{A1CFB9B2-F87C-8C99-6F88-4DE01EA2878C}"/>
              </a:ext>
            </a:extLst>
          </p:cNvPr>
          <p:cNvGrpSpPr/>
          <p:nvPr/>
        </p:nvGrpSpPr>
        <p:grpSpPr>
          <a:xfrm>
            <a:off x="7403835" y="2965311"/>
            <a:ext cx="457357" cy="151909"/>
            <a:chOff x="8494184" y="4840002"/>
            <a:chExt cx="457357" cy="175738"/>
          </a:xfrm>
        </p:grpSpPr>
        <p:sp>
          <p:nvSpPr>
            <p:cNvPr id="290" name="사각형: 둥근 모서리 289">
              <a:extLst>
                <a:ext uri="{FF2B5EF4-FFF2-40B4-BE49-F238E27FC236}">
                  <a16:creationId xmlns:a16="http://schemas.microsoft.com/office/drawing/2014/main" id="{69BBB73B-9B99-065D-E210-CFB2D4415D40}"/>
                </a:ext>
              </a:extLst>
            </p:cNvPr>
            <p:cNvSpPr/>
            <p:nvPr/>
          </p:nvSpPr>
          <p:spPr>
            <a:xfrm>
              <a:off x="8517044" y="4857150"/>
              <a:ext cx="434497" cy="15859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b="1" i="1" dirty="0">
                  <a:solidFill>
                    <a:schemeClr val="tx1">
                      <a:lumMod val="50000"/>
                    </a:schemeClr>
                  </a:solidFill>
                </a:rPr>
                <a:t>Valve-006</a:t>
              </a:r>
              <a:endParaRPr lang="ko-KR" altLang="en-US" sz="700" b="1" i="1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F1CEAC0A-2678-EE5E-D644-9E47F8FD3B4D}"/>
                </a:ext>
              </a:extLst>
            </p:cNvPr>
            <p:cNvSpPr/>
            <p:nvPr/>
          </p:nvSpPr>
          <p:spPr>
            <a:xfrm>
              <a:off x="8494184" y="4840002"/>
              <a:ext cx="45719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92" name="화살표: 오른쪽 291">
            <a:extLst>
              <a:ext uri="{FF2B5EF4-FFF2-40B4-BE49-F238E27FC236}">
                <a16:creationId xmlns:a16="http://schemas.microsoft.com/office/drawing/2014/main" id="{97C83CA3-B483-8AE0-8F95-273104BC2A1E}"/>
              </a:ext>
            </a:extLst>
          </p:cNvPr>
          <p:cNvSpPr/>
          <p:nvPr/>
        </p:nvSpPr>
        <p:spPr>
          <a:xfrm>
            <a:off x="7974609" y="2980134"/>
            <a:ext cx="301925" cy="137086"/>
          </a:xfrm>
          <a:prstGeom prst="rightArrow">
            <a:avLst>
              <a:gd name="adj1" fmla="val 26839"/>
              <a:gd name="adj2" fmla="val 80109"/>
            </a:avLst>
          </a:prstGeom>
          <a:solidFill>
            <a:srgbClr val="1A1D21"/>
          </a:solidFill>
          <a:ln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4F07ADF8-E162-85EF-A65F-BBE60B821250}"/>
              </a:ext>
            </a:extLst>
          </p:cNvPr>
          <p:cNvSpPr/>
          <p:nvPr/>
        </p:nvSpPr>
        <p:spPr>
          <a:xfrm>
            <a:off x="8750433" y="2705781"/>
            <a:ext cx="435394" cy="424541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E6AE9F81-FD86-C0A4-15E9-82204815F5E4}"/>
              </a:ext>
            </a:extLst>
          </p:cNvPr>
          <p:cNvSpPr/>
          <p:nvPr/>
        </p:nvSpPr>
        <p:spPr>
          <a:xfrm>
            <a:off x="8749537" y="2922175"/>
            <a:ext cx="719377" cy="283975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7A431BBE-B1B4-E5DD-3C26-73E682FA65BB}"/>
              </a:ext>
            </a:extLst>
          </p:cNvPr>
          <p:cNvSpPr/>
          <p:nvPr/>
        </p:nvSpPr>
        <p:spPr>
          <a:xfrm>
            <a:off x="8440267" y="2920401"/>
            <a:ext cx="744664" cy="282295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A742F4A9-08EF-3770-9540-23B8FB7A2676}"/>
              </a:ext>
            </a:extLst>
          </p:cNvPr>
          <p:cNvSpPr/>
          <p:nvPr/>
        </p:nvSpPr>
        <p:spPr>
          <a:xfrm>
            <a:off x="8750433" y="2995436"/>
            <a:ext cx="435394" cy="370220"/>
          </a:xfrm>
          <a:prstGeom prst="rect">
            <a:avLst/>
          </a:prstGeom>
          <a:solidFill>
            <a:srgbClr val="FFFF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4" name="사각형: 둥근 모서리 293">
            <a:extLst>
              <a:ext uri="{FF2B5EF4-FFF2-40B4-BE49-F238E27FC236}">
                <a16:creationId xmlns:a16="http://schemas.microsoft.com/office/drawing/2014/main" id="{5B6EF93A-A577-253B-8D80-E81190A7A9FB}"/>
              </a:ext>
            </a:extLst>
          </p:cNvPr>
          <p:cNvSpPr/>
          <p:nvPr/>
        </p:nvSpPr>
        <p:spPr>
          <a:xfrm>
            <a:off x="8750434" y="2995685"/>
            <a:ext cx="436098" cy="13708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i="1" dirty="0">
                <a:solidFill>
                  <a:schemeClr val="tx1">
                    <a:lumMod val="50000"/>
                  </a:schemeClr>
                </a:solidFill>
              </a:rPr>
              <a:t>Valve-006</a:t>
            </a:r>
            <a:endParaRPr lang="ko-KR" altLang="en-US" sz="7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A5942D19-60FE-DF4B-49DC-E42A3EBEEA52}"/>
              </a:ext>
            </a:extLst>
          </p:cNvPr>
          <p:cNvCxnSpPr>
            <a:cxnSpLocks/>
          </p:cNvCxnSpPr>
          <p:nvPr/>
        </p:nvCxnSpPr>
        <p:spPr>
          <a:xfrm flipH="1" flipV="1">
            <a:off x="8445221" y="2995685"/>
            <a:ext cx="282353" cy="286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7" name="그룹 316">
            <a:extLst>
              <a:ext uri="{FF2B5EF4-FFF2-40B4-BE49-F238E27FC236}">
                <a16:creationId xmlns:a16="http://schemas.microsoft.com/office/drawing/2014/main" id="{5994288C-E69E-A335-0D8A-D0B4C026F5D7}"/>
              </a:ext>
            </a:extLst>
          </p:cNvPr>
          <p:cNvGrpSpPr/>
          <p:nvPr/>
        </p:nvGrpSpPr>
        <p:grpSpPr>
          <a:xfrm>
            <a:off x="8836235" y="3163288"/>
            <a:ext cx="258671" cy="169819"/>
            <a:chOff x="9853644" y="4009281"/>
            <a:chExt cx="198724" cy="126312"/>
          </a:xfrm>
        </p:grpSpPr>
        <p:sp>
          <p:nvSpPr>
            <p:cNvPr id="315" name="이등변 삼각형 314">
              <a:extLst>
                <a:ext uri="{FF2B5EF4-FFF2-40B4-BE49-F238E27FC236}">
                  <a16:creationId xmlns:a16="http://schemas.microsoft.com/office/drawing/2014/main" id="{90240194-2AF6-6BED-074F-9FC3D20BD7FB}"/>
                </a:ext>
              </a:extLst>
            </p:cNvPr>
            <p:cNvSpPr/>
            <p:nvPr/>
          </p:nvSpPr>
          <p:spPr>
            <a:xfrm rot="5400000">
              <a:off x="9844644" y="4018281"/>
              <a:ext cx="126001" cy="108001"/>
            </a:xfrm>
            <a:prstGeom prst="triangle">
              <a:avLst/>
            </a:prstGeom>
            <a:noFill/>
            <a:ln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759B3B61-8E6D-0EAE-18B4-162C36D6E547}"/>
                </a:ext>
              </a:extLst>
            </p:cNvPr>
            <p:cNvSpPr/>
            <p:nvPr/>
          </p:nvSpPr>
          <p:spPr>
            <a:xfrm>
              <a:off x="9899006" y="4019246"/>
              <a:ext cx="108000" cy="108000"/>
            </a:xfrm>
            <a:prstGeom prst="ellipse">
              <a:avLst/>
            </a:prstGeom>
            <a:solidFill>
              <a:srgbClr val="1A1D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이등변 삼각형 315">
              <a:extLst>
                <a:ext uri="{FF2B5EF4-FFF2-40B4-BE49-F238E27FC236}">
                  <a16:creationId xmlns:a16="http://schemas.microsoft.com/office/drawing/2014/main" id="{574470E5-257F-CD43-8606-9E40949FAC62}"/>
                </a:ext>
              </a:extLst>
            </p:cNvPr>
            <p:cNvSpPr/>
            <p:nvPr/>
          </p:nvSpPr>
          <p:spPr>
            <a:xfrm rot="16200000">
              <a:off x="9935367" y="4018592"/>
              <a:ext cx="126001" cy="108001"/>
            </a:xfrm>
            <a:prstGeom prst="triangle">
              <a:avLst/>
            </a:prstGeom>
            <a:noFill/>
            <a:ln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EEC525AB-301A-A50F-B5A6-9085901AC62A}"/>
              </a:ext>
            </a:extLst>
          </p:cNvPr>
          <p:cNvSpPr/>
          <p:nvPr/>
        </p:nvSpPr>
        <p:spPr>
          <a:xfrm>
            <a:off x="8758568" y="2864808"/>
            <a:ext cx="421455" cy="1193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D480AC24-8EF8-141F-7BF7-CD6E8810FFC3}"/>
              </a:ext>
            </a:extLst>
          </p:cNvPr>
          <p:cNvSpPr/>
          <p:nvPr/>
        </p:nvSpPr>
        <p:spPr>
          <a:xfrm>
            <a:off x="8601871" y="2928076"/>
            <a:ext cx="421455" cy="545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5C9D01AF-328C-84BC-648C-58C9C31E2E7C}"/>
              </a:ext>
            </a:extLst>
          </p:cNvPr>
          <p:cNvSpPr/>
          <p:nvPr/>
        </p:nvSpPr>
        <p:spPr>
          <a:xfrm>
            <a:off x="8727574" y="2980862"/>
            <a:ext cx="45719" cy="39520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3093F7AC-3BC4-11F3-A582-7803AE114B5A}"/>
              </a:ext>
            </a:extLst>
          </p:cNvPr>
          <p:cNvSpPr/>
          <p:nvPr/>
        </p:nvSpPr>
        <p:spPr>
          <a:xfrm>
            <a:off x="8508501" y="3142443"/>
            <a:ext cx="277535" cy="548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2" name="직선 화살표 연결선 301">
            <a:extLst>
              <a:ext uri="{FF2B5EF4-FFF2-40B4-BE49-F238E27FC236}">
                <a16:creationId xmlns:a16="http://schemas.microsoft.com/office/drawing/2014/main" id="{4A5BA06E-078F-383E-0E2F-F7FF598A520F}"/>
              </a:ext>
            </a:extLst>
          </p:cNvPr>
          <p:cNvCxnSpPr>
            <a:cxnSpLocks/>
          </p:cNvCxnSpPr>
          <p:nvPr/>
        </p:nvCxnSpPr>
        <p:spPr>
          <a:xfrm>
            <a:off x="8750433" y="3033177"/>
            <a:ext cx="0" cy="337816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직선 화살표 연결선 298">
            <a:extLst>
              <a:ext uri="{FF2B5EF4-FFF2-40B4-BE49-F238E27FC236}">
                <a16:creationId xmlns:a16="http://schemas.microsoft.com/office/drawing/2014/main" id="{2C07522F-34A1-DF25-8257-168D42710305}"/>
              </a:ext>
            </a:extLst>
          </p:cNvPr>
          <p:cNvCxnSpPr>
            <a:cxnSpLocks/>
          </p:cNvCxnSpPr>
          <p:nvPr/>
        </p:nvCxnSpPr>
        <p:spPr>
          <a:xfrm flipV="1">
            <a:off x="8773293" y="2995685"/>
            <a:ext cx="700576" cy="1152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B1E1BF33-3555-41B4-7405-E8436AE066DE}"/>
              </a:ext>
            </a:extLst>
          </p:cNvPr>
          <p:cNvCxnSpPr>
            <a:cxnSpLocks/>
          </p:cNvCxnSpPr>
          <p:nvPr/>
        </p:nvCxnSpPr>
        <p:spPr>
          <a:xfrm flipH="1" flipV="1">
            <a:off x="8750433" y="2700890"/>
            <a:ext cx="1045" cy="287384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7" name="그룹 336">
            <a:extLst>
              <a:ext uri="{FF2B5EF4-FFF2-40B4-BE49-F238E27FC236}">
                <a16:creationId xmlns:a16="http://schemas.microsoft.com/office/drawing/2014/main" id="{05A9AAF3-FAE7-A1F2-8105-66CAF42DCE31}"/>
              </a:ext>
            </a:extLst>
          </p:cNvPr>
          <p:cNvGrpSpPr/>
          <p:nvPr/>
        </p:nvGrpSpPr>
        <p:grpSpPr>
          <a:xfrm rot="16200000">
            <a:off x="4846071" y="5969209"/>
            <a:ext cx="259227" cy="37653"/>
            <a:chOff x="8567981" y="5789009"/>
            <a:chExt cx="259227" cy="37653"/>
          </a:xfrm>
        </p:grpSpPr>
        <p:cxnSp>
          <p:nvCxnSpPr>
            <p:cNvPr id="334" name="직선 연결선 333">
              <a:extLst>
                <a:ext uri="{FF2B5EF4-FFF2-40B4-BE49-F238E27FC236}">
                  <a16:creationId xmlns:a16="http://schemas.microsoft.com/office/drawing/2014/main" id="{8D6A5481-D0F1-61D9-96AF-45121B622134}"/>
                </a:ext>
              </a:extLst>
            </p:cNvPr>
            <p:cNvCxnSpPr>
              <a:cxnSpLocks/>
            </p:cNvCxnSpPr>
            <p:nvPr/>
          </p:nvCxnSpPr>
          <p:spPr>
            <a:xfrm>
              <a:off x="8596783" y="5807018"/>
              <a:ext cx="212425" cy="0"/>
            </a:xfrm>
            <a:prstGeom prst="line">
              <a:avLst/>
            </a:prstGeom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5" name="타원 334">
              <a:extLst>
                <a:ext uri="{FF2B5EF4-FFF2-40B4-BE49-F238E27FC236}">
                  <a16:creationId xmlns:a16="http://schemas.microsoft.com/office/drawing/2014/main" id="{B0BB6159-F33C-6E73-6839-A538A92A949A}"/>
                </a:ext>
              </a:extLst>
            </p:cNvPr>
            <p:cNvSpPr/>
            <p:nvPr/>
          </p:nvSpPr>
          <p:spPr>
            <a:xfrm>
              <a:off x="8791208" y="5789009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336" name="타원 335">
              <a:extLst>
                <a:ext uri="{FF2B5EF4-FFF2-40B4-BE49-F238E27FC236}">
                  <a16:creationId xmlns:a16="http://schemas.microsoft.com/office/drawing/2014/main" id="{EFEEB11B-F6EF-0557-E865-E04BCF962098}"/>
                </a:ext>
              </a:extLst>
            </p:cNvPr>
            <p:cNvSpPr/>
            <p:nvPr/>
          </p:nvSpPr>
          <p:spPr>
            <a:xfrm>
              <a:off x="8567981" y="5790662"/>
              <a:ext cx="36000" cy="36000"/>
            </a:xfrm>
            <a:prstGeom prst="ellipse">
              <a:avLst/>
            </a:pr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cxnSp>
        <p:nvCxnSpPr>
          <p:cNvPr id="340" name="직선 연결선 339">
            <a:extLst>
              <a:ext uri="{FF2B5EF4-FFF2-40B4-BE49-F238E27FC236}">
                <a16:creationId xmlns:a16="http://schemas.microsoft.com/office/drawing/2014/main" id="{AD9B672E-AC34-41CA-2427-36251CB911D6}"/>
              </a:ext>
            </a:extLst>
          </p:cNvPr>
          <p:cNvCxnSpPr>
            <a:cxnSpLocks/>
          </p:cNvCxnSpPr>
          <p:nvPr/>
        </p:nvCxnSpPr>
        <p:spPr>
          <a:xfrm>
            <a:off x="4989483" y="5700416"/>
            <a:ext cx="212425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1" name="타원 340">
            <a:extLst>
              <a:ext uri="{FF2B5EF4-FFF2-40B4-BE49-F238E27FC236}">
                <a16:creationId xmlns:a16="http://schemas.microsoft.com/office/drawing/2014/main" id="{C206E342-D218-8397-4F22-F42997860AFD}"/>
              </a:ext>
            </a:extLst>
          </p:cNvPr>
          <p:cNvSpPr/>
          <p:nvPr/>
        </p:nvSpPr>
        <p:spPr>
          <a:xfrm>
            <a:off x="5183908" y="5682407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7AAEB5E1-DB71-4101-897D-3BD402E22721}"/>
              </a:ext>
            </a:extLst>
          </p:cNvPr>
          <p:cNvSpPr/>
          <p:nvPr/>
        </p:nvSpPr>
        <p:spPr>
          <a:xfrm>
            <a:off x="4960681" y="5684060"/>
            <a:ext cx="36000" cy="36000"/>
          </a:xfrm>
          <a:prstGeom prst="ellipse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grpSp>
        <p:nvGrpSpPr>
          <p:cNvPr id="362" name="그룹 361">
            <a:extLst>
              <a:ext uri="{FF2B5EF4-FFF2-40B4-BE49-F238E27FC236}">
                <a16:creationId xmlns:a16="http://schemas.microsoft.com/office/drawing/2014/main" id="{AB9AAB13-0880-31EA-FD31-AA1C8E26DC12}"/>
              </a:ext>
            </a:extLst>
          </p:cNvPr>
          <p:cNvGrpSpPr/>
          <p:nvPr/>
        </p:nvGrpSpPr>
        <p:grpSpPr>
          <a:xfrm rot="5400000">
            <a:off x="4891807" y="5645366"/>
            <a:ext cx="157610" cy="306561"/>
            <a:chOff x="8865285" y="5339383"/>
            <a:chExt cx="157610" cy="306561"/>
          </a:xfrm>
        </p:grpSpPr>
        <p:cxnSp>
          <p:nvCxnSpPr>
            <p:cNvPr id="363" name="직선 화살표 연결선 362">
              <a:extLst>
                <a:ext uri="{FF2B5EF4-FFF2-40B4-BE49-F238E27FC236}">
                  <a16:creationId xmlns:a16="http://schemas.microsoft.com/office/drawing/2014/main" id="{606A9959-8B6B-F778-7DBD-940C0AA0B864}"/>
                </a:ext>
              </a:extLst>
            </p:cNvPr>
            <p:cNvCxnSpPr>
              <a:cxnSpLocks/>
            </p:cNvCxnSpPr>
            <p:nvPr/>
          </p:nvCxnSpPr>
          <p:spPr>
            <a:xfrm>
              <a:off x="9022895" y="5506071"/>
              <a:ext cx="0" cy="139873"/>
            </a:xfrm>
            <a:prstGeom prst="straightConnector1">
              <a:avLst/>
            </a:prstGeom>
            <a:ln w="952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직선 화살표 연결선 363">
              <a:extLst>
                <a:ext uri="{FF2B5EF4-FFF2-40B4-BE49-F238E27FC236}">
                  <a16:creationId xmlns:a16="http://schemas.microsoft.com/office/drawing/2014/main" id="{10316DD7-96AD-4CA7-29DD-C4C1A19E70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65285" y="5488080"/>
              <a:ext cx="140604" cy="0"/>
            </a:xfrm>
            <a:prstGeom prst="straightConnector1">
              <a:avLst/>
            </a:prstGeom>
            <a:ln w="952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직선 화살표 연결선 364">
              <a:extLst>
                <a:ext uri="{FF2B5EF4-FFF2-40B4-BE49-F238E27FC236}">
                  <a16:creationId xmlns:a16="http://schemas.microsoft.com/office/drawing/2014/main" id="{83DD3456-BB92-2109-87C2-710D713895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2558" y="5339383"/>
              <a:ext cx="0" cy="134409"/>
            </a:xfrm>
            <a:prstGeom prst="straightConnector1">
              <a:avLst/>
            </a:prstGeom>
            <a:ln w="952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4" name="화살표: 오른쪽 373">
            <a:extLst>
              <a:ext uri="{FF2B5EF4-FFF2-40B4-BE49-F238E27FC236}">
                <a16:creationId xmlns:a16="http://schemas.microsoft.com/office/drawing/2014/main" id="{3EE6CC99-8CF2-9756-FCB9-A9AA3C8E1A63}"/>
              </a:ext>
            </a:extLst>
          </p:cNvPr>
          <p:cNvSpPr/>
          <p:nvPr/>
        </p:nvSpPr>
        <p:spPr>
          <a:xfrm>
            <a:off x="5647003" y="5768363"/>
            <a:ext cx="301925" cy="137086"/>
          </a:xfrm>
          <a:prstGeom prst="rightArrow">
            <a:avLst>
              <a:gd name="adj1" fmla="val 26839"/>
              <a:gd name="adj2" fmla="val 80109"/>
            </a:avLst>
          </a:prstGeom>
          <a:solidFill>
            <a:srgbClr val="1A1D21"/>
          </a:solidFill>
          <a:ln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83" name="직선 연결선 382">
            <a:extLst>
              <a:ext uri="{FF2B5EF4-FFF2-40B4-BE49-F238E27FC236}">
                <a16:creationId xmlns:a16="http://schemas.microsoft.com/office/drawing/2014/main" id="{FE7D4756-3F1D-69C9-9DF9-C16C47AF6384}"/>
              </a:ext>
            </a:extLst>
          </p:cNvPr>
          <p:cNvCxnSpPr>
            <a:cxnSpLocks/>
          </p:cNvCxnSpPr>
          <p:nvPr/>
        </p:nvCxnSpPr>
        <p:spPr>
          <a:xfrm rot="16200000">
            <a:off x="5998718" y="5866849"/>
            <a:ext cx="212425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직선 연결선 385">
            <a:extLst>
              <a:ext uri="{FF2B5EF4-FFF2-40B4-BE49-F238E27FC236}">
                <a16:creationId xmlns:a16="http://schemas.microsoft.com/office/drawing/2014/main" id="{3072ADC7-9B55-2FB9-3FF7-F3B7DE0B4DFD}"/>
              </a:ext>
            </a:extLst>
          </p:cNvPr>
          <p:cNvCxnSpPr>
            <a:cxnSpLocks/>
          </p:cNvCxnSpPr>
          <p:nvPr/>
        </p:nvCxnSpPr>
        <p:spPr>
          <a:xfrm>
            <a:off x="6102760" y="5767261"/>
            <a:ext cx="212425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직선 연결선 388">
            <a:extLst>
              <a:ext uri="{FF2B5EF4-FFF2-40B4-BE49-F238E27FC236}">
                <a16:creationId xmlns:a16="http://schemas.microsoft.com/office/drawing/2014/main" id="{7C9F3CE1-F4CE-D5D9-CD92-A0E792B92FAB}"/>
              </a:ext>
            </a:extLst>
          </p:cNvPr>
          <p:cNvCxnSpPr>
            <a:cxnSpLocks/>
          </p:cNvCxnSpPr>
          <p:nvPr/>
        </p:nvCxnSpPr>
        <p:spPr>
          <a:xfrm>
            <a:off x="5396384" y="5703324"/>
            <a:ext cx="212425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타원 389">
            <a:extLst>
              <a:ext uri="{FF2B5EF4-FFF2-40B4-BE49-F238E27FC236}">
                <a16:creationId xmlns:a16="http://schemas.microsoft.com/office/drawing/2014/main" id="{E6EF7EB4-F26A-6122-8115-762AAC1EE905}"/>
              </a:ext>
            </a:extLst>
          </p:cNvPr>
          <p:cNvSpPr/>
          <p:nvPr/>
        </p:nvSpPr>
        <p:spPr>
          <a:xfrm>
            <a:off x="5590809" y="5685315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91" name="타원 390">
            <a:extLst>
              <a:ext uri="{FF2B5EF4-FFF2-40B4-BE49-F238E27FC236}">
                <a16:creationId xmlns:a16="http://schemas.microsoft.com/office/drawing/2014/main" id="{9BD41C22-9B13-C95B-7FBE-0B51FC0F9EFB}"/>
              </a:ext>
            </a:extLst>
          </p:cNvPr>
          <p:cNvSpPr/>
          <p:nvPr/>
        </p:nvSpPr>
        <p:spPr>
          <a:xfrm>
            <a:off x="5367582" y="5686968"/>
            <a:ext cx="36000" cy="36000"/>
          </a:xfrm>
          <a:prstGeom prst="ellipse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cxnSp>
        <p:nvCxnSpPr>
          <p:cNvPr id="392" name="직선 연결선 391">
            <a:extLst>
              <a:ext uri="{FF2B5EF4-FFF2-40B4-BE49-F238E27FC236}">
                <a16:creationId xmlns:a16="http://schemas.microsoft.com/office/drawing/2014/main" id="{92A5836C-CD2C-F782-8B39-3A0003024D4B}"/>
              </a:ext>
            </a:extLst>
          </p:cNvPr>
          <p:cNvCxnSpPr>
            <a:cxnSpLocks/>
          </p:cNvCxnSpPr>
          <p:nvPr/>
        </p:nvCxnSpPr>
        <p:spPr>
          <a:xfrm>
            <a:off x="6315185" y="5767261"/>
            <a:ext cx="212425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4" name="타원 393">
            <a:extLst>
              <a:ext uri="{FF2B5EF4-FFF2-40B4-BE49-F238E27FC236}">
                <a16:creationId xmlns:a16="http://schemas.microsoft.com/office/drawing/2014/main" id="{35B842A0-253C-4DEB-C848-6DEEF113064B}"/>
              </a:ext>
            </a:extLst>
          </p:cNvPr>
          <p:cNvSpPr/>
          <p:nvPr/>
        </p:nvSpPr>
        <p:spPr>
          <a:xfrm>
            <a:off x="6086047" y="5943687"/>
            <a:ext cx="36000" cy="36000"/>
          </a:xfrm>
          <a:prstGeom prst="ellipse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grpSp>
        <p:nvGrpSpPr>
          <p:cNvPr id="395" name="그룹 394">
            <a:extLst>
              <a:ext uri="{FF2B5EF4-FFF2-40B4-BE49-F238E27FC236}">
                <a16:creationId xmlns:a16="http://schemas.microsoft.com/office/drawing/2014/main" id="{655991CA-2207-5F72-D6A8-3AC7A6A59ABD}"/>
              </a:ext>
            </a:extLst>
          </p:cNvPr>
          <p:cNvGrpSpPr/>
          <p:nvPr/>
        </p:nvGrpSpPr>
        <p:grpSpPr>
          <a:xfrm rot="10800000">
            <a:off x="5200794" y="5544614"/>
            <a:ext cx="159654" cy="306561"/>
            <a:chOff x="8865285" y="5339383"/>
            <a:chExt cx="159654" cy="306561"/>
          </a:xfrm>
        </p:grpSpPr>
        <p:cxnSp>
          <p:nvCxnSpPr>
            <p:cNvPr id="396" name="직선 화살표 연결선 395">
              <a:extLst>
                <a:ext uri="{FF2B5EF4-FFF2-40B4-BE49-F238E27FC236}">
                  <a16:creationId xmlns:a16="http://schemas.microsoft.com/office/drawing/2014/main" id="{2203C59D-2D93-7619-B302-56B4E6D31A76}"/>
                </a:ext>
              </a:extLst>
            </p:cNvPr>
            <p:cNvCxnSpPr>
              <a:cxnSpLocks/>
            </p:cNvCxnSpPr>
            <p:nvPr/>
          </p:nvCxnSpPr>
          <p:spPr>
            <a:xfrm>
              <a:off x="9022895" y="5506071"/>
              <a:ext cx="0" cy="139873"/>
            </a:xfrm>
            <a:prstGeom prst="straightConnector1">
              <a:avLst/>
            </a:prstGeom>
            <a:ln w="952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직선 화살표 연결선 396">
              <a:extLst>
                <a:ext uri="{FF2B5EF4-FFF2-40B4-BE49-F238E27FC236}">
                  <a16:creationId xmlns:a16="http://schemas.microsoft.com/office/drawing/2014/main" id="{17F068E5-EA91-A2F6-13EA-FAE3C08004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65285" y="5488080"/>
              <a:ext cx="140604" cy="0"/>
            </a:xfrm>
            <a:prstGeom prst="straightConnector1">
              <a:avLst/>
            </a:prstGeom>
            <a:ln w="952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직선 화살표 연결선 397">
              <a:extLst>
                <a:ext uri="{FF2B5EF4-FFF2-40B4-BE49-F238E27FC236}">
                  <a16:creationId xmlns:a16="http://schemas.microsoft.com/office/drawing/2014/main" id="{78EE55F1-5A45-2B15-FC14-FCDBED7EAF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4939" y="5339383"/>
              <a:ext cx="0" cy="134409"/>
            </a:xfrm>
            <a:prstGeom prst="straightConnector1">
              <a:avLst/>
            </a:prstGeom>
            <a:ln w="952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7" name="타원 386">
            <a:extLst>
              <a:ext uri="{FF2B5EF4-FFF2-40B4-BE49-F238E27FC236}">
                <a16:creationId xmlns:a16="http://schemas.microsoft.com/office/drawing/2014/main" id="{8DB9B400-2081-6B7D-EF72-DD854DBABB6F}"/>
              </a:ext>
            </a:extLst>
          </p:cNvPr>
          <p:cNvSpPr/>
          <p:nvPr/>
        </p:nvSpPr>
        <p:spPr>
          <a:xfrm>
            <a:off x="6508048" y="5749261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cxnSp>
        <p:nvCxnSpPr>
          <p:cNvPr id="399" name="직선 화살표 연결선 398">
            <a:extLst>
              <a:ext uri="{FF2B5EF4-FFF2-40B4-BE49-F238E27FC236}">
                <a16:creationId xmlns:a16="http://schemas.microsoft.com/office/drawing/2014/main" id="{A87093DE-3B00-8221-8621-8DE7B1F26AB9}"/>
              </a:ext>
            </a:extLst>
          </p:cNvPr>
          <p:cNvCxnSpPr>
            <a:cxnSpLocks/>
            <a:stCxn id="73" idx="2"/>
            <a:endCxn id="249" idx="0"/>
          </p:cNvCxnSpPr>
          <p:nvPr/>
        </p:nvCxnSpPr>
        <p:spPr>
          <a:xfrm flipH="1">
            <a:off x="5745272" y="4998719"/>
            <a:ext cx="2191" cy="300350"/>
          </a:xfrm>
          <a:prstGeom prst="straightConnector1">
            <a:avLst/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8" name="TextBox 407">
            <a:extLst>
              <a:ext uri="{FF2B5EF4-FFF2-40B4-BE49-F238E27FC236}">
                <a16:creationId xmlns:a16="http://schemas.microsoft.com/office/drawing/2014/main" id="{AC3D4BD8-FA1A-1E0A-38D0-00A6B98DADD7}"/>
              </a:ext>
            </a:extLst>
          </p:cNvPr>
          <p:cNvSpPr txBox="1"/>
          <p:nvPr/>
        </p:nvSpPr>
        <p:spPr>
          <a:xfrm>
            <a:off x="4658517" y="5298634"/>
            <a:ext cx="2228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Merge adjacent line object</a:t>
            </a:r>
            <a:endParaRPr lang="ko-KR" altLang="en-US" sz="1400" b="1" i="1" dirty="0"/>
          </a:p>
        </p:txBody>
      </p:sp>
      <p:cxnSp>
        <p:nvCxnSpPr>
          <p:cNvPr id="427" name="연결선: 꺾임 426">
            <a:extLst>
              <a:ext uri="{FF2B5EF4-FFF2-40B4-BE49-F238E27FC236}">
                <a16:creationId xmlns:a16="http://schemas.microsoft.com/office/drawing/2014/main" id="{9C60EB38-F11F-2180-F2F5-C22D4217D1BC}"/>
              </a:ext>
            </a:extLst>
          </p:cNvPr>
          <p:cNvCxnSpPr>
            <a:cxnSpLocks/>
            <a:stCxn id="223" idx="3"/>
            <a:endCxn id="421" idx="0"/>
          </p:cNvCxnSpPr>
          <p:nvPr/>
        </p:nvCxnSpPr>
        <p:spPr>
          <a:xfrm>
            <a:off x="6664025" y="3803366"/>
            <a:ext cx="1610222" cy="815865"/>
          </a:xfrm>
          <a:prstGeom prst="bentConnector2">
            <a:avLst/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1" name="사각형: 둥근 모서리 420">
            <a:extLst>
              <a:ext uri="{FF2B5EF4-FFF2-40B4-BE49-F238E27FC236}">
                <a16:creationId xmlns:a16="http://schemas.microsoft.com/office/drawing/2014/main" id="{601D6FF7-9121-A60D-183A-909B0A29BF5C}"/>
              </a:ext>
            </a:extLst>
          </p:cNvPr>
          <p:cNvSpPr/>
          <p:nvPr/>
        </p:nvSpPr>
        <p:spPr>
          <a:xfrm>
            <a:off x="7271143" y="4619231"/>
            <a:ext cx="2006207" cy="992901"/>
          </a:xfrm>
          <a:prstGeom prst="roundRect">
            <a:avLst>
              <a:gd name="adj" fmla="val 11662"/>
            </a:avLst>
          </a:prstGeom>
          <a:solidFill>
            <a:schemeClr val="bg1">
              <a:lumMod val="6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400" b="1" i="1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en-US" altLang="ko-KR" sz="1400" b="1" i="1" dirty="0">
                <a:solidFill>
                  <a:schemeClr val="tx1">
                    <a:lumMod val="50000"/>
                  </a:schemeClr>
                </a:solidFill>
              </a:rPr>
              <a:t>Line recognition</a:t>
            </a:r>
          </a:p>
          <a:p>
            <a:pPr algn="ctr"/>
            <a:endParaRPr lang="en-US" altLang="ko-KR" sz="1400" b="1" i="1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lang="en-US" altLang="ko-KR" sz="1600" b="1" i="1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lang="en-US" altLang="ko-KR" sz="1600" b="1" i="1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lang="en-US" altLang="ko-KR" sz="16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435" name="직선 연결선 434">
            <a:extLst>
              <a:ext uri="{FF2B5EF4-FFF2-40B4-BE49-F238E27FC236}">
                <a16:creationId xmlns:a16="http://schemas.microsoft.com/office/drawing/2014/main" id="{EB2D9DAE-3A53-6D41-E33A-8A4E4A5D03C6}"/>
              </a:ext>
            </a:extLst>
          </p:cNvPr>
          <p:cNvCxnSpPr>
            <a:cxnSpLocks/>
          </p:cNvCxnSpPr>
          <p:nvPr/>
        </p:nvCxnSpPr>
        <p:spPr>
          <a:xfrm>
            <a:off x="7500003" y="5312654"/>
            <a:ext cx="597587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6" name="타원 435">
            <a:extLst>
              <a:ext uri="{FF2B5EF4-FFF2-40B4-BE49-F238E27FC236}">
                <a16:creationId xmlns:a16="http://schemas.microsoft.com/office/drawing/2014/main" id="{7B0F7108-E463-1FC7-7F43-BEEBE9512FA5}"/>
              </a:ext>
            </a:extLst>
          </p:cNvPr>
          <p:cNvSpPr/>
          <p:nvPr/>
        </p:nvSpPr>
        <p:spPr>
          <a:xfrm>
            <a:off x="7478226" y="5293043"/>
            <a:ext cx="36000" cy="36000"/>
          </a:xfrm>
          <a:prstGeom prst="ellipse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437" name="타원 436">
            <a:extLst>
              <a:ext uri="{FF2B5EF4-FFF2-40B4-BE49-F238E27FC236}">
                <a16:creationId xmlns:a16="http://schemas.microsoft.com/office/drawing/2014/main" id="{A99633A9-CB7B-5E17-7F54-9CE51209386B}"/>
              </a:ext>
            </a:extLst>
          </p:cNvPr>
          <p:cNvSpPr/>
          <p:nvPr/>
        </p:nvSpPr>
        <p:spPr>
          <a:xfrm>
            <a:off x="8065685" y="5294117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grpSp>
        <p:nvGrpSpPr>
          <p:cNvPr id="438" name="그룹 437">
            <a:extLst>
              <a:ext uri="{FF2B5EF4-FFF2-40B4-BE49-F238E27FC236}">
                <a16:creationId xmlns:a16="http://schemas.microsoft.com/office/drawing/2014/main" id="{ABF4CA57-016F-3ADD-BCD6-BAA79DE931D5}"/>
              </a:ext>
            </a:extLst>
          </p:cNvPr>
          <p:cNvGrpSpPr/>
          <p:nvPr/>
        </p:nvGrpSpPr>
        <p:grpSpPr>
          <a:xfrm>
            <a:off x="7470034" y="5082398"/>
            <a:ext cx="457357" cy="151909"/>
            <a:chOff x="8494184" y="4840002"/>
            <a:chExt cx="457357" cy="175738"/>
          </a:xfrm>
        </p:grpSpPr>
        <p:sp>
          <p:nvSpPr>
            <p:cNvPr id="439" name="사각형: 둥근 모서리 438">
              <a:extLst>
                <a:ext uri="{FF2B5EF4-FFF2-40B4-BE49-F238E27FC236}">
                  <a16:creationId xmlns:a16="http://schemas.microsoft.com/office/drawing/2014/main" id="{9EDA0651-16F8-E0EE-F388-DCD1A3497A02}"/>
                </a:ext>
              </a:extLst>
            </p:cNvPr>
            <p:cNvSpPr/>
            <p:nvPr/>
          </p:nvSpPr>
          <p:spPr>
            <a:xfrm>
              <a:off x="8517044" y="4857150"/>
              <a:ext cx="434497" cy="15859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b="1" i="1" dirty="0">
                  <a:solidFill>
                    <a:schemeClr val="tx1">
                      <a:lumMod val="50000"/>
                    </a:schemeClr>
                  </a:solidFill>
                </a:rPr>
                <a:t>Line-002</a:t>
              </a:r>
              <a:endParaRPr lang="ko-KR" altLang="en-US" sz="700" b="1" i="1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AA53D75A-9348-1136-8D38-25447A833C1D}"/>
                </a:ext>
              </a:extLst>
            </p:cNvPr>
            <p:cNvSpPr/>
            <p:nvPr/>
          </p:nvSpPr>
          <p:spPr>
            <a:xfrm>
              <a:off x="8494184" y="4840002"/>
              <a:ext cx="45719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451" name="직선 화살표 연결선 450">
            <a:extLst>
              <a:ext uri="{FF2B5EF4-FFF2-40B4-BE49-F238E27FC236}">
                <a16:creationId xmlns:a16="http://schemas.microsoft.com/office/drawing/2014/main" id="{62EDC0FD-177B-751F-EADC-AFA1AC1F1301}"/>
              </a:ext>
            </a:extLst>
          </p:cNvPr>
          <p:cNvCxnSpPr>
            <a:cxnSpLocks/>
          </p:cNvCxnSpPr>
          <p:nvPr/>
        </p:nvCxnSpPr>
        <p:spPr>
          <a:xfrm>
            <a:off x="7492465" y="5118092"/>
            <a:ext cx="0" cy="177672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직선 화살표 연결선 453">
            <a:extLst>
              <a:ext uri="{FF2B5EF4-FFF2-40B4-BE49-F238E27FC236}">
                <a16:creationId xmlns:a16="http://schemas.microsoft.com/office/drawing/2014/main" id="{2705DA44-3D0E-8501-E869-DF17655559A2}"/>
              </a:ext>
            </a:extLst>
          </p:cNvPr>
          <p:cNvCxnSpPr>
            <a:cxnSpLocks/>
          </p:cNvCxnSpPr>
          <p:nvPr/>
        </p:nvCxnSpPr>
        <p:spPr>
          <a:xfrm flipH="1">
            <a:off x="7298858" y="5097221"/>
            <a:ext cx="171176" cy="2835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0" name="화살표: 오른쪽 459">
            <a:extLst>
              <a:ext uri="{FF2B5EF4-FFF2-40B4-BE49-F238E27FC236}">
                <a16:creationId xmlns:a16="http://schemas.microsoft.com/office/drawing/2014/main" id="{70B9B432-6DE5-9858-D42A-607DA576FA02}"/>
              </a:ext>
            </a:extLst>
          </p:cNvPr>
          <p:cNvSpPr/>
          <p:nvPr/>
        </p:nvSpPr>
        <p:spPr>
          <a:xfrm>
            <a:off x="8126877" y="5150155"/>
            <a:ext cx="301925" cy="137086"/>
          </a:xfrm>
          <a:prstGeom prst="rightArrow">
            <a:avLst>
              <a:gd name="adj1" fmla="val 26839"/>
              <a:gd name="adj2" fmla="val 80109"/>
            </a:avLst>
          </a:prstGeom>
          <a:solidFill>
            <a:srgbClr val="1A1D21"/>
          </a:solidFill>
          <a:ln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7" name="사각형: 둥근 모서리 466">
            <a:extLst>
              <a:ext uri="{FF2B5EF4-FFF2-40B4-BE49-F238E27FC236}">
                <a16:creationId xmlns:a16="http://schemas.microsoft.com/office/drawing/2014/main" id="{4EB52F4A-3373-AED1-71E7-E2BF8B6509D7}"/>
              </a:ext>
            </a:extLst>
          </p:cNvPr>
          <p:cNvSpPr/>
          <p:nvPr/>
        </p:nvSpPr>
        <p:spPr>
          <a:xfrm>
            <a:off x="7245126" y="5837032"/>
            <a:ext cx="1077658" cy="523439"/>
          </a:xfrm>
          <a:prstGeom prst="roundRect">
            <a:avLst>
              <a:gd name="adj" fmla="val 11478"/>
            </a:avLst>
          </a:prstGeom>
          <a:solidFill>
            <a:schemeClr val="tx1">
              <a:lumMod val="20000"/>
              <a:lumOff val="80000"/>
            </a:schemeClr>
          </a:solidFill>
          <a:ln w="12700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79F16291-D962-1022-B579-59D9B7F43410}"/>
              </a:ext>
            </a:extLst>
          </p:cNvPr>
          <p:cNvSpPr/>
          <p:nvPr/>
        </p:nvSpPr>
        <p:spPr>
          <a:xfrm>
            <a:off x="7295036" y="6019162"/>
            <a:ext cx="337015" cy="1260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b="1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Lineinfo</a:t>
            </a:r>
            <a:endParaRPr lang="ko-KR" altLang="en-US" sz="500" b="1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907BFB15-1487-B9DF-DC37-7049368F57A2}"/>
              </a:ext>
            </a:extLst>
          </p:cNvPr>
          <p:cNvSpPr/>
          <p:nvPr/>
        </p:nvSpPr>
        <p:spPr>
          <a:xfrm>
            <a:off x="7295036" y="6195940"/>
            <a:ext cx="337015" cy="1260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b="1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Cordinate</a:t>
            </a:r>
            <a:endParaRPr lang="ko-KR" altLang="en-US" sz="500" b="1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70" name="TextBox 469">
            <a:extLst>
              <a:ext uri="{FF2B5EF4-FFF2-40B4-BE49-F238E27FC236}">
                <a16:creationId xmlns:a16="http://schemas.microsoft.com/office/drawing/2014/main" id="{12BEB787-D82C-DDBD-9E3F-399826CAD911}"/>
              </a:ext>
            </a:extLst>
          </p:cNvPr>
          <p:cNvSpPr txBox="1"/>
          <p:nvPr/>
        </p:nvSpPr>
        <p:spPr>
          <a:xfrm>
            <a:off x="7433993" y="5801098"/>
            <a:ext cx="706464" cy="21544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b="1" i="1" dirty="0"/>
              <a:t>-Dictionary-</a:t>
            </a:r>
            <a:endParaRPr lang="ko-KR" altLang="en-US" sz="800" b="1" i="1" dirty="0"/>
          </a:p>
        </p:txBody>
      </p:sp>
      <p:cxnSp>
        <p:nvCxnSpPr>
          <p:cNvPr id="471" name="직선 화살표 연결선 470">
            <a:extLst>
              <a:ext uri="{FF2B5EF4-FFF2-40B4-BE49-F238E27FC236}">
                <a16:creationId xmlns:a16="http://schemas.microsoft.com/office/drawing/2014/main" id="{EA368812-D8C6-0463-7715-AAF41FE45336}"/>
              </a:ext>
            </a:extLst>
          </p:cNvPr>
          <p:cNvCxnSpPr>
            <a:cxnSpLocks/>
            <a:stCxn id="468" idx="3"/>
            <a:endCxn id="465" idx="1"/>
          </p:cNvCxnSpPr>
          <p:nvPr/>
        </p:nvCxnSpPr>
        <p:spPr>
          <a:xfrm flipV="1">
            <a:off x="7632051" y="6079207"/>
            <a:ext cx="146411" cy="2961"/>
          </a:xfrm>
          <a:prstGeom prst="straightConnector1">
            <a:avLst/>
          </a:prstGeom>
          <a:ln w="127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직선 화살표 연결선 471">
            <a:extLst>
              <a:ext uri="{FF2B5EF4-FFF2-40B4-BE49-F238E27FC236}">
                <a16:creationId xmlns:a16="http://schemas.microsoft.com/office/drawing/2014/main" id="{61E7C495-736F-5FFD-DB0A-4ED50C289B92}"/>
              </a:ext>
            </a:extLst>
          </p:cNvPr>
          <p:cNvCxnSpPr>
            <a:cxnSpLocks/>
            <a:stCxn id="469" idx="3"/>
            <a:endCxn id="466" idx="1"/>
          </p:cNvCxnSpPr>
          <p:nvPr/>
        </p:nvCxnSpPr>
        <p:spPr>
          <a:xfrm flipV="1">
            <a:off x="7632051" y="6258928"/>
            <a:ext cx="146412" cy="18"/>
          </a:xfrm>
          <a:prstGeom prst="straightConnector1">
            <a:avLst/>
          </a:prstGeom>
          <a:ln w="127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직사각형 464">
            <a:extLst>
              <a:ext uri="{FF2B5EF4-FFF2-40B4-BE49-F238E27FC236}">
                <a16:creationId xmlns:a16="http://schemas.microsoft.com/office/drawing/2014/main" id="{7C2C4963-F498-6AB0-4DB3-A87EE8E3659B}"/>
              </a:ext>
            </a:extLst>
          </p:cNvPr>
          <p:cNvSpPr/>
          <p:nvPr/>
        </p:nvSpPr>
        <p:spPr>
          <a:xfrm>
            <a:off x="7778462" y="6017622"/>
            <a:ext cx="382267" cy="1231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0000FF"/>
                </a:solidFill>
                <a:latin typeface="Consolas" panose="020B0609020204030204" pitchFamily="49" charset="0"/>
              </a:rPr>
              <a:t>“Line-002”</a:t>
            </a:r>
            <a:endParaRPr lang="ko-KR" altLang="en-US" sz="500" b="1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466" name="직사각형 465">
            <a:extLst>
              <a:ext uri="{FF2B5EF4-FFF2-40B4-BE49-F238E27FC236}">
                <a16:creationId xmlns:a16="http://schemas.microsoft.com/office/drawing/2014/main" id="{42C43143-20C0-D600-CE19-C4AF3C57F71D}"/>
              </a:ext>
            </a:extLst>
          </p:cNvPr>
          <p:cNvSpPr/>
          <p:nvPr/>
        </p:nvSpPr>
        <p:spPr>
          <a:xfrm>
            <a:off x="7778463" y="6208896"/>
            <a:ext cx="464562" cy="1000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[x1,y1,x2,y2]</a:t>
            </a:r>
          </a:p>
        </p:txBody>
      </p:sp>
      <p:sp>
        <p:nvSpPr>
          <p:cNvPr id="507" name="사각형: 둥근 모서리 506">
            <a:extLst>
              <a:ext uri="{FF2B5EF4-FFF2-40B4-BE49-F238E27FC236}">
                <a16:creationId xmlns:a16="http://schemas.microsoft.com/office/drawing/2014/main" id="{129A5923-2834-111B-38DF-DC423ED27BFE}"/>
              </a:ext>
            </a:extLst>
          </p:cNvPr>
          <p:cNvSpPr/>
          <p:nvPr/>
        </p:nvSpPr>
        <p:spPr>
          <a:xfrm>
            <a:off x="10454295" y="2816327"/>
            <a:ext cx="900275" cy="401797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08" name="사각형: 둥근 모서리 507">
            <a:extLst>
              <a:ext uri="{FF2B5EF4-FFF2-40B4-BE49-F238E27FC236}">
                <a16:creationId xmlns:a16="http://schemas.microsoft.com/office/drawing/2014/main" id="{70F7AAE5-7DA9-9EA3-B911-673EB549BA87}"/>
              </a:ext>
            </a:extLst>
          </p:cNvPr>
          <p:cNvSpPr/>
          <p:nvPr/>
        </p:nvSpPr>
        <p:spPr>
          <a:xfrm>
            <a:off x="10417128" y="2774064"/>
            <a:ext cx="900275" cy="401797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06" name="사각형: 둥근 모서리 505">
            <a:extLst>
              <a:ext uri="{FF2B5EF4-FFF2-40B4-BE49-F238E27FC236}">
                <a16:creationId xmlns:a16="http://schemas.microsoft.com/office/drawing/2014/main" id="{43571C26-B66E-3039-0A3B-874FF011E230}"/>
              </a:ext>
            </a:extLst>
          </p:cNvPr>
          <p:cNvSpPr/>
          <p:nvPr/>
        </p:nvSpPr>
        <p:spPr>
          <a:xfrm>
            <a:off x="10381315" y="2737348"/>
            <a:ext cx="900275" cy="401797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i="1" dirty="0">
                <a:solidFill>
                  <a:schemeClr val="tx1">
                    <a:lumMod val="50000"/>
                  </a:schemeClr>
                </a:solidFill>
              </a:rPr>
              <a:t>Symbol </a:t>
            </a:r>
          </a:p>
          <a:p>
            <a:pPr algn="ctr"/>
            <a:r>
              <a:rPr lang="en-US" altLang="ko-KR" sz="1400" b="1" i="1" dirty="0">
                <a:solidFill>
                  <a:schemeClr val="tx1">
                    <a:lumMod val="50000"/>
                  </a:schemeClr>
                </a:solidFill>
              </a:rPr>
              <a:t>Object</a:t>
            </a:r>
            <a:endParaRPr lang="ko-KR" altLang="en-US" sz="14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509" name="직선 화살표 연결선 508">
            <a:extLst>
              <a:ext uri="{FF2B5EF4-FFF2-40B4-BE49-F238E27FC236}">
                <a16:creationId xmlns:a16="http://schemas.microsoft.com/office/drawing/2014/main" id="{3B26D2AA-A0F9-73B7-975B-F5F8A16FBC1D}"/>
              </a:ext>
            </a:extLst>
          </p:cNvPr>
          <p:cNvCxnSpPr>
            <a:cxnSpLocks/>
            <a:stCxn id="248" idx="3"/>
            <a:endCxn id="506" idx="1"/>
          </p:cNvCxnSpPr>
          <p:nvPr/>
        </p:nvCxnSpPr>
        <p:spPr>
          <a:xfrm flipV="1">
            <a:off x="9663440" y="2938247"/>
            <a:ext cx="717875" cy="2528"/>
          </a:xfrm>
          <a:prstGeom prst="straightConnector1">
            <a:avLst/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5" name="사각형: 둥근 모서리 534">
            <a:extLst>
              <a:ext uri="{FF2B5EF4-FFF2-40B4-BE49-F238E27FC236}">
                <a16:creationId xmlns:a16="http://schemas.microsoft.com/office/drawing/2014/main" id="{8243A2A7-2D2A-8DF5-8FE3-207F67F09014}"/>
              </a:ext>
            </a:extLst>
          </p:cNvPr>
          <p:cNvSpPr/>
          <p:nvPr/>
        </p:nvSpPr>
        <p:spPr>
          <a:xfrm>
            <a:off x="9713269" y="4595509"/>
            <a:ext cx="2392297" cy="1040344"/>
          </a:xfrm>
          <a:prstGeom prst="roundRect">
            <a:avLst>
              <a:gd name="adj" fmla="val 11662"/>
            </a:avLst>
          </a:prstGeom>
          <a:solidFill>
            <a:schemeClr val="bg1">
              <a:lumMod val="6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400" b="1" i="1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en-US" altLang="ko-KR" sz="1400" b="1" i="1" dirty="0">
                <a:solidFill>
                  <a:schemeClr val="tx1">
                    <a:lumMod val="50000"/>
                  </a:schemeClr>
                </a:solidFill>
              </a:rPr>
              <a:t>Line-Symbol recognition</a:t>
            </a:r>
          </a:p>
          <a:p>
            <a:pPr algn="ctr"/>
            <a:endParaRPr lang="en-US" altLang="ko-KR" sz="1400" b="1" i="1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lang="en-US" altLang="ko-KR" sz="1600" b="1" i="1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lang="en-US" altLang="ko-KR" sz="1600" b="1" i="1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lang="en-US" altLang="ko-KR" sz="16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537" name="직선 화살표 연결선 536">
            <a:extLst>
              <a:ext uri="{FF2B5EF4-FFF2-40B4-BE49-F238E27FC236}">
                <a16:creationId xmlns:a16="http://schemas.microsoft.com/office/drawing/2014/main" id="{2FA659C8-0B6B-ACBB-FDA7-B88A9BC7DCA7}"/>
              </a:ext>
            </a:extLst>
          </p:cNvPr>
          <p:cNvCxnSpPr>
            <a:cxnSpLocks/>
            <a:stCxn id="507" idx="2"/>
            <a:endCxn id="535" idx="0"/>
          </p:cNvCxnSpPr>
          <p:nvPr/>
        </p:nvCxnSpPr>
        <p:spPr>
          <a:xfrm>
            <a:off x="10904433" y="3218124"/>
            <a:ext cx="4985" cy="1377385"/>
          </a:xfrm>
          <a:prstGeom prst="straightConnector1">
            <a:avLst/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연결선: 꺾임 545">
            <a:extLst>
              <a:ext uri="{FF2B5EF4-FFF2-40B4-BE49-F238E27FC236}">
                <a16:creationId xmlns:a16="http://schemas.microsoft.com/office/drawing/2014/main" id="{F568BEFA-6C15-0A66-F6F0-5032FB3A2E36}"/>
              </a:ext>
            </a:extLst>
          </p:cNvPr>
          <p:cNvCxnSpPr>
            <a:cxnSpLocks/>
            <a:stCxn id="421" idx="3"/>
            <a:endCxn id="535" idx="1"/>
          </p:cNvCxnSpPr>
          <p:nvPr/>
        </p:nvCxnSpPr>
        <p:spPr>
          <a:xfrm flipV="1">
            <a:off x="9277350" y="5115681"/>
            <a:ext cx="435919" cy="1"/>
          </a:xfrm>
          <a:prstGeom prst="bentConnector3">
            <a:avLst>
              <a:gd name="adj1" fmla="val 50000"/>
            </a:avLst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직선 연결선 559">
            <a:extLst>
              <a:ext uri="{FF2B5EF4-FFF2-40B4-BE49-F238E27FC236}">
                <a16:creationId xmlns:a16="http://schemas.microsoft.com/office/drawing/2014/main" id="{B688469D-CA21-DAB0-9712-A64E242DBE23}"/>
              </a:ext>
            </a:extLst>
          </p:cNvPr>
          <p:cNvCxnSpPr>
            <a:cxnSpLocks/>
          </p:cNvCxnSpPr>
          <p:nvPr/>
        </p:nvCxnSpPr>
        <p:spPr>
          <a:xfrm flipV="1">
            <a:off x="9788656" y="5237641"/>
            <a:ext cx="987758" cy="4601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7" name="사각형: 둥근 모서리 556">
            <a:extLst>
              <a:ext uri="{FF2B5EF4-FFF2-40B4-BE49-F238E27FC236}">
                <a16:creationId xmlns:a16="http://schemas.microsoft.com/office/drawing/2014/main" id="{CFBB4AB3-06F0-0CCD-8AB5-0313B57B1013}"/>
              </a:ext>
            </a:extLst>
          </p:cNvPr>
          <p:cNvSpPr/>
          <p:nvPr/>
        </p:nvSpPr>
        <p:spPr>
          <a:xfrm>
            <a:off x="10295621" y="5033678"/>
            <a:ext cx="436098" cy="3283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952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i="1" dirty="0">
                <a:solidFill>
                  <a:schemeClr val="tx1">
                    <a:lumMod val="50000"/>
                  </a:schemeClr>
                </a:solidFill>
              </a:rPr>
              <a:t>Valve-006</a:t>
            </a:r>
          </a:p>
          <a:p>
            <a:pPr algn="ctr"/>
            <a:endParaRPr lang="en-US" altLang="ko-KR" sz="700" b="1" i="1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lang="en-US" altLang="ko-KR" sz="7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75E85C57-DEFF-629B-B79C-21FFF8DE7453}"/>
              </a:ext>
            </a:extLst>
          </p:cNvPr>
          <p:cNvGrpSpPr/>
          <p:nvPr/>
        </p:nvGrpSpPr>
        <p:grpSpPr>
          <a:xfrm>
            <a:off x="10385442" y="5159899"/>
            <a:ext cx="258671" cy="169819"/>
            <a:chOff x="9853644" y="4009281"/>
            <a:chExt cx="198724" cy="126312"/>
          </a:xfrm>
        </p:grpSpPr>
        <p:sp>
          <p:nvSpPr>
            <p:cNvPr id="554" name="이등변 삼각형 553">
              <a:extLst>
                <a:ext uri="{FF2B5EF4-FFF2-40B4-BE49-F238E27FC236}">
                  <a16:creationId xmlns:a16="http://schemas.microsoft.com/office/drawing/2014/main" id="{1EFAE2F2-1CB8-24D2-70CF-41DD834A19A8}"/>
                </a:ext>
              </a:extLst>
            </p:cNvPr>
            <p:cNvSpPr/>
            <p:nvPr/>
          </p:nvSpPr>
          <p:spPr>
            <a:xfrm rot="5400000">
              <a:off x="9844644" y="4018281"/>
              <a:ext cx="126001" cy="108001"/>
            </a:xfrm>
            <a:prstGeom prst="triangle">
              <a:avLst/>
            </a:prstGeom>
            <a:noFill/>
            <a:ln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5" name="타원 554">
              <a:extLst>
                <a:ext uri="{FF2B5EF4-FFF2-40B4-BE49-F238E27FC236}">
                  <a16:creationId xmlns:a16="http://schemas.microsoft.com/office/drawing/2014/main" id="{F7297B77-5ED5-5F7C-EBAB-F9E8D74E5995}"/>
                </a:ext>
              </a:extLst>
            </p:cNvPr>
            <p:cNvSpPr/>
            <p:nvPr/>
          </p:nvSpPr>
          <p:spPr>
            <a:xfrm>
              <a:off x="9899006" y="4019246"/>
              <a:ext cx="108000" cy="108000"/>
            </a:xfrm>
            <a:prstGeom prst="ellipse">
              <a:avLst/>
            </a:prstGeom>
            <a:solidFill>
              <a:srgbClr val="1A1D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6" name="이등변 삼각형 555">
              <a:extLst>
                <a:ext uri="{FF2B5EF4-FFF2-40B4-BE49-F238E27FC236}">
                  <a16:creationId xmlns:a16="http://schemas.microsoft.com/office/drawing/2014/main" id="{3E1E6128-8B8C-FA94-E46F-36270352E18E}"/>
                </a:ext>
              </a:extLst>
            </p:cNvPr>
            <p:cNvSpPr/>
            <p:nvPr/>
          </p:nvSpPr>
          <p:spPr>
            <a:xfrm rot="16200000">
              <a:off x="9935367" y="4018592"/>
              <a:ext cx="126001" cy="108001"/>
            </a:xfrm>
            <a:prstGeom prst="triangle">
              <a:avLst/>
            </a:prstGeom>
            <a:noFill/>
            <a:ln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2" name="타원 561">
            <a:extLst>
              <a:ext uri="{FF2B5EF4-FFF2-40B4-BE49-F238E27FC236}">
                <a16:creationId xmlns:a16="http://schemas.microsoft.com/office/drawing/2014/main" id="{D0E794CA-4F26-EBB2-810A-D67C29F1FEDC}"/>
              </a:ext>
            </a:extLst>
          </p:cNvPr>
          <p:cNvSpPr/>
          <p:nvPr/>
        </p:nvSpPr>
        <p:spPr>
          <a:xfrm>
            <a:off x="9780038" y="5222296"/>
            <a:ext cx="36000" cy="36000"/>
          </a:xfrm>
          <a:prstGeom prst="ellipse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563" name="타원 562">
            <a:extLst>
              <a:ext uri="{FF2B5EF4-FFF2-40B4-BE49-F238E27FC236}">
                <a16:creationId xmlns:a16="http://schemas.microsoft.com/office/drawing/2014/main" id="{67B6B3BB-9A31-4DA5-508F-CAF5B729B8DA}"/>
              </a:ext>
            </a:extLst>
          </p:cNvPr>
          <p:cNvSpPr/>
          <p:nvPr/>
        </p:nvSpPr>
        <p:spPr>
          <a:xfrm>
            <a:off x="10764912" y="5216051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565" name="사각형: 둥근 모서리 564">
            <a:extLst>
              <a:ext uri="{FF2B5EF4-FFF2-40B4-BE49-F238E27FC236}">
                <a16:creationId xmlns:a16="http://schemas.microsoft.com/office/drawing/2014/main" id="{7314F97A-0695-F086-1DED-7D1933B456A6}"/>
              </a:ext>
            </a:extLst>
          </p:cNvPr>
          <p:cNvSpPr/>
          <p:nvPr/>
        </p:nvSpPr>
        <p:spPr>
          <a:xfrm>
            <a:off x="9772859" y="5069132"/>
            <a:ext cx="434497" cy="137086"/>
          </a:xfrm>
          <a:prstGeom prst="roundRect">
            <a:avLst>
              <a:gd name="adj" fmla="val 0"/>
            </a:avLst>
          </a:prstGeom>
          <a:solidFill>
            <a:srgbClr val="A6A6A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i="1" dirty="0">
                <a:solidFill>
                  <a:schemeClr val="tx1">
                    <a:lumMod val="50000"/>
                  </a:schemeClr>
                </a:solidFill>
              </a:rPr>
              <a:t>Line-002</a:t>
            </a:r>
            <a:endParaRPr lang="ko-KR" altLang="en-US" sz="7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566" name="직선 화살표 연결선 565">
            <a:extLst>
              <a:ext uri="{FF2B5EF4-FFF2-40B4-BE49-F238E27FC236}">
                <a16:creationId xmlns:a16="http://schemas.microsoft.com/office/drawing/2014/main" id="{A5C31498-4679-5321-9404-DB4493E004E1}"/>
              </a:ext>
            </a:extLst>
          </p:cNvPr>
          <p:cNvCxnSpPr>
            <a:cxnSpLocks/>
          </p:cNvCxnSpPr>
          <p:nvPr/>
        </p:nvCxnSpPr>
        <p:spPr>
          <a:xfrm>
            <a:off x="10293720" y="5046990"/>
            <a:ext cx="0" cy="177672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7" name="직사각형 566">
            <a:extLst>
              <a:ext uri="{FF2B5EF4-FFF2-40B4-BE49-F238E27FC236}">
                <a16:creationId xmlns:a16="http://schemas.microsoft.com/office/drawing/2014/main" id="{49702824-D96B-D015-ECA8-DA3E74C687C9}"/>
              </a:ext>
            </a:extLst>
          </p:cNvPr>
          <p:cNvSpPr/>
          <p:nvPr/>
        </p:nvSpPr>
        <p:spPr>
          <a:xfrm>
            <a:off x="10270861" y="5007470"/>
            <a:ext cx="45719" cy="39520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3" name="화살표: 오른쪽 572">
            <a:extLst>
              <a:ext uri="{FF2B5EF4-FFF2-40B4-BE49-F238E27FC236}">
                <a16:creationId xmlns:a16="http://schemas.microsoft.com/office/drawing/2014/main" id="{47F5746D-158A-AA05-6797-C5A313344306}"/>
              </a:ext>
            </a:extLst>
          </p:cNvPr>
          <p:cNvSpPr/>
          <p:nvPr/>
        </p:nvSpPr>
        <p:spPr>
          <a:xfrm>
            <a:off x="10819984" y="5173296"/>
            <a:ext cx="205001" cy="137086"/>
          </a:xfrm>
          <a:prstGeom prst="rightArrow">
            <a:avLst>
              <a:gd name="adj1" fmla="val 26839"/>
              <a:gd name="adj2" fmla="val 80109"/>
            </a:avLst>
          </a:prstGeom>
          <a:solidFill>
            <a:srgbClr val="1A1D21"/>
          </a:solidFill>
          <a:ln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4" name="직선 연결선 573">
            <a:extLst>
              <a:ext uri="{FF2B5EF4-FFF2-40B4-BE49-F238E27FC236}">
                <a16:creationId xmlns:a16="http://schemas.microsoft.com/office/drawing/2014/main" id="{CE4C7643-02A5-2B18-4129-377BEFD14503}"/>
              </a:ext>
            </a:extLst>
          </p:cNvPr>
          <p:cNvCxnSpPr>
            <a:cxnSpLocks/>
          </p:cNvCxnSpPr>
          <p:nvPr/>
        </p:nvCxnSpPr>
        <p:spPr>
          <a:xfrm>
            <a:off x="8584284" y="5294117"/>
            <a:ext cx="597587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5" name="타원 574">
            <a:extLst>
              <a:ext uri="{FF2B5EF4-FFF2-40B4-BE49-F238E27FC236}">
                <a16:creationId xmlns:a16="http://schemas.microsoft.com/office/drawing/2014/main" id="{A3417949-AFCC-2981-3C7F-123DCDABA15D}"/>
              </a:ext>
            </a:extLst>
          </p:cNvPr>
          <p:cNvSpPr/>
          <p:nvPr/>
        </p:nvSpPr>
        <p:spPr>
          <a:xfrm>
            <a:off x="8562507" y="5274506"/>
            <a:ext cx="36000" cy="36000"/>
          </a:xfrm>
          <a:prstGeom prst="ellipse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576" name="타원 575">
            <a:extLst>
              <a:ext uri="{FF2B5EF4-FFF2-40B4-BE49-F238E27FC236}">
                <a16:creationId xmlns:a16="http://schemas.microsoft.com/office/drawing/2014/main" id="{7F3FF204-7C73-1D14-85C9-A44AEB790A8A}"/>
              </a:ext>
            </a:extLst>
          </p:cNvPr>
          <p:cNvSpPr/>
          <p:nvPr/>
        </p:nvSpPr>
        <p:spPr>
          <a:xfrm>
            <a:off x="9149966" y="5275580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578" name="사각형: 둥근 모서리 577">
            <a:extLst>
              <a:ext uri="{FF2B5EF4-FFF2-40B4-BE49-F238E27FC236}">
                <a16:creationId xmlns:a16="http://schemas.microsoft.com/office/drawing/2014/main" id="{5BB0CC6D-BBC0-1A27-566C-357DC6506C80}"/>
              </a:ext>
            </a:extLst>
          </p:cNvPr>
          <p:cNvSpPr/>
          <p:nvPr/>
        </p:nvSpPr>
        <p:spPr>
          <a:xfrm>
            <a:off x="8555527" y="5132208"/>
            <a:ext cx="434497" cy="137086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i="1" dirty="0">
                <a:solidFill>
                  <a:schemeClr val="tx1">
                    <a:lumMod val="50000"/>
                  </a:schemeClr>
                </a:solidFill>
              </a:rPr>
              <a:t>Line-002</a:t>
            </a:r>
            <a:endParaRPr lang="ko-KR" altLang="en-US" sz="7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89" name="사각형: 둥근 모서리 588">
            <a:extLst>
              <a:ext uri="{FF2B5EF4-FFF2-40B4-BE49-F238E27FC236}">
                <a16:creationId xmlns:a16="http://schemas.microsoft.com/office/drawing/2014/main" id="{C69FB907-B280-09A8-2C00-8B31BED826F0}"/>
              </a:ext>
            </a:extLst>
          </p:cNvPr>
          <p:cNvSpPr/>
          <p:nvPr/>
        </p:nvSpPr>
        <p:spPr>
          <a:xfrm>
            <a:off x="11563395" y="5025743"/>
            <a:ext cx="436098" cy="328350"/>
          </a:xfrm>
          <a:prstGeom prst="roundRect">
            <a:avLst>
              <a:gd name="adj" fmla="val 0"/>
            </a:avLst>
          </a:prstGeom>
          <a:solidFill>
            <a:srgbClr val="A6A6A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i="1" dirty="0">
                <a:solidFill>
                  <a:schemeClr val="tx1">
                    <a:lumMod val="50000"/>
                  </a:schemeClr>
                </a:solidFill>
              </a:rPr>
              <a:t>Valve-006</a:t>
            </a:r>
          </a:p>
          <a:p>
            <a:pPr algn="ctr"/>
            <a:endParaRPr lang="en-US" altLang="ko-KR" sz="700" b="1" i="1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lang="en-US" altLang="ko-KR" sz="7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96" name="사각형: 둥근 모서리 595">
            <a:extLst>
              <a:ext uri="{FF2B5EF4-FFF2-40B4-BE49-F238E27FC236}">
                <a16:creationId xmlns:a16="http://schemas.microsoft.com/office/drawing/2014/main" id="{FE82DFCF-0AE9-EBA2-6420-8AA69671138C}"/>
              </a:ext>
            </a:extLst>
          </p:cNvPr>
          <p:cNvSpPr/>
          <p:nvPr/>
        </p:nvSpPr>
        <p:spPr>
          <a:xfrm>
            <a:off x="11040633" y="5061197"/>
            <a:ext cx="434497" cy="137086"/>
          </a:xfrm>
          <a:prstGeom prst="roundRect">
            <a:avLst>
              <a:gd name="adj" fmla="val 0"/>
            </a:avLst>
          </a:prstGeom>
          <a:solidFill>
            <a:srgbClr val="A6A6A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i="1" dirty="0">
                <a:solidFill>
                  <a:schemeClr val="tx1">
                    <a:lumMod val="50000"/>
                  </a:schemeClr>
                </a:solidFill>
              </a:rPr>
              <a:t>Line-002</a:t>
            </a:r>
            <a:endParaRPr lang="ko-KR" altLang="en-US" sz="7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588" name="직선 연결선 587">
            <a:extLst>
              <a:ext uri="{FF2B5EF4-FFF2-40B4-BE49-F238E27FC236}">
                <a16:creationId xmlns:a16="http://schemas.microsoft.com/office/drawing/2014/main" id="{DFC80D38-0DD5-67CD-D3E2-378C888011C5}"/>
              </a:ext>
            </a:extLst>
          </p:cNvPr>
          <p:cNvCxnSpPr>
            <a:cxnSpLocks/>
          </p:cNvCxnSpPr>
          <p:nvPr/>
        </p:nvCxnSpPr>
        <p:spPr>
          <a:xfrm flipV="1">
            <a:off x="11056430" y="5229706"/>
            <a:ext cx="987758" cy="4601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0" name="그룹 589">
            <a:extLst>
              <a:ext uri="{FF2B5EF4-FFF2-40B4-BE49-F238E27FC236}">
                <a16:creationId xmlns:a16="http://schemas.microsoft.com/office/drawing/2014/main" id="{73B60558-8F61-6105-7D4E-0CE004B28B1B}"/>
              </a:ext>
            </a:extLst>
          </p:cNvPr>
          <p:cNvGrpSpPr/>
          <p:nvPr/>
        </p:nvGrpSpPr>
        <p:grpSpPr>
          <a:xfrm>
            <a:off x="11653216" y="5151964"/>
            <a:ext cx="258671" cy="169819"/>
            <a:chOff x="9853644" y="4009281"/>
            <a:chExt cx="198724" cy="126312"/>
          </a:xfrm>
        </p:grpSpPr>
        <p:sp>
          <p:nvSpPr>
            <p:cNvPr id="591" name="이등변 삼각형 590">
              <a:extLst>
                <a:ext uri="{FF2B5EF4-FFF2-40B4-BE49-F238E27FC236}">
                  <a16:creationId xmlns:a16="http://schemas.microsoft.com/office/drawing/2014/main" id="{205C6752-0E94-9F2F-8CC0-266D206622AE}"/>
                </a:ext>
              </a:extLst>
            </p:cNvPr>
            <p:cNvSpPr/>
            <p:nvPr/>
          </p:nvSpPr>
          <p:spPr>
            <a:xfrm rot="5400000">
              <a:off x="9844644" y="4018281"/>
              <a:ext cx="126001" cy="108001"/>
            </a:xfrm>
            <a:prstGeom prst="triangle">
              <a:avLst/>
            </a:prstGeom>
            <a:solidFill>
              <a:srgbClr val="A6A6A6"/>
            </a:solidFill>
            <a:ln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3" name="이등변 삼각형 592">
              <a:extLst>
                <a:ext uri="{FF2B5EF4-FFF2-40B4-BE49-F238E27FC236}">
                  <a16:creationId xmlns:a16="http://schemas.microsoft.com/office/drawing/2014/main" id="{854246C9-FFF5-DD81-8752-419DF3FD7678}"/>
                </a:ext>
              </a:extLst>
            </p:cNvPr>
            <p:cNvSpPr/>
            <p:nvPr/>
          </p:nvSpPr>
          <p:spPr>
            <a:xfrm rot="16200000">
              <a:off x="9935367" y="4018592"/>
              <a:ext cx="126001" cy="108001"/>
            </a:xfrm>
            <a:prstGeom prst="triangle">
              <a:avLst/>
            </a:prstGeom>
            <a:solidFill>
              <a:srgbClr val="A6A6A6"/>
            </a:solidFill>
            <a:ln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2" name="타원 591">
              <a:extLst>
                <a:ext uri="{FF2B5EF4-FFF2-40B4-BE49-F238E27FC236}">
                  <a16:creationId xmlns:a16="http://schemas.microsoft.com/office/drawing/2014/main" id="{C96F02A8-7C2C-7D34-CB3E-E0846A53BB73}"/>
                </a:ext>
              </a:extLst>
            </p:cNvPr>
            <p:cNvSpPr/>
            <p:nvPr/>
          </p:nvSpPr>
          <p:spPr>
            <a:xfrm>
              <a:off x="9899006" y="4019246"/>
              <a:ext cx="108000" cy="108000"/>
            </a:xfrm>
            <a:prstGeom prst="ellipse">
              <a:avLst/>
            </a:prstGeom>
            <a:solidFill>
              <a:srgbClr val="1A1D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7646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Related works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W. Gao et al., 2020</a:t>
            </a:r>
          </a:p>
          <a:p>
            <a:pPr lvl="1"/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Component detection in piping and instrumentation diagrams of </a:t>
            </a:r>
            <a:r>
              <a:rPr kumimoji="1" lang="en-US" altLang="ko-KR" sz="2000" dirty="0" err="1">
                <a:solidFill>
                  <a:schemeClr val="bg2">
                    <a:lumMod val="10000"/>
                  </a:schemeClr>
                </a:solidFill>
              </a:rPr>
              <a:t>nuclearpower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 plants based on neural networks, ELSEVIER, Progress in Nuclear Energy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Contribution</a:t>
            </a: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원자력 플랜트 유지와 운전에 필요한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P&amp;ID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데이터 수동 추출에서 발생하는 위험을 방지하기 위한 딥러닝 기반 자동 데이터 추출기법 제안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ResNet-50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모델을 사용하여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25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개 클래스의 심볼 탐지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+ Hough transform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으로 파이프 탐지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 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CNN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구조분석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심볼 탐지성능 향상을 위한 </a:t>
            </a:r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</a:rPr>
              <a:t>하이퍼파라미터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튜닝기법 제안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데이터셋 준비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증강기법 제안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Seglink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모델을 사용하여 텍스트 인식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41EAC8-8869-F2CC-1834-D39000C71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255" y="352009"/>
            <a:ext cx="6042745" cy="32483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F1D8659-214D-C9B1-43B5-9482552C5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645" y="3583547"/>
            <a:ext cx="5637615" cy="288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77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7F785B63-DC63-2460-8A49-880E7798EFD7}"/>
              </a:ext>
            </a:extLst>
          </p:cNvPr>
          <p:cNvSpPr/>
          <p:nvPr/>
        </p:nvSpPr>
        <p:spPr>
          <a:xfrm>
            <a:off x="5317853" y="2287002"/>
            <a:ext cx="811184" cy="3878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94FB718-FD91-A7E0-53FE-7EBB0CF3236F}"/>
              </a:ext>
            </a:extLst>
          </p:cNvPr>
          <p:cNvSpPr/>
          <p:nvPr/>
        </p:nvSpPr>
        <p:spPr>
          <a:xfrm>
            <a:off x="5284817" y="2253193"/>
            <a:ext cx="811184" cy="3878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BD2CE289-442A-B042-A100-4CAC57F862E1}"/>
              </a:ext>
            </a:extLst>
          </p:cNvPr>
          <p:cNvSpPr/>
          <p:nvPr/>
        </p:nvSpPr>
        <p:spPr>
          <a:xfrm>
            <a:off x="4751526" y="3228077"/>
            <a:ext cx="900275" cy="401797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Summary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1779" y="6429395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90</a:t>
            </a:fld>
            <a:endParaRPr lang="ko-KR" altLang="en-US" dirty="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559C37D-3EBD-A26C-5F7B-4321388A0E9F}"/>
              </a:ext>
            </a:extLst>
          </p:cNvPr>
          <p:cNvSpPr/>
          <p:nvPr/>
        </p:nvSpPr>
        <p:spPr>
          <a:xfrm>
            <a:off x="912925" y="3272160"/>
            <a:ext cx="1080413" cy="37570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i="1" dirty="0">
                <a:solidFill>
                  <a:schemeClr val="bg2">
                    <a:lumMod val="10000"/>
                  </a:schemeClr>
                </a:solidFill>
              </a:rPr>
              <a:t>P&amp;ID Image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388EC7D-7A88-1158-A5A3-FFC3921E62BC}"/>
              </a:ext>
            </a:extLst>
          </p:cNvPr>
          <p:cNvCxnSpPr>
            <a:cxnSpLocks/>
            <a:stCxn id="37" idx="0"/>
            <a:endCxn id="153" idx="2"/>
          </p:cNvCxnSpPr>
          <p:nvPr/>
        </p:nvCxnSpPr>
        <p:spPr>
          <a:xfrm flipV="1">
            <a:off x="1453132" y="2432532"/>
            <a:ext cx="5943" cy="839628"/>
          </a:xfrm>
          <a:prstGeom prst="straightConnector1">
            <a:avLst/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64E2271E-48E5-1B4F-784D-D09B91180970}"/>
              </a:ext>
            </a:extLst>
          </p:cNvPr>
          <p:cNvSpPr/>
          <p:nvPr/>
        </p:nvSpPr>
        <p:spPr>
          <a:xfrm>
            <a:off x="2737802" y="1431968"/>
            <a:ext cx="2161251" cy="1223508"/>
          </a:xfrm>
          <a:prstGeom prst="roundRect">
            <a:avLst>
              <a:gd name="adj" fmla="val 11662"/>
            </a:avLst>
          </a:prstGeom>
          <a:solidFill>
            <a:schemeClr val="bg1">
              <a:lumMod val="6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i="1" dirty="0">
                <a:solidFill>
                  <a:schemeClr val="bg2">
                    <a:lumMod val="10000"/>
                  </a:schemeClr>
                </a:solidFill>
              </a:rPr>
              <a:t>Tesseract OCR</a:t>
            </a:r>
          </a:p>
          <a:p>
            <a:pPr algn="ctr"/>
            <a:endParaRPr lang="en-US" altLang="ko-KR" sz="160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60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60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BAEC2E55-3D45-89F5-CA82-5B9C8C87CA1D}"/>
              </a:ext>
            </a:extLst>
          </p:cNvPr>
          <p:cNvCxnSpPr>
            <a:cxnSpLocks/>
            <a:stCxn id="153" idx="3"/>
            <a:endCxn id="49" idx="1"/>
          </p:cNvCxnSpPr>
          <p:nvPr/>
        </p:nvCxnSpPr>
        <p:spPr>
          <a:xfrm>
            <a:off x="2340090" y="2044539"/>
            <a:ext cx="403592" cy="1300572"/>
          </a:xfrm>
          <a:prstGeom prst="bentConnector3">
            <a:avLst>
              <a:gd name="adj1" fmla="val 40560"/>
            </a:avLst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82757C80-1BE7-FDD5-2B98-A3ABC0630218}"/>
              </a:ext>
            </a:extLst>
          </p:cNvPr>
          <p:cNvSpPr/>
          <p:nvPr/>
        </p:nvSpPr>
        <p:spPr>
          <a:xfrm>
            <a:off x="2743682" y="3086225"/>
            <a:ext cx="1007320" cy="517771"/>
          </a:xfrm>
          <a:prstGeom prst="roundRect">
            <a:avLst>
              <a:gd name="adj" fmla="val 11662"/>
            </a:avLst>
          </a:prstGeom>
          <a:solidFill>
            <a:schemeClr val="bg1">
              <a:lumMod val="6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i="1" dirty="0">
                <a:solidFill>
                  <a:schemeClr val="bg2">
                    <a:lumMod val="10000"/>
                  </a:schemeClr>
                </a:solidFill>
              </a:rPr>
              <a:t>Hough Transform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1381217-F94F-0B3E-7279-EB9AFB98CBA8}"/>
              </a:ext>
            </a:extLst>
          </p:cNvPr>
          <p:cNvCxnSpPr>
            <a:cxnSpLocks/>
            <a:stCxn id="49" idx="2"/>
            <a:endCxn id="76" idx="0"/>
          </p:cNvCxnSpPr>
          <p:nvPr/>
        </p:nvCxnSpPr>
        <p:spPr>
          <a:xfrm flipH="1">
            <a:off x="3242118" y="3603996"/>
            <a:ext cx="5224" cy="321179"/>
          </a:xfrm>
          <a:prstGeom prst="straightConnector1">
            <a:avLst/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ABD5A5F1-F341-FA1B-117B-525F450F2556}"/>
              </a:ext>
            </a:extLst>
          </p:cNvPr>
          <p:cNvCxnSpPr>
            <a:cxnSpLocks/>
            <a:stCxn id="49" idx="3"/>
            <a:endCxn id="71" idx="1"/>
          </p:cNvCxnSpPr>
          <p:nvPr/>
        </p:nvCxnSpPr>
        <p:spPr>
          <a:xfrm>
            <a:off x="3751002" y="3345111"/>
            <a:ext cx="911088" cy="2048"/>
          </a:xfrm>
          <a:prstGeom prst="straightConnector1">
            <a:avLst/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8DC6C916-9163-6014-6C77-D97F9FD12C33}"/>
              </a:ext>
            </a:extLst>
          </p:cNvPr>
          <p:cNvSpPr/>
          <p:nvPr/>
        </p:nvSpPr>
        <p:spPr>
          <a:xfrm>
            <a:off x="4710972" y="3186521"/>
            <a:ext cx="900275" cy="401797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2E819ECD-93B8-0034-81DD-11D4F00B871A}"/>
              </a:ext>
            </a:extLst>
          </p:cNvPr>
          <p:cNvSpPr/>
          <p:nvPr/>
        </p:nvSpPr>
        <p:spPr>
          <a:xfrm>
            <a:off x="4662090" y="3146260"/>
            <a:ext cx="900275" cy="401797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i="1" dirty="0">
                <a:solidFill>
                  <a:schemeClr val="bg2">
                    <a:lumMod val="10000"/>
                  </a:schemeClr>
                </a:solidFill>
              </a:rPr>
              <a:t>Line </a:t>
            </a:r>
          </a:p>
          <a:p>
            <a:pPr algn="ctr"/>
            <a:r>
              <a:rPr lang="en-US" altLang="ko-KR" sz="1400" b="1" i="1" dirty="0">
                <a:solidFill>
                  <a:schemeClr val="bg2">
                    <a:lumMod val="10000"/>
                  </a:schemeClr>
                </a:solidFill>
              </a:rPr>
              <a:t>Object</a:t>
            </a:r>
            <a:endParaRPr lang="ko-KR" altLang="en-US" sz="14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7C6A9F53-8E9F-9067-D1E1-872FF8B7735C}"/>
              </a:ext>
            </a:extLst>
          </p:cNvPr>
          <p:cNvSpPr/>
          <p:nvPr/>
        </p:nvSpPr>
        <p:spPr>
          <a:xfrm>
            <a:off x="2599633" y="1234249"/>
            <a:ext cx="3700522" cy="1515159"/>
          </a:xfrm>
          <a:prstGeom prst="roundRect">
            <a:avLst>
              <a:gd name="adj" fmla="val 6787"/>
            </a:avLst>
          </a:prstGeom>
          <a:noFill/>
          <a:ln w="19050">
            <a:solidFill>
              <a:srgbClr val="1A1D2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502F199A-08AC-29C7-069F-9C7871D2C6C2}"/>
              </a:ext>
            </a:extLst>
          </p:cNvPr>
          <p:cNvSpPr/>
          <p:nvPr/>
        </p:nvSpPr>
        <p:spPr>
          <a:xfrm>
            <a:off x="2733233" y="3925175"/>
            <a:ext cx="1017769" cy="513486"/>
          </a:xfrm>
          <a:prstGeom prst="roundRect">
            <a:avLst>
              <a:gd name="adj" fmla="val 11662"/>
            </a:avLst>
          </a:prstGeom>
          <a:solidFill>
            <a:schemeClr val="bg1">
              <a:lumMod val="6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300" b="1" i="1" dirty="0">
                <a:solidFill>
                  <a:schemeClr val="bg2">
                    <a:lumMod val="10000"/>
                  </a:schemeClr>
                </a:solidFill>
              </a:rPr>
              <a:t>Remove </a:t>
            </a:r>
          </a:p>
          <a:p>
            <a:pPr algn="ctr"/>
            <a:r>
              <a:rPr lang="en-US" altLang="ko-KR" sz="1300" b="1" i="1" dirty="0">
                <a:solidFill>
                  <a:schemeClr val="bg2">
                    <a:lumMod val="10000"/>
                  </a:schemeClr>
                </a:solidFill>
              </a:rPr>
              <a:t>Detected Line</a:t>
            </a:r>
          </a:p>
        </p:txBody>
      </p: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B6236AEE-48B3-DAE0-573A-CFAE5CA172FE}"/>
              </a:ext>
            </a:extLst>
          </p:cNvPr>
          <p:cNvCxnSpPr>
            <a:cxnSpLocks/>
            <a:stCxn id="59" idx="3"/>
            <a:endCxn id="36" idx="1"/>
          </p:cNvCxnSpPr>
          <p:nvPr/>
        </p:nvCxnSpPr>
        <p:spPr>
          <a:xfrm>
            <a:off x="4899053" y="2043722"/>
            <a:ext cx="350071" cy="367828"/>
          </a:xfrm>
          <a:prstGeom prst="bentConnector3">
            <a:avLst>
              <a:gd name="adj1" fmla="val 50000"/>
            </a:avLst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A54A94D6-B34B-1B10-8740-87C9752679C4}"/>
              </a:ext>
            </a:extLst>
          </p:cNvPr>
          <p:cNvCxnSpPr>
            <a:cxnSpLocks/>
            <a:stCxn id="249" idx="3"/>
            <a:endCxn id="421" idx="1"/>
          </p:cNvCxnSpPr>
          <p:nvPr/>
        </p:nvCxnSpPr>
        <p:spPr>
          <a:xfrm flipV="1">
            <a:off x="6198526" y="3517749"/>
            <a:ext cx="455677" cy="796433"/>
          </a:xfrm>
          <a:prstGeom prst="bentConnector3">
            <a:avLst>
              <a:gd name="adj1" fmla="val 50000"/>
            </a:avLst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1" name="표 101">
            <a:extLst>
              <a:ext uri="{FF2B5EF4-FFF2-40B4-BE49-F238E27FC236}">
                <a16:creationId xmlns:a16="http://schemas.microsoft.com/office/drawing/2014/main" id="{330DE523-E23B-73BF-A923-CEFD3252B9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554883"/>
              </p:ext>
            </p:extLst>
          </p:nvPr>
        </p:nvGraphicFramePr>
        <p:xfrm>
          <a:off x="2803129" y="1714381"/>
          <a:ext cx="2054078" cy="827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8410">
                  <a:extLst>
                    <a:ext uri="{9D8B030D-6E8A-4147-A177-3AD203B41FA5}">
                      <a16:colId xmlns:a16="http://schemas.microsoft.com/office/drawing/2014/main" val="635278403"/>
                    </a:ext>
                  </a:extLst>
                </a:gridCol>
                <a:gridCol w="363917">
                  <a:extLst>
                    <a:ext uri="{9D8B030D-6E8A-4147-A177-3AD203B41FA5}">
                      <a16:colId xmlns:a16="http://schemas.microsoft.com/office/drawing/2014/main" val="3268209172"/>
                    </a:ext>
                  </a:extLst>
                </a:gridCol>
                <a:gridCol w="363917">
                  <a:extLst>
                    <a:ext uri="{9D8B030D-6E8A-4147-A177-3AD203B41FA5}">
                      <a16:colId xmlns:a16="http://schemas.microsoft.com/office/drawing/2014/main" val="1350780444"/>
                    </a:ext>
                  </a:extLst>
                </a:gridCol>
                <a:gridCol w="363917">
                  <a:extLst>
                    <a:ext uri="{9D8B030D-6E8A-4147-A177-3AD203B41FA5}">
                      <a16:colId xmlns:a16="http://schemas.microsoft.com/office/drawing/2014/main" val="2169346241"/>
                    </a:ext>
                  </a:extLst>
                </a:gridCol>
                <a:gridCol w="363917">
                  <a:extLst>
                    <a:ext uri="{9D8B030D-6E8A-4147-A177-3AD203B41FA5}">
                      <a16:colId xmlns:a16="http://schemas.microsoft.com/office/drawing/2014/main" val="2700602111"/>
                    </a:ext>
                  </a:extLst>
                </a:gridCol>
              </a:tblGrid>
              <a:tr h="1722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dirty="0">
                          <a:solidFill>
                            <a:srgbClr val="1A1D21"/>
                          </a:solidFill>
                          <a:latin typeface="+mn-lt"/>
                        </a:rPr>
                        <a:t>Text</a:t>
                      </a:r>
                      <a:endParaRPr lang="ko-KR" altLang="en-US" sz="1000" i="1" dirty="0">
                        <a:solidFill>
                          <a:srgbClr val="1A1D2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i="1" dirty="0">
                          <a:solidFill>
                            <a:srgbClr val="1A1D21"/>
                          </a:solidFill>
                          <a:latin typeface="+mn-lt"/>
                        </a:rPr>
                        <a:t>x</a:t>
                      </a:r>
                      <a:endParaRPr lang="ko-KR" altLang="en-US" sz="1050" i="1" dirty="0">
                        <a:solidFill>
                          <a:srgbClr val="1A1D2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i="1" dirty="0">
                          <a:solidFill>
                            <a:srgbClr val="1A1D21"/>
                          </a:solidFill>
                          <a:latin typeface="+mn-lt"/>
                        </a:rPr>
                        <a:t>y</a:t>
                      </a:r>
                      <a:endParaRPr lang="ko-KR" altLang="en-US" sz="1050" i="1" dirty="0">
                        <a:solidFill>
                          <a:srgbClr val="1A1D2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i="1" dirty="0">
                          <a:solidFill>
                            <a:srgbClr val="1A1D21"/>
                          </a:solidFill>
                          <a:latin typeface="+mn-lt"/>
                        </a:rPr>
                        <a:t>w</a:t>
                      </a:r>
                      <a:endParaRPr lang="ko-KR" altLang="en-US" sz="1050" i="1" dirty="0">
                        <a:solidFill>
                          <a:srgbClr val="1A1D2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i="1" dirty="0">
                          <a:solidFill>
                            <a:srgbClr val="1A1D21"/>
                          </a:solidFill>
                          <a:latin typeface="+mn-lt"/>
                        </a:rPr>
                        <a:t>h</a:t>
                      </a:r>
                      <a:endParaRPr lang="ko-KR" altLang="en-US" sz="1050" i="1" dirty="0">
                        <a:solidFill>
                          <a:srgbClr val="1A1D2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687315"/>
                  </a:ext>
                </a:extLst>
              </a:tr>
              <a:tr h="163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i="1" dirty="0">
                          <a:latin typeface="+mn-lt"/>
                        </a:rPr>
                        <a:t>“Line-001”</a:t>
                      </a:r>
                      <a:endParaRPr lang="ko-KR" altLang="en-US" sz="9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i="1" dirty="0">
                          <a:latin typeface="+mn-lt"/>
                        </a:rPr>
                        <a:t>2345</a:t>
                      </a:r>
                      <a:endParaRPr lang="ko-KR" altLang="en-US" sz="9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i="1" dirty="0">
                          <a:latin typeface="+mn-lt"/>
                        </a:rPr>
                        <a:t>882</a:t>
                      </a:r>
                      <a:endParaRPr lang="ko-KR" altLang="en-US" sz="9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i="1" dirty="0">
                          <a:latin typeface="+mn-lt"/>
                        </a:rPr>
                        <a:t>220</a:t>
                      </a:r>
                      <a:endParaRPr lang="ko-KR" altLang="en-US" sz="9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i="1" dirty="0">
                          <a:latin typeface="+mn-lt"/>
                        </a:rPr>
                        <a:t>30</a:t>
                      </a:r>
                      <a:endParaRPr lang="ko-KR" altLang="en-US" sz="9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80081"/>
                  </a:ext>
                </a:extLst>
              </a:tr>
              <a:tr h="163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i="1" dirty="0">
                          <a:latin typeface="+mn-lt"/>
                        </a:rPr>
                        <a:t>“Valve-006”</a:t>
                      </a:r>
                      <a:endParaRPr lang="ko-KR" altLang="en-US" sz="9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i="1" dirty="0">
                          <a:latin typeface="+mn-lt"/>
                        </a:rPr>
                        <a:t>4534</a:t>
                      </a:r>
                      <a:endParaRPr lang="ko-KR" altLang="en-US" sz="9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i="1" dirty="0">
                          <a:latin typeface="+mn-lt"/>
                        </a:rPr>
                        <a:t>2145</a:t>
                      </a:r>
                      <a:endParaRPr lang="ko-KR" altLang="en-US" sz="9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i="1" dirty="0">
                          <a:latin typeface="+mn-lt"/>
                        </a:rPr>
                        <a:t>256</a:t>
                      </a:r>
                      <a:endParaRPr lang="ko-KR" altLang="en-US" sz="9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i="1" dirty="0">
                          <a:latin typeface="+mn-lt"/>
                        </a:rPr>
                        <a:t>25</a:t>
                      </a:r>
                      <a:endParaRPr lang="ko-KR" altLang="en-US" sz="9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413335"/>
                  </a:ext>
                </a:extLst>
              </a:tr>
              <a:tr h="163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1" dirty="0">
                          <a:latin typeface="+mn-lt"/>
                        </a:rPr>
                        <a:t>“Line-008”</a:t>
                      </a:r>
                      <a:endParaRPr lang="ko-KR" altLang="en-US" sz="9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i="1" dirty="0">
                          <a:latin typeface="+mn-lt"/>
                        </a:rPr>
                        <a:t>3623</a:t>
                      </a:r>
                      <a:endParaRPr lang="ko-KR" altLang="en-US" sz="9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i="1" dirty="0">
                          <a:latin typeface="+mn-lt"/>
                        </a:rPr>
                        <a:t>2314</a:t>
                      </a:r>
                      <a:endParaRPr lang="ko-KR" altLang="en-US" sz="9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i="1" dirty="0">
                          <a:latin typeface="+mn-lt"/>
                        </a:rPr>
                        <a:t>256</a:t>
                      </a:r>
                      <a:endParaRPr lang="ko-KR" altLang="en-US" sz="9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i="1" dirty="0">
                          <a:latin typeface="+mn-lt"/>
                        </a:rPr>
                        <a:t>25</a:t>
                      </a:r>
                      <a:endParaRPr lang="ko-KR" altLang="en-US" sz="9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143811"/>
                  </a:ext>
                </a:extLst>
              </a:tr>
              <a:tr h="163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5512273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8AB40D91-C9D4-0D0E-7F7D-D6E60C8F37DA}"/>
              </a:ext>
            </a:extLst>
          </p:cNvPr>
          <p:cNvSpPr txBox="1"/>
          <p:nvPr/>
        </p:nvSpPr>
        <p:spPr>
          <a:xfrm rot="5400000">
            <a:off x="2976349" y="2381994"/>
            <a:ext cx="3225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i="1" dirty="0">
                <a:solidFill>
                  <a:schemeClr val="bg2">
                    <a:lumMod val="10000"/>
                  </a:schemeClr>
                </a:solidFill>
              </a:rPr>
              <a:t>…</a:t>
            </a:r>
            <a:endParaRPr lang="ko-KR" altLang="en-US" sz="8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3" name="사각형: 둥근 모서리 152">
            <a:extLst>
              <a:ext uri="{FF2B5EF4-FFF2-40B4-BE49-F238E27FC236}">
                <a16:creationId xmlns:a16="http://schemas.microsoft.com/office/drawing/2014/main" id="{5561C9A5-DF8F-0850-83DA-4F4E704A22B8}"/>
              </a:ext>
            </a:extLst>
          </p:cNvPr>
          <p:cNvSpPr/>
          <p:nvPr/>
        </p:nvSpPr>
        <p:spPr>
          <a:xfrm>
            <a:off x="578059" y="1656545"/>
            <a:ext cx="1762031" cy="775987"/>
          </a:xfrm>
          <a:prstGeom prst="roundRect">
            <a:avLst>
              <a:gd name="adj" fmla="val 11662"/>
            </a:avLst>
          </a:prstGeom>
          <a:solidFill>
            <a:schemeClr val="bg1">
              <a:lumMod val="6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C0BBFCC6-58AA-E052-0535-6D0481739D4C}"/>
              </a:ext>
            </a:extLst>
          </p:cNvPr>
          <p:cNvSpPr txBox="1"/>
          <p:nvPr/>
        </p:nvSpPr>
        <p:spPr>
          <a:xfrm>
            <a:off x="856057" y="1619043"/>
            <a:ext cx="1290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solidFill>
                  <a:schemeClr val="bg2">
                    <a:lumMod val="10000"/>
                  </a:schemeClr>
                </a:solidFill>
              </a:rPr>
              <a:t>Preprocessing</a:t>
            </a:r>
            <a:endParaRPr lang="ko-KR" altLang="en-US" sz="14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87F7CBE-1B16-928C-7852-6A6D5B04158C}"/>
              </a:ext>
            </a:extLst>
          </p:cNvPr>
          <p:cNvSpPr/>
          <p:nvPr/>
        </p:nvSpPr>
        <p:spPr>
          <a:xfrm>
            <a:off x="665309" y="1945775"/>
            <a:ext cx="758839" cy="352094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i="1" dirty="0">
                <a:solidFill>
                  <a:schemeClr val="bg2">
                    <a:lumMod val="10000"/>
                  </a:schemeClr>
                </a:solidFill>
              </a:rPr>
              <a:t>Image</a:t>
            </a:r>
          </a:p>
          <a:p>
            <a:pPr algn="ctr"/>
            <a:r>
              <a:rPr lang="en-US" altLang="ko-KR" sz="1100" b="1" i="1" dirty="0">
                <a:solidFill>
                  <a:schemeClr val="bg2">
                    <a:lumMod val="10000"/>
                  </a:schemeClr>
                </a:solidFill>
              </a:rPr>
              <a:t>Binarization</a:t>
            </a:r>
            <a:endParaRPr lang="ko-KR" altLang="en-US" sz="11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81CDF2EC-CCE9-244F-A893-3566A97E38DC}"/>
              </a:ext>
            </a:extLst>
          </p:cNvPr>
          <p:cNvSpPr/>
          <p:nvPr/>
        </p:nvSpPr>
        <p:spPr>
          <a:xfrm>
            <a:off x="1622016" y="1951158"/>
            <a:ext cx="629070" cy="346711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i="1" dirty="0">
                <a:solidFill>
                  <a:schemeClr val="bg2">
                    <a:lumMod val="10000"/>
                  </a:schemeClr>
                </a:solidFill>
              </a:rPr>
              <a:t>Border Remove</a:t>
            </a:r>
            <a:endParaRPr lang="ko-KR" altLang="en-US" sz="11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8E446FD0-4151-9567-8342-C30E1FF78696}"/>
              </a:ext>
            </a:extLst>
          </p:cNvPr>
          <p:cNvCxnSpPr>
            <a:cxnSpLocks/>
            <a:stCxn id="24" idx="3"/>
            <a:endCxn id="159" idx="1"/>
          </p:cNvCxnSpPr>
          <p:nvPr/>
        </p:nvCxnSpPr>
        <p:spPr>
          <a:xfrm>
            <a:off x="1424148" y="2121822"/>
            <a:ext cx="197868" cy="2692"/>
          </a:xfrm>
          <a:prstGeom prst="straightConnector1">
            <a:avLst/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45DB0FF3-965F-1C8A-AD26-8624B616C4C4}"/>
              </a:ext>
            </a:extLst>
          </p:cNvPr>
          <p:cNvSpPr txBox="1"/>
          <p:nvPr/>
        </p:nvSpPr>
        <p:spPr>
          <a:xfrm rot="5400000">
            <a:off x="3437454" y="2381994"/>
            <a:ext cx="3225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i="1" dirty="0">
                <a:solidFill>
                  <a:schemeClr val="bg2">
                    <a:lumMod val="10000"/>
                  </a:schemeClr>
                </a:solidFill>
              </a:rPr>
              <a:t>…</a:t>
            </a:r>
            <a:endParaRPr lang="ko-KR" altLang="en-US" sz="8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2A3F7E9B-C109-4A6A-0825-4E9920F0407B}"/>
              </a:ext>
            </a:extLst>
          </p:cNvPr>
          <p:cNvSpPr txBox="1"/>
          <p:nvPr/>
        </p:nvSpPr>
        <p:spPr>
          <a:xfrm rot="5400000">
            <a:off x="3800130" y="2381994"/>
            <a:ext cx="3225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i="1" dirty="0">
                <a:solidFill>
                  <a:schemeClr val="bg2">
                    <a:lumMod val="10000"/>
                  </a:schemeClr>
                </a:solidFill>
              </a:rPr>
              <a:t>…</a:t>
            </a:r>
            <a:endParaRPr lang="ko-KR" altLang="en-US" sz="8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6F65AD02-C445-7B9E-5C90-043E244B348C}"/>
              </a:ext>
            </a:extLst>
          </p:cNvPr>
          <p:cNvSpPr txBox="1"/>
          <p:nvPr/>
        </p:nvSpPr>
        <p:spPr>
          <a:xfrm rot="5400000">
            <a:off x="4162806" y="2381994"/>
            <a:ext cx="3225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i="1" dirty="0">
                <a:solidFill>
                  <a:schemeClr val="bg2">
                    <a:lumMod val="10000"/>
                  </a:schemeClr>
                </a:solidFill>
              </a:rPr>
              <a:t>…</a:t>
            </a:r>
            <a:endParaRPr lang="ko-KR" altLang="en-US" sz="8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4C010C61-5757-52F0-4240-57983F14D689}"/>
              </a:ext>
            </a:extLst>
          </p:cNvPr>
          <p:cNvSpPr txBox="1"/>
          <p:nvPr/>
        </p:nvSpPr>
        <p:spPr>
          <a:xfrm rot="5400000">
            <a:off x="4525482" y="2381994"/>
            <a:ext cx="3225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i="1" dirty="0">
                <a:solidFill>
                  <a:schemeClr val="bg2">
                    <a:lumMod val="10000"/>
                  </a:schemeClr>
                </a:solidFill>
              </a:rPr>
              <a:t>…</a:t>
            </a:r>
            <a:endParaRPr lang="ko-KR" altLang="en-US" sz="8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F2096DF-F89D-1342-88DE-6698F4A1DDDD}"/>
              </a:ext>
            </a:extLst>
          </p:cNvPr>
          <p:cNvCxnSpPr>
            <a:cxnSpLocks/>
            <a:stCxn id="153" idx="3"/>
            <a:endCxn id="59" idx="1"/>
          </p:cNvCxnSpPr>
          <p:nvPr/>
        </p:nvCxnSpPr>
        <p:spPr>
          <a:xfrm flipV="1">
            <a:off x="2340090" y="2043722"/>
            <a:ext cx="397712" cy="817"/>
          </a:xfrm>
          <a:prstGeom prst="straightConnector1">
            <a:avLst/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연결선: 꺾임 205">
            <a:extLst>
              <a:ext uri="{FF2B5EF4-FFF2-40B4-BE49-F238E27FC236}">
                <a16:creationId xmlns:a16="http://schemas.microsoft.com/office/drawing/2014/main" id="{B6356AFC-3C01-37F6-E28E-5F1761EB0616}"/>
              </a:ext>
            </a:extLst>
          </p:cNvPr>
          <p:cNvCxnSpPr>
            <a:cxnSpLocks/>
            <a:stCxn id="59" idx="3"/>
            <a:endCxn id="202" idx="1"/>
          </p:cNvCxnSpPr>
          <p:nvPr/>
        </p:nvCxnSpPr>
        <p:spPr>
          <a:xfrm flipV="1">
            <a:off x="4899053" y="1545000"/>
            <a:ext cx="351370" cy="498722"/>
          </a:xfrm>
          <a:prstGeom prst="bentConnector3">
            <a:avLst>
              <a:gd name="adj1" fmla="val 50000"/>
            </a:avLst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4B26E52-FE93-50A5-A58D-1CAF5EDC5271}"/>
              </a:ext>
            </a:extLst>
          </p:cNvPr>
          <p:cNvSpPr/>
          <p:nvPr/>
        </p:nvSpPr>
        <p:spPr>
          <a:xfrm>
            <a:off x="5249124" y="2217612"/>
            <a:ext cx="811184" cy="3878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Line Text </a:t>
            </a:r>
          </a:p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Location</a:t>
            </a:r>
            <a:endParaRPr lang="ko-KR" altLang="en-US" sz="12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30" name="연결선: 꺾임 229">
            <a:extLst>
              <a:ext uri="{FF2B5EF4-FFF2-40B4-BE49-F238E27FC236}">
                <a16:creationId xmlns:a16="http://schemas.microsoft.com/office/drawing/2014/main" id="{BDE8E9F4-EC10-2C9F-4861-720DFD69204C}"/>
              </a:ext>
            </a:extLst>
          </p:cNvPr>
          <p:cNvCxnSpPr>
            <a:cxnSpLocks/>
            <a:stCxn id="76" idx="1"/>
            <a:endCxn id="49" idx="1"/>
          </p:cNvCxnSpPr>
          <p:nvPr/>
        </p:nvCxnSpPr>
        <p:spPr>
          <a:xfrm rot="10800000" flipH="1">
            <a:off x="2733232" y="3345112"/>
            <a:ext cx="10449" cy="836807"/>
          </a:xfrm>
          <a:prstGeom prst="bentConnector3">
            <a:avLst>
              <a:gd name="adj1" fmla="val -2187769"/>
            </a:avLst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사각형: 둥근 모서리 244">
            <a:extLst>
              <a:ext uri="{FF2B5EF4-FFF2-40B4-BE49-F238E27FC236}">
                <a16:creationId xmlns:a16="http://schemas.microsoft.com/office/drawing/2014/main" id="{9CDE85B3-64B1-5B29-E1E0-39D7B0D9554E}"/>
              </a:ext>
            </a:extLst>
          </p:cNvPr>
          <p:cNvSpPr/>
          <p:nvPr/>
        </p:nvSpPr>
        <p:spPr>
          <a:xfrm>
            <a:off x="2607201" y="3001244"/>
            <a:ext cx="3701364" cy="1834280"/>
          </a:xfrm>
          <a:prstGeom prst="roundRect">
            <a:avLst>
              <a:gd name="adj" fmla="val 6787"/>
            </a:avLst>
          </a:prstGeom>
          <a:noFill/>
          <a:ln w="19050">
            <a:solidFill>
              <a:srgbClr val="1A1D2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AE1CCB78-DDB6-F9C3-43F1-CC28D955C847}"/>
              </a:ext>
            </a:extLst>
          </p:cNvPr>
          <p:cNvSpPr txBox="1"/>
          <p:nvPr/>
        </p:nvSpPr>
        <p:spPr>
          <a:xfrm>
            <a:off x="3666390" y="961799"/>
            <a:ext cx="1473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>
                <a:solidFill>
                  <a:schemeClr val="bg2">
                    <a:lumMod val="10000"/>
                  </a:schemeClr>
                </a:solidFill>
              </a:rPr>
              <a:t>Text Detection</a:t>
            </a:r>
            <a:endParaRPr lang="ko-KR" altLang="en-US" sz="1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C4C4BEEA-AF6F-4440-AF8D-5E2A064A2540}"/>
              </a:ext>
            </a:extLst>
          </p:cNvPr>
          <p:cNvSpPr txBox="1"/>
          <p:nvPr/>
        </p:nvSpPr>
        <p:spPr>
          <a:xfrm>
            <a:off x="3735524" y="2706344"/>
            <a:ext cx="1444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>
                <a:solidFill>
                  <a:schemeClr val="bg2">
                    <a:lumMod val="10000"/>
                  </a:schemeClr>
                </a:solidFill>
              </a:rPr>
              <a:t>Line Detection</a:t>
            </a:r>
            <a:endParaRPr lang="ko-KR" altLang="en-US" sz="1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48" name="사각형: 둥근 모서리 247">
            <a:extLst>
              <a:ext uri="{FF2B5EF4-FFF2-40B4-BE49-F238E27FC236}">
                <a16:creationId xmlns:a16="http://schemas.microsoft.com/office/drawing/2014/main" id="{45A76B65-D78E-AD77-D140-D91D8928862B}"/>
              </a:ext>
            </a:extLst>
          </p:cNvPr>
          <p:cNvSpPr/>
          <p:nvPr/>
        </p:nvSpPr>
        <p:spPr>
          <a:xfrm>
            <a:off x="6620656" y="1099102"/>
            <a:ext cx="2206474" cy="1040344"/>
          </a:xfrm>
          <a:prstGeom prst="roundRect">
            <a:avLst>
              <a:gd name="adj" fmla="val 11662"/>
            </a:avLst>
          </a:prstGeom>
          <a:solidFill>
            <a:schemeClr val="bg1">
              <a:lumMod val="6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40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en-US" altLang="ko-KR" sz="1400" b="1" i="1" dirty="0">
                <a:solidFill>
                  <a:schemeClr val="bg2">
                    <a:lumMod val="10000"/>
                  </a:schemeClr>
                </a:solidFill>
              </a:rPr>
              <a:t>Symbol Detection</a:t>
            </a:r>
          </a:p>
          <a:p>
            <a:pPr algn="ctr"/>
            <a:endParaRPr lang="en-US" altLang="ko-KR" sz="140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60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60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49" name="사각형: 둥근 모서리 248">
            <a:extLst>
              <a:ext uri="{FF2B5EF4-FFF2-40B4-BE49-F238E27FC236}">
                <a16:creationId xmlns:a16="http://schemas.microsoft.com/office/drawing/2014/main" id="{6313935D-D3DD-249A-7CB0-9D32AF5C4195}"/>
              </a:ext>
            </a:extLst>
          </p:cNvPr>
          <p:cNvSpPr/>
          <p:nvPr/>
        </p:nvSpPr>
        <p:spPr>
          <a:xfrm>
            <a:off x="4119311" y="3888668"/>
            <a:ext cx="2079215" cy="851027"/>
          </a:xfrm>
          <a:prstGeom prst="roundRect">
            <a:avLst>
              <a:gd name="adj" fmla="val 11662"/>
            </a:avLst>
          </a:prstGeom>
          <a:solidFill>
            <a:schemeClr val="bg1">
              <a:lumMod val="6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60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90" name="사각형: 둥근 모서리 289">
            <a:extLst>
              <a:ext uri="{FF2B5EF4-FFF2-40B4-BE49-F238E27FC236}">
                <a16:creationId xmlns:a16="http://schemas.microsoft.com/office/drawing/2014/main" id="{69BBB73B-9B99-065D-E210-CFB2D4415D40}"/>
              </a:ext>
            </a:extLst>
          </p:cNvPr>
          <p:cNvSpPr/>
          <p:nvPr/>
        </p:nvSpPr>
        <p:spPr>
          <a:xfrm>
            <a:off x="6692387" y="1658633"/>
            <a:ext cx="434497" cy="13708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i="1" dirty="0">
                <a:solidFill>
                  <a:schemeClr val="bg2">
                    <a:lumMod val="10000"/>
                  </a:schemeClr>
                </a:solidFill>
              </a:rPr>
              <a:t>Valve-006</a:t>
            </a:r>
            <a:endParaRPr lang="ko-KR" altLang="en-US" sz="7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1CEAC0A-2678-EE5E-D644-9E47F8FD3B4D}"/>
              </a:ext>
            </a:extLst>
          </p:cNvPr>
          <p:cNvSpPr/>
          <p:nvPr/>
        </p:nvSpPr>
        <p:spPr>
          <a:xfrm>
            <a:off x="6669527" y="1643810"/>
            <a:ext cx="45719" cy="39520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92" name="화살표: 오른쪽 291">
            <a:extLst>
              <a:ext uri="{FF2B5EF4-FFF2-40B4-BE49-F238E27FC236}">
                <a16:creationId xmlns:a16="http://schemas.microsoft.com/office/drawing/2014/main" id="{97C83CA3-B483-8AE0-8F95-273104BC2A1E}"/>
              </a:ext>
            </a:extLst>
          </p:cNvPr>
          <p:cNvSpPr/>
          <p:nvPr/>
        </p:nvSpPr>
        <p:spPr>
          <a:xfrm>
            <a:off x="7240301" y="1658633"/>
            <a:ext cx="301925" cy="137086"/>
          </a:xfrm>
          <a:prstGeom prst="rightArrow">
            <a:avLst>
              <a:gd name="adj1" fmla="val 26839"/>
              <a:gd name="adj2" fmla="val 80109"/>
            </a:avLst>
          </a:prstGeom>
          <a:solidFill>
            <a:srgbClr val="1A1D21"/>
          </a:solidFill>
          <a:ln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4F07ADF8-E162-85EF-A65F-BBE60B821250}"/>
              </a:ext>
            </a:extLst>
          </p:cNvPr>
          <p:cNvSpPr/>
          <p:nvPr/>
        </p:nvSpPr>
        <p:spPr>
          <a:xfrm>
            <a:off x="8016125" y="1384280"/>
            <a:ext cx="435394" cy="424541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E6AE9F81-FD86-C0A4-15E9-82204815F5E4}"/>
              </a:ext>
            </a:extLst>
          </p:cNvPr>
          <p:cNvSpPr/>
          <p:nvPr/>
        </p:nvSpPr>
        <p:spPr>
          <a:xfrm>
            <a:off x="8015229" y="1600674"/>
            <a:ext cx="719377" cy="283975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7A431BBE-B1B4-E5DD-3C26-73E682FA65BB}"/>
              </a:ext>
            </a:extLst>
          </p:cNvPr>
          <p:cNvSpPr/>
          <p:nvPr/>
        </p:nvSpPr>
        <p:spPr>
          <a:xfrm>
            <a:off x="7705959" y="1598900"/>
            <a:ext cx="744664" cy="282295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A742F4A9-08EF-3770-9540-23B8FB7A2676}"/>
              </a:ext>
            </a:extLst>
          </p:cNvPr>
          <p:cNvSpPr/>
          <p:nvPr/>
        </p:nvSpPr>
        <p:spPr>
          <a:xfrm>
            <a:off x="8016125" y="1673935"/>
            <a:ext cx="435394" cy="370220"/>
          </a:xfrm>
          <a:prstGeom prst="rect">
            <a:avLst/>
          </a:prstGeom>
          <a:solidFill>
            <a:srgbClr val="FFFF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94" name="사각형: 둥근 모서리 293">
            <a:extLst>
              <a:ext uri="{FF2B5EF4-FFF2-40B4-BE49-F238E27FC236}">
                <a16:creationId xmlns:a16="http://schemas.microsoft.com/office/drawing/2014/main" id="{5B6EF93A-A577-253B-8D80-E81190A7A9FB}"/>
              </a:ext>
            </a:extLst>
          </p:cNvPr>
          <p:cNvSpPr/>
          <p:nvPr/>
        </p:nvSpPr>
        <p:spPr>
          <a:xfrm>
            <a:off x="8016126" y="1674184"/>
            <a:ext cx="436098" cy="13708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i="1" dirty="0">
                <a:solidFill>
                  <a:schemeClr val="bg2">
                    <a:lumMod val="10000"/>
                  </a:schemeClr>
                </a:solidFill>
              </a:rPr>
              <a:t>Valve-006</a:t>
            </a:r>
            <a:endParaRPr lang="ko-KR" altLang="en-US" sz="7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A5942D19-60FE-DF4B-49DC-E42A3EBEEA52}"/>
              </a:ext>
            </a:extLst>
          </p:cNvPr>
          <p:cNvCxnSpPr>
            <a:cxnSpLocks/>
          </p:cNvCxnSpPr>
          <p:nvPr/>
        </p:nvCxnSpPr>
        <p:spPr>
          <a:xfrm flipH="1" flipV="1">
            <a:off x="7710913" y="1674184"/>
            <a:ext cx="282353" cy="286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이등변 삼각형 314">
            <a:extLst>
              <a:ext uri="{FF2B5EF4-FFF2-40B4-BE49-F238E27FC236}">
                <a16:creationId xmlns:a16="http://schemas.microsoft.com/office/drawing/2014/main" id="{90240194-2AF6-6BED-074F-9FC3D20BD7FB}"/>
              </a:ext>
            </a:extLst>
          </p:cNvPr>
          <p:cNvSpPr/>
          <p:nvPr/>
        </p:nvSpPr>
        <p:spPr>
          <a:xfrm rot="5400000">
            <a:off x="8087517" y="1856197"/>
            <a:ext cx="169401" cy="140581"/>
          </a:xfrm>
          <a:prstGeom prst="triangle">
            <a:avLst/>
          </a:prstGeom>
          <a:noFill/>
          <a:ln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14" name="타원 313">
            <a:extLst>
              <a:ext uri="{FF2B5EF4-FFF2-40B4-BE49-F238E27FC236}">
                <a16:creationId xmlns:a16="http://schemas.microsoft.com/office/drawing/2014/main" id="{759B3B61-8E6D-0EAE-18B4-162C36D6E547}"/>
              </a:ext>
            </a:extLst>
          </p:cNvPr>
          <p:cNvSpPr/>
          <p:nvPr/>
        </p:nvSpPr>
        <p:spPr>
          <a:xfrm>
            <a:off x="8160973" y="1855184"/>
            <a:ext cx="140579" cy="145200"/>
          </a:xfrm>
          <a:prstGeom prst="ellipse">
            <a:avLst/>
          </a:prstGeom>
          <a:solidFill>
            <a:srgbClr val="1A1D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16" name="이등변 삼각형 315">
            <a:extLst>
              <a:ext uri="{FF2B5EF4-FFF2-40B4-BE49-F238E27FC236}">
                <a16:creationId xmlns:a16="http://schemas.microsoft.com/office/drawing/2014/main" id="{574470E5-257F-CD43-8606-9E40949FAC62}"/>
              </a:ext>
            </a:extLst>
          </p:cNvPr>
          <p:cNvSpPr/>
          <p:nvPr/>
        </p:nvSpPr>
        <p:spPr>
          <a:xfrm rot="16200000">
            <a:off x="8205607" y="1856615"/>
            <a:ext cx="169401" cy="140581"/>
          </a:xfrm>
          <a:prstGeom prst="triangle">
            <a:avLst/>
          </a:prstGeom>
          <a:noFill/>
          <a:ln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EEC525AB-301A-A50F-B5A6-9085901AC62A}"/>
              </a:ext>
            </a:extLst>
          </p:cNvPr>
          <p:cNvSpPr/>
          <p:nvPr/>
        </p:nvSpPr>
        <p:spPr>
          <a:xfrm>
            <a:off x="8024260" y="1543307"/>
            <a:ext cx="421455" cy="1193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D480AC24-8EF8-141F-7BF7-CD6E8810FFC3}"/>
              </a:ext>
            </a:extLst>
          </p:cNvPr>
          <p:cNvSpPr/>
          <p:nvPr/>
        </p:nvSpPr>
        <p:spPr>
          <a:xfrm>
            <a:off x="7867563" y="1606575"/>
            <a:ext cx="421455" cy="545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5C9D01AF-328C-84BC-648C-58C9C31E2E7C}"/>
              </a:ext>
            </a:extLst>
          </p:cNvPr>
          <p:cNvSpPr/>
          <p:nvPr/>
        </p:nvSpPr>
        <p:spPr>
          <a:xfrm>
            <a:off x="7993266" y="1659361"/>
            <a:ext cx="45719" cy="39520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3093F7AC-3BC4-11F3-A582-7803AE114B5A}"/>
              </a:ext>
            </a:extLst>
          </p:cNvPr>
          <p:cNvSpPr/>
          <p:nvPr/>
        </p:nvSpPr>
        <p:spPr>
          <a:xfrm>
            <a:off x="7774193" y="1820942"/>
            <a:ext cx="277535" cy="548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02" name="직선 화살표 연결선 301">
            <a:extLst>
              <a:ext uri="{FF2B5EF4-FFF2-40B4-BE49-F238E27FC236}">
                <a16:creationId xmlns:a16="http://schemas.microsoft.com/office/drawing/2014/main" id="{4A5BA06E-078F-383E-0E2F-F7FF598A520F}"/>
              </a:ext>
            </a:extLst>
          </p:cNvPr>
          <p:cNvCxnSpPr>
            <a:cxnSpLocks/>
          </p:cNvCxnSpPr>
          <p:nvPr/>
        </p:nvCxnSpPr>
        <p:spPr>
          <a:xfrm>
            <a:off x="8016125" y="1711676"/>
            <a:ext cx="0" cy="337816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직선 화살표 연결선 298">
            <a:extLst>
              <a:ext uri="{FF2B5EF4-FFF2-40B4-BE49-F238E27FC236}">
                <a16:creationId xmlns:a16="http://schemas.microsoft.com/office/drawing/2014/main" id="{2C07522F-34A1-DF25-8257-168D42710305}"/>
              </a:ext>
            </a:extLst>
          </p:cNvPr>
          <p:cNvCxnSpPr>
            <a:cxnSpLocks/>
          </p:cNvCxnSpPr>
          <p:nvPr/>
        </p:nvCxnSpPr>
        <p:spPr>
          <a:xfrm flipV="1">
            <a:off x="8038985" y="1674184"/>
            <a:ext cx="700576" cy="1152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직선 화살표 연결선 297">
            <a:extLst>
              <a:ext uri="{FF2B5EF4-FFF2-40B4-BE49-F238E27FC236}">
                <a16:creationId xmlns:a16="http://schemas.microsoft.com/office/drawing/2014/main" id="{B1E1BF33-3555-41B4-7405-E8436AE066DE}"/>
              </a:ext>
            </a:extLst>
          </p:cNvPr>
          <p:cNvCxnSpPr>
            <a:cxnSpLocks/>
          </p:cNvCxnSpPr>
          <p:nvPr/>
        </p:nvCxnSpPr>
        <p:spPr>
          <a:xfrm flipH="1" flipV="1">
            <a:off x="8016125" y="1379389"/>
            <a:ext cx="1045" cy="287384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연결선 333">
            <a:extLst>
              <a:ext uri="{FF2B5EF4-FFF2-40B4-BE49-F238E27FC236}">
                <a16:creationId xmlns:a16="http://schemas.microsoft.com/office/drawing/2014/main" id="{8D6A5481-D0F1-61D9-96AF-45121B622134}"/>
              </a:ext>
            </a:extLst>
          </p:cNvPr>
          <p:cNvCxnSpPr>
            <a:cxnSpLocks/>
          </p:cNvCxnSpPr>
          <p:nvPr/>
        </p:nvCxnSpPr>
        <p:spPr>
          <a:xfrm rot="16200000">
            <a:off x="4282302" y="4572234"/>
            <a:ext cx="212425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타원 334">
            <a:extLst>
              <a:ext uri="{FF2B5EF4-FFF2-40B4-BE49-F238E27FC236}">
                <a16:creationId xmlns:a16="http://schemas.microsoft.com/office/drawing/2014/main" id="{B0BB6159-F33C-6E73-6839-A538A92A949A}"/>
              </a:ext>
            </a:extLst>
          </p:cNvPr>
          <p:cNvSpPr/>
          <p:nvPr/>
        </p:nvSpPr>
        <p:spPr>
          <a:xfrm rot="16200000">
            <a:off x="4370505" y="4448021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36" name="타원 335">
            <a:extLst>
              <a:ext uri="{FF2B5EF4-FFF2-40B4-BE49-F238E27FC236}">
                <a16:creationId xmlns:a16="http://schemas.microsoft.com/office/drawing/2014/main" id="{EFEEB11B-F6EF-0557-E865-E04BCF962098}"/>
              </a:ext>
            </a:extLst>
          </p:cNvPr>
          <p:cNvSpPr/>
          <p:nvPr/>
        </p:nvSpPr>
        <p:spPr>
          <a:xfrm rot="16200000">
            <a:off x="4372158" y="4671248"/>
            <a:ext cx="36000" cy="36000"/>
          </a:xfrm>
          <a:prstGeom prst="ellipse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40" name="직선 연결선 339">
            <a:extLst>
              <a:ext uri="{FF2B5EF4-FFF2-40B4-BE49-F238E27FC236}">
                <a16:creationId xmlns:a16="http://schemas.microsoft.com/office/drawing/2014/main" id="{AD9B672E-AC34-41CA-2427-36251CB911D6}"/>
              </a:ext>
            </a:extLst>
          </p:cNvPr>
          <p:cNvCxnSpPr>
            <a:cxnSpLocks/>
          </p:cNvCxnSpPr>
          <p:nvPr/>
        </p:nvCxnSpPr>
        <p:spPr>
          <a:xfrm>
            <a:off x="4403130" y="4290015"/>
            <a:ext cx="212425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1" name="타원 340">
            <a:extLst>
              <a:ext uri="{FF2B5EF4-FFF2-40B4-BE49-F238E27FC236}">
                <a16:creationId xmlns:a16="http://schemas.microsoft.com/office/drawing/2014/main" id="{C206E342-D218-8397-4F22-F42997860AFD}"/>
              </a:ext>
            </a:extLst>
          </p:cNvPr>
          <p:cNvSpPr/>
          <p:nvPr/>
        </p:nvSpPr>
        <p:spPr>
          <a:xfrm>
            <a:off x="4597555" y="4272006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7AAEB5E1-DB71-4101-897D-3BD402E22721}"/>
              </a:ext>
            </a:extLst>
          </p:cNvPr>
          <p:cNvSpPr/>
          <p:nvPr/>
        </p:nvSpPr>
        <p:spPr>
          <a:xfrm>
            <a:off x="4374328" y="4273659"/>
            <a:ext cx="36000" cy="36000"/>
          </a:xfrm>
          <a:prstGeom prst="ellipse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63" name="직선 화살표 연결선 362">
            <a:extLst>
              <a:ext uri="{FF2B5EF4-FFF2-40B4-BE49-F238E27FC236}">
                <a16:creationId xmlns:a16="http://schemas.microsoft.com/office/drawing/2014/main" id="{606A9959-8B6B-F778-7DBD-940C0AA0B864}"/>
              </a:ext>
            </a:extLst>
          </p:cNvPr>
          <p:cNvCxnSpPr>
            <a:cxnSpLocks/>
          </p:cNvCxnSpPr>
          <p:nvPr/>
        </p:nvCxnSpPr>
        <p:spPr>
          <a:xfrm rot="5400000">
            <a:off x="4300915" y="4397114"/>
            <a:ext cx="0" cy="139873"/>
          </a:xfrm>
          <a:prstGeom prst="straightConnector1">
            <a:avLst/>
          </a:prstGeom>
          <a:ln w="952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직선 화살표 연결선 363">
            <a:extLst>
              <a:ext uri="{FF2B5EF4-FFF2-40B4-BE49-F238E27FC236}">
                <a16:creationId xmlns:a16="http://schemas.microsoft.com/office/drawing/2014/main" id="{10316DD7-96AD-4CA7-29DD-C4C1A19E70A4}"/>
              </a:ext>
            </a:extLst>
          </p:cNvPr>
          <p:cNvCxnSpPr>
            <a:cxnSpLocks/>
          </p:cNvCxnSpPr>
          <p:nvPr/>
        </p:nvCxnSpPr>
        <p:spPr>
          <a:xfrm rot="5400000" flipH="1">
            <a:off x="4318541" y="4379743"/>
            <a:ext cx="140604" cy="0"/>
          </a:xfrm>
          <a:prstGeom prst="straightConnector1">
            <a:avLst/>
          </a:prstGeom>
          <a:ln w="952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직선 화살표 연결선 364">
            <a:extLst>
              <a:ext uri="{FF2B5EF4-FFF2-40B4-BE49-F238E27FC236}">
                <a16:creationId xmlns:a16="http://schemas.microsoft.com/office/drawing/2014/main" id="{83DD3456-BB92-2109-87C2-710D7138956A}"/>
              </a:ext>
            </a:extLst>
          </p:cNvPr>
          <p:cNvCxnSpPr>
            <a:cxnSpLocks/>
          </p:cNvCxnSpPr>
          <p:nvPr/>
        </p:nvCxnSpPr>
        <p:spPr>
          <a:xfrm rot="5400000" flipV="1">
            <a:off x="4470335" y="4399509"/>
            <a:ext cx="0" cy="134409"/>
          </a:xfrm>
          <a:prstGeom prst="straightConnector1">
            <a:avLst/>
          </a:prstGeom>
          <a:ln w="952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4" name="화살표: 오른쪽 373">
            <a:extLst>
              <a:ext uri="{FF2B5EF4-FFF2-40B4-BE49-F238E27FC236}">
                <a16:creationId xmlns:a16="http://schemas.microsoft.com/office/drawing/2014/main" id="{3EE6CC99-8CF2-9756-FCB9-A9AA3C8E1A63}"/>
              </a:ext>
            </a:extLst>
          </p:cNvPr>
          <p:cNvSpPr/>
          <p:nvPr/>
        </p:nvSpPr>
        <p:spPr>
          <a:xfrm>
            <a:off x="5060650" y="4357962"/>
            <a:ext cx="301925" cy="137086"/>
          </a:xfrm>
          <a:prstGeom prst="rightArrow">
            <a:avLst>
              <a:gd name="adj1" fmla="val 26839"/>
              <a:gd name="adj2" fmla="val 80109"/>
            </a:avLst>
          </a:prstGeom>
          <a:solidFill>
            <a:srgbClr val="1A1D21"/>
          </a:solidFill>
          <a:ln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83" name="직선 연결선 382">
            <a:extLst>
              <a:ext uri="{FF2B5EF4-FFF2-40B4-BE49-F238E27FC236}">
                <a16:creationId xmlns:a16="http://schemas.microsoft.com/office/drawing/2014/main" id="{FE7D4756-3F1D-69C9-9DF9-C16C47AF6384}"/>
              </a:ext>
            </a:extLst>
          </p:cNvPr>
          <p:cNvCxnSpPr>
            <a:cxnSpLocks/>
          </p:cNvCxnSpPr>
          <p:nvPr/>
        </p:nvCxnSpPr>
        <p:spPr>
          <a:xfrm rot="16200000">
            <a:off x="5412365" y="4456448"/>
            <a:ext cx="212425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직선 연결선 385">
            <a:extLst>
              <a:ext uri="{FF2B5EF4-FFF2-40B4-BE49-F238E27FC236}">
                <a16:creationId xmlns:a16="http://schemas.microsoft.com/office/drawing/2014/main" id="{3072ADC7-9B55-2FB9-3FF7-F3B7DE0B4DFD}"/>
              </a:ext>
            </a:extLst>
          </p:cNvPr>
          <p:cNvCxnSpPr>
            <a:cxnSpLocks/>
          </p:cNvCxnSpPr>
          <p:nvPr/>
        </p:nvCxnSpPr>
        <p:spPr>
          <a:xfrm>
            <a:off x="5516407" y="4356860"/>
            <a:ext cx="212425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직선 연결선 388">
            <a:extLst>
              <a:ext uri="{FF2B5EF4-FFF2-40B4-BE49-F238E27FC236}">
                <a16:creationId xmlns:a16="http://schemas.microsoft.com/office/drawing/2014/main" id="{7C9F3CE1-F4CE-D5D9-CD92-A0E792B92FAB}"/>
              </a:ext>
            </a:extLst>
          </p:cNvPr>
          <p:cNvCxnSpPr>
            <a:cxnSpLocks/>
          </p:cNvCxnSpPr>
          <p:nvPr/>
        </p:nvCxnSpPr>
        <p:spPr>
          <a:xfrm>
            <a:off x="4810031" y="4292923"/>
            <a:ext cx="212425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타원 389">
            <a:extLst>
              <a:ext uri="{FF2B5EF4-FFF2-40B4-BE49-F238E27FC236}">
                <a16:creationId xmlns:a16="http://schemas.microsoft.com/office/drawing/2014/main" id="{E6EF7EB4-F26A-6122-8115-762AAC1EE905}"/>
              </a:ext>
            </a:extLst>
          </p:cNvPr>
          <p:cNvSpPr/>
          <p:nvPr/>
        </p:nvSpPr>
        <p:spPr>
          <a:xfrm>
            <a:off x="5004456" y="4274914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91" name="타원 390">
            <a:extLst>
              <a:ext uri="{FF2B5EF4-FFF2-40B4-BE49-F238E27FC236}">
                <a16:creationId xmlns:a16="http://schemas.microsoft.com/office/drawing/2014/main" id="{9BD41C22-9B13-C95B-7FBE-0B51FC0F9EFB}"/>
              </a:ext>
            </a:extLst>
          </p:cNvPr>
          <p:cNvSpPr/>
          <p:nvPr/>
        </p:nvSpPr>
        <p:spPr>
          <a:xfrm>
            <a:off x="4781229" y="4276567"/>
            <a:ext cx="36000" cy="36000"/>
          </a:xfrm>
          <a:prstGeom prst="ellipse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92" name="직선 연결선 391">
            <a:extLst>
              <a:ext uri="{FF2B5EF4-FFF2-40B4-BE49-F238E27FC236}">
                <a16:creationId xmlns:a16="http://schemas.microsoft.com/office/drawing/2014/main" id="{92A5836C-CD2C-F782-8B39-3A0003024D4B}"/>
              </a:ext>
            </a:extLst>
          </p:cNvPr>
          <p:cNvCxnSpPr>
            <a:cxnSpLocks/>
          </p:cNvCxnSpPr>
          <p:nvPr/>
        </p:nvCxnSpPr>
        <p:spPr>
          <a:xfrm>
            <a:off x="5728832" y="4356860"/>
            <a:ext cx="212425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4" name="타원 393">
            <a:extLst>
              <a:ext uri="{FF2B5EF4-FFF2-40B4-BE49-F238E27FC236}">
                <a16:creationId xmlns:a16="http://schemas.microsoft.com/office/drawing/2014/main" id="{35B842A0-253C-4DEB-C848-6DEEF113064B}"/>
              </a:ext>
            </a:extLst>
          </p:cNvPr>
          <p:cNvSpPr/>
          <p:nvPr/>
        </p:nvSpPr>
        <p:spPr>
          <a:xfrm>
            <a:off x="5499694" y="4533286"/>
            <a:ext cx="36000" cy="36000"/>
          </a:xfrm>
          <a:prstGeom prst="ellipse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2203C59D-2D93-7619-B302-56B4E6D31A76}"/>
              </a:ext>
            </a:extLst>
          </p:cNvPr>
          <p:cNvCxnSpPr>
            <a:cxnSpLocks/>
          </p:cNvCxnSpPr>
          <p:nvPr/>
        </p:nvCxnSpPr>
        <p:spPr>
          <a:xfrm rot="10800000">
            <a:off x="4616485" y="4134213"/>
            <a:ext cx="0" cy="139873"/>
          </a:xfrm>
          <a:prstGeom prst="straightConnector1">
            <a:avLst/>
          </a:prstGeom>
          <a:ln w="952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직선 화살표 연결선 396">
            <a:extLst>
              <a:ext uri="{FF2B5EF4-FFF2-40B4-BE49-F238E27FC236}">
                <a16:creationId xmlns:a16="http://schemas.microsoft.com/office/drawing/2014/main" id="{17F068E5-EA91-A2F6-13EA-FAE3C0800428}"/>
              </a:ext>
            </a:extLst>
          </p:cNvPr>
          <p:cNvCxnSpPr>
            <a:cxnSpLocks/>
          </p:cNvCxnSpPr>
          <p:nvPr/>
        </p:nvCxnSpPr>
        <p:spPr>
          <a:xfrm rot="10800000" flipH="1">
            <a:off x="4633491" y="4292077"/>
            <a:ext cx="140604" cy="0"/>
          </a:xfrm>
          <a:prstGeom prst="straightConnector1">
            <a:avLst/>
          </a:prstGeom>
          <a:ln w="952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직선 화살표 연결선 397">
            <a:extLst>
              <a:ext uri="{FF2B5EF4-FFF2-40B4-BE49-F238E27FC236}">
                <a16:creationId xmlns:a16="http://schemas.microsoft.com/office/drawing/2014/main" id="{78EE55F1-5A45-2B15-FC14-FCDBED7EAF18}"/>
              </a:ext>
            </a:extLst>
          </p:cNvPr>
          <p:cNvCxnSpPr>
            <a:cxnSpLocks/>
          </p:cNvCxnSpPr>
          <p:nvPr/>
        </p:nvCxnSpPr>
        <p:spPr>
          <a:xfrm rot="10800000" flipV="1">
            <a:off x="4614441" y="4306365"/>
            <a:ext cx="0" cy="134409"/>
          </a:xfrm>
          <a:prstGeom prst="straightConnector1">
            <a:avLst/>
          </a:prstGeom>
          <a:ln w="952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7" name="타원 386">
            <a:extLst>
              <a:ext uri="{FF2B5EF4-FFF2-40B4-BE49-F238E27FC236}">
                <a16:creationId xmlns:a16="http://schemas.microsoft.com/office/drawing/2014/main" id="{8DB9B400-2081-6B7D-EF72-DD854DBABB6F}"/>
              </a:ext>
            </a:extLst>
          </p:cNvPr>
          <p:cNvSpPr/>
          <p:nvPr/>
        </p:nvSpPr>
        <p:spPr>
          <a:xfrm>
            <a:off x="5921695" y="4338860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99" name="직선 화살표 연결선 398">
            <a:extLst>
              <a:ext uri="{FF2B5EF4-FFF2-40B4-BE49-F238E27FC236}">
                <a16:creationId xmlns:a16="http://schemas.microsoft.com/office/drawing/2014/main" id="{A87093DE-3B00-8221-8621-8DE7B1F26AB9}"/>
              </a:ext>
            </a:extLst>
          </p:cNvPr>
          <p:cNvCxnSpPr>
            <a:cxnSpLocks/>
            <a:stCxn id="73" idx="2"/>
            <a:endCxn id="249" idx="0"/>
          </p:cNvCxnSpPr>
          <p:nvPr/>
        </p:nvCxnSpPr>
        <p:spPr>
          <a:xfrm flipH="1">
            <a:off x="5158919" y="3588318"/>
            <a:ext cx="2191" cy="300350"/>
          </a:xfrm>
          <a:prstGeom prst="straightConnector1">
            <a:avLst/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8" name="TextBox 407">
            <a:extLst>
              <a:ext uri="{FF2B5EF4-FFF2-40B4-BE49-F238E27FC236}">
                <a16:creationId xmlns:a16="http://schemas.microsoft.com/office/drawing/2014/main" id="{AC3D4BD8-FA1A-1E0A-38D0-00A6B98DADD7}"/>
              </a:ext>
            </a:extLst>
          </p:cNvPr>
          <p:cNvSpPr txBox="1"/>
          <p:nvPr/>
        </p:nvSpPr>
        <p:spPr>
          <a:xfrm>
            <a:off x="4122561" y="3904828"/>
            <a:ext cx="256982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i="1" dirty="0">
                <a:solidFill>
                  <a:schemeClr val="bg2">
                    <a:lumMod val="10000"/>
                  </a:schemeClr>
                </a:solidFill>
              </a:rPr>
              <a:t>Merge Adjacent Line Object</a:t>
            </a:r>
            <a:endParaRPr lang="ko-KR" altLang="en-US" sz="13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427" name="연결선: 꺾임 426">
            <a:extLst>
              <a:ext uri="{FF2B5EF4-FFF2-40B4-BE49-F238E27FC236}">
                <a16:creationId xmlns:a16="http://schemas.microsoft.com/office/drawing/2014/main" id="{9C60EB38-F11F-2180-F2F5-C22D4217D1BC}"/>
              </a:ext>
            </a:extLst>
          </p:cNvPr>
          <p:cNvCxnSpPr>
            <a:cxnSpLocks/>
            <a:stCxn id="43" idx="3"/>
            <a:endCxn id="421" idx="0"/>
          </p:cNvCxnSpPr>
          <p:nvPr/>
        </p:nvCxnSpPr>
        <p:spPr>
          <a:xfrm>
            <a:off x="6129037" y="2480940"/>
            <a:ext cx="1528270" cy="644580"/>
          </a:xfrm>
          <a:prstGeom prst="bentConnector2">
            <a:avLst/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1" name="사각형: 둥근 모서리 420">
            <a:extLst>
              <a:ext uri="{FF2B5EF4-FFF2-40B4-BE49-F238E27FC236}">
                <a16:creationId xmlns:a16="http://schemas.microsoft.com/office/drawing/2014/main" id="{601D6FF7-9121-A60D-183A-909B0A29BF5C}"/>
              </a:ext>
            </a:extLst>
          </p:cNvPr>
          <p:cNvSpPr/>
          <p:nvPr/>
        </p:nvSpPr>
        <p:spPr>
          <a:xfrm>
            <a:off x="6654203" y="3125520"/>
            <a:ext cx="2006207" cy="784457"/>
          </a:xfrm>
          <a:prstGeom prst="roundRect">
            <a:avLst>
              <a:gd name="adj" fmla="val 11662"/>
            </a:avLst>
          </a:prstGeom>
          <a:solidFill>
            <a:schemeClr val="bg1">
              <a:lumMod val="6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40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en-US" altLang="ko-KR" sz="1400" b="1" i="1" dirty="0">
                <a:solidFill>
                  <a:schemeClr val="bg2">
                    <a:lumMod val="10000"/>
                  </a:schemeClr>
                </a:solidFill>
              </a:rPr>
              <a:t>Line Recognition</a:t>
            </a:r>
          </a:p>
          <a:p>
            <a:pPr algn="ctr"/>
            <a:endParaRPr lang="en-US" altLang="ko-KR" sz="160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60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435" name="직선 연결선 434">
            <a:extLst>
              <a:ext uri="{FF2B5EF4-FFF2-40B4-BE49-F238E27FC236}">
                <a16:creationId xmlns:a16="http://schemas.microsoft.com/office/drawing/2014/main" id="{EB2D9DAE-3A53-6D41-E33A-8A4E4A5D03C6}"/>
              </a:ext>
            </a:extLst>
          </p:cNvPr>
          <p:cNvCxnSpPr>
            <a:cxnSpLocks/>
          </p:cNvCxnSpPr>
          <p:nvPr/>
        </p:nvCxnSpPr>
        <p:spPr>
          <a:xfrm>
            <a:off x="6913650" y="3759378"/>
            <a:ext cx="597587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6" name="타원 435">
            <a:extLst>
              <a:ext uri="{FF2B5EF4-FFF2-40B4-BE49-F238E27FC236}">
                <a16:creationId xmlns:a16="http://schemas.microsoft.com/office/drawing/2014/main" id="{7B0F7108-E463-1FC7-7F43-BEEBE9512FA5}"/>
              </a:ext>
            </a:extLst>
          </p:cNvPr>
          <p:cNvSpPr/>
          <p:nvPr/>
        </p:nvSpPr>
        <p:spPr>
          <a:xfrm>
            <a:off x="6891873" y="3739767"/>
            <a:ext cx="36000" cy="36000"/>
          </a:xfrm>
          <a:prstGeom prst="ellipse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37" name="타원 436">
            <a:extLst>
              <a:ext uri="{FF2B5EF4-FFF2-40B4-BE49-F238E27FC236}">
                <a16:creationId xmlns:a16="http://schemas.microsoft.com/office/drawing/2014/main" id="{A99633A9-CB7B-5E17-7F54-9CE51209386B}"/>
              </a:ext>
            </a:extLst>
          </p:cNvPr>
          <p:cNvSpPr/>
          <p:nvPr/>
        </p:nvSpPr>
        <p:spPr>
          <a:xfrm>
            <a:off x="7479332" y="3740841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39" name="사각형: 둥근 모서리 438">
            <a:extLst>
              <a:ext uri="{FF2B5EF4-FFF2-40B4-BE49-F238E27FC236}">
                <a16:creationId xmlns:a16="http://schemas.microsoft.com/office/drawing/2014/main" id="{9EDA0651-16F8-E0EE-F388-DCD1A3497A02}"/>
              </a:ext>
            </a:extLst>
          </p:cNvPr>
          <p:cNvSpPr/>
          <p:nvPr/>
        </p:nvSpPr>
        <p:spPr>
          <a:xfrm>
            <a:off x="6906541" y="3543945"/>
            <a:ext cx="434497" cy="13708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i="1" dirty="0">
                <a:solidFill>
                  <a:schemeClr val="bg2">
                    <a:lumMod val="10000"/>
                  </a:schemeClr>
                </a:solidFill>
              </a:rPr>
              <a:t>Line-002</a:t>
            </a:r>
            <a:endParaRPr lang="ko-KR" altLang="en-US" sz="7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AA53D75A-9348-1136-8D38-25447A833C1D}"/>
              </a:ext>
            </a:extLst>
          </p:cNvPr>
          <p:cNvSpPr/>
          <p:nvPr/>
        </p:nvSpPr>
        <p:spPr>
          <a:xfrm>
            <a:off x="6883681" y="3529122"/>
            <a:ext cx="45719" cy="39520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451" name="직선 화살표 연결선 450">
            <a:extLst>
              <a:ext uri="{FF2B5EF4-FFF2-40B4-BE49-F238E27FC236}">
                <a16:creationId xmlns:a16="http://schemas.microsoft.com/office/drawing/2014/main" id="{62EDC0FD-177B-751F-EADC-AFA1AC1F1301}"/>
              </a:ext>
            </a:extLst>
          </p:cNvPr>
          <p:cNvCxnSpPr>
            <a:cxnSpLocks/>
          </p:cNvCxnSpPr>
          <p:nvPr/>
        </p:nvCxnSpPr>
        <p:spPr>
          <a:xfrm>
            <a:off x="6906112" y="3564816"/>
            <a:ext cx="0" cy="177672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직선 화살표 연결선 453">
            <a:extLst>
              <a:ext uri="{FF2B5EF4-FFF2-40B4-BE49-F238E27FC236}">
                <a16:creationId xmlns:a16="http://schemas.microsoft.com/office/drawing/2014/main" id="{2705DA44-3D0E-8501-E869-DF17655559A2}"/>
              </a:ext>
            </a:extLst>
          </p:cNvPr>
          <p:cNvCxnSpPr>
            <a:cxnSpLocks/>
          </p:cNvCxnSpPr>
          <p:nvPr/>
        </p:nvCxnSpPr>
        <p:spPr>
          <a:xfrm flipH="1">
            <a:off x="6702980" y="3543945"/>
            <a:ext cx="171176" cy="2835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0" name="화살표: 오른쪽 459">
            <a:extLst>
              <a:ext uri="{FF2B5EF4-FFF2-40B4-BE49-F238E27FC236}">
                <a16:creationId xmlns:a16="http://schemas.microsoft.com/office/drawing/2014/main" id="{70B9B432-6DE5-9858-D42A-607DA576FA02}"/>
              </a:ext>
            </a:extLst>
          </p:cNvPr>
          <p:cNvSpPr/>
          <p:nvPr/>
        </p:nvSpPr>
        <p:spPr>
          <a:xfrm>
            <a:off x="7540524" y="3596879"/>
            <a:ext cx="301925" cy="137086"/>
          </a:xfrm>
          <a:prstGeom prst="rightArrow">
            <a:avLst>
              <a:gd name="adj1" fmla="val 26839"/>
              <a:gd name="adj2" fmla="val 80109"/>
            </a:avLst>
          </a:prstGeom>
          <a:solidFill>
            <a:srgbClr val="1A1D21"/>
          </a:solidFill>
          <a:ln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07" name="사각형: 둥근 모서리 506">
            <a:extLst>
              <a:ext uri="{FF2B5EF4-FFF2-40B4-BE49-F238E27FC236}">
                <a16:creationId xmlns:a16="http://schemas.microsoft.com/office/drawing/2014/main" id="{129A5923-2834-111B-38DF-DC423ED27BFE}"/>
              </a:ext>
            </a:extLst>
          </p:cNvPr>
          <p:cNvSpPr/>
          <p:nvPr/>
        </p:nvSpPr>
        <p:spPr>
          <a:xfrm>
            <a:off x="9670641" y="1487077"/>
            <a:ext cx="900275" cy="401797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08" name="사각형: 둥근 모서리 507">
            <a:extLst>
              <a:ext uri="{FF2B5EF4-FFF2-40B4-BE49-F238E27FC236}">
                <a16:creationId xmlns:a16="http://schemas.microsoft.com/office/drawing/2014/main" id="{70F7AAE5-7DA9-9EA3-B911-673EB549BA87}"/>
              </a:ext>
            </a:extLst>
          </p:cNvPr>
          <p:cNvSpPr/>
          <p:nvPr/>
        </p:nvSpPr>
        <p:spPr>
          <a:xfrm>
            <a:off x="9633474" y="1452563"/>
            <a:ext cx="900275" cy="401797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06" name="사각형: 둥근 모서리 505">
            <a:extLst>
              <a:ext uri="{FF2B5EF4-FFF2-40B4-BE49-F238E27FC236}">
                <a16:creationId xmlns:a16="http://schemas.microsoft.com/office/drawing/2014/main" id="{43571C26-B66E-3039-0A3B-874FF011E230}"/>
              </a:ext>
            </a:extLst>
          </p:cNvPr>
          <p:cNvSpPr/>
          <p:nvPr/>
        </p:nvSpPr>
        <p:spPr>
          <a:xfrm>
            <a:off x="9597661" y="1415847"/>
            <a:ext cx="900275" cy="401797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i="1" dirty="0">
                <a:solidFill>
                  <a:schemeClr val="bg2">
                    <a:lumMod val="10000"/>
                  </a:schemeClr>
                </a:solidFill>
              </a:rPr>
              <a:t>Symbol </a:t>
            </a:r>
          </a:p>
          <a:p>
            <a:pPr algn="ctr"/>
            <a:r>
              <a:rPr lang="en-US" altLang="ko-KR" sz="1400" b="1" i="1" dirty="0">
                <a:solidFill>
                  <a:schemeClr val="bg2">
                    <a:lumMod val="10000"/>
                  </a:schemeClr>
                </a:solidFill>
              </a:rPr>
              <a:t>Object</a:t>
            </a:r>
            <a:endParaRPr lang="ko-KR" altLang="en-US" sz="14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509" name="직선 화살표 연결선 508">
            <a:extLst>
              <a:ext uri="{FF2B5EF4-FFF2-40B4-BE49-F238E27FC236}">
                <a16:creationId xmlns:a16="http://schemas.microsoft.com/office/drawing/2014/main" id="{3B26D2AA-A0F9-73B7-975B-F5F8A16FBC1D}"/>
              </a:ext>
            </a:extLst>
          </p:cNvPr>
          <p:cNvCxnSpPr>
            <a:cxnSpLocks/>
            <a:stCxn id="248" idx="3"/>
            <a:endCxn id="506" idx="1"/>
          </p:cNvCxnSpPr>
          <p:nvPr/>
        </p:nvCxnSpPr>
        <p:spPr>
          <a:xfrm flipV="1">
            <a:off x="8827130" y="1616746"/>
            <a:ext cx="770531" cy="2528"/>
          </a:xfrm>
          <a:prstGeom prst="straightConnector1">
            <a:avLst/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5" name="사각형: 둥근 모서리 534">
            <a:extLst>
              <a:ext uri="{FF2B5EF4-FFF2-40B4-BE49-F238E27FC236}">
                <a16:creationId xmlns:a16="http://schemas.microsoft.com/office/drawing/2014/main" id="{8243A2A7-2D2A-8DF5-8FE3-207F67F09014}"/>
              </a:ext>
            </a:extLst>
          </p:cNvPr>
          <p:cNvSpPr/>
          <p:nvPr/>
        </p:nvSpPr>
        <p:spPr>
          <a:xfrm>
            <a:off x="8929615" y="3128864"/>
            <a:ext cx="2392297" cy="780375"/>
          </a:xfrm>
          <a:prstGeom prst="roundRect">
            <a:avLst>
              <a:gd name="adj" fmla="val 11662"/>
            </a:avLst>
          </a:prstGeom>
          <a:solidFill>
            <a:schemeClr val="bg1">
              <a:lumMod val="6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40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en-US" altLang="ko-KR" sz="1400" b="1" i="1" dirty="0">
                <a:solidFill>
                  <a:schemeClr val="bg2">
                    <a:lumMod val="10000"/>
                  </a:schemeClr>
                </a:solidFill>
              </a:rPr>
              <a:t>Line-Symbol Recognition</a:t>
            </a:r>
          </a:p>
          <a:p>
            <a:pPr algn="ctr"/>
            <a:endParaRPr lang="en-US" altLang="ko-KR" sz="160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60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537" name="직선 화살표 연결선 536">
            <a:extLst>
              <a:ext uri="{FF2B5EF4-FFF2-40B4-BE49-F238E27FC236}">
                <a16:creationId xmlns:a16="http://schemas.microsoft.com/office/drawing/2014/main" id="{2FA659C8-0B6B-ACBB-FDA7-B88A9BC7DCA7}"/>
              </a:ext>
            </a:extLst>
          </p:cNvPr>
          <p:cNvCxnSpPr>
            <a:cxnSpLocks/>
            <a:stCxn id="507" idx="2"/>
            <a:endCxn id="535" idx="0"/>
          </p:cNvCxnSpPr>
          <p:nvPr/>
        </p:nvCxnSpPr>
        <p:spPr>
          <a:xfrm>
            <a:off x="10120779" y="1888874"/>
            <a:ext cx="4985" cy="1239990"/>
          </a:xfrm>
          <a:prstGeom prst="straightConnector1">
            <a:avLst/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직선 연결선 559">
            <a:extLst>
              <a:ext uri="{FF2B5EF4-FFF2-40B4-BE49-F238E27FC236}">
                <a16:creationId xmlns:a16="http://schemas.microsoft.com/office/drawing/2014/main" id="{B688469D-CA21-DAB0-9712-A64E242DBE23}"/>
              </a:ext>
            </a:extLst>
          </p:cNvPr>
          <p:cNvCxnSpPr>
            <a:cxnSpLocks/>
          </p:cNvCxnSpPr>
          <p:nvPr/>
        </p:nvCxnSpPr>
        <p:spPr>
          <a:xfrm flipV="1">
            <a:off x="9005002" y="3662140"/>
            <a:ext cx="987758" cy="4601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7" name="사각형: 둥근 모서리 556">
            <a:extLst>
              <a:ext uri="{FF2B5EF4-FFF2-40B4-BE49-F238E27FC236}">
                <a16:creationId xmlns:a16="http://schemas.microsoft.com/office/drawing/2014/main" id="{CFBB4AB3-06F0-0CCD-8AB5-0313B57B1013}"/>
              </a:ext>
            </a:extLst>
          </p:cNvPr>
          <p:cNvSpPr/>
          <p:nvPr/>
        </p:nvSpPr>
        <p:spPr>
          <a:xfrm>
            <a:off x="9511967" y="3458177"/>
            <a:ext cx="436098" cy="3283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952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i="1" dirty="0">
                <a:solidFill>
                  <a:schemeClr val="bg2">
                    <a:lumMod val="10000"/>
                  </a:schemeClr>
                </a:solidFill>
              </a:rPr>
              <a:t>Valve-006</a:t>
            </a:r>
          </a:p>
          <a:p>
            <a:pPr algn="ctr"/>
            <a:endParaRPr lang="en-US" altLang="ko-KR" sz="70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7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54" name="이등변 삼각형 553">
            <a:extLst>
              <a:ext uri="{FF2B5EF4-FFF2-40B4-BE49-F238E27FC236}">
                <a16:creationId xmlns:a16="http://schemas.microsoft.com/office/drawing/2014/main" id="{1EFAE2F2-1CB8-24D2-70CF-41DD834A19A8}"/>
              </a:ext>
            </a:extLst>
          </p:cNvPr>
          <p:cNvSpPr/>
          <p:nvPr/>
        </p:nvSpPr>
        <p:spPr>
          <a:xfrm rot="5400000">
            <a:off x="9587378" y="3598808"/>
            <a:ext cx="169401" cy="140581"/>
          </a:xfrm>
          <a:prstGeom prst="triangle">
            <a:avLst/>
          </a:prstGeom>
          <a:noFill/>
          <a:ln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55" name="타원 554">
            <a:extLst>
              <a:ext uri="{FF2B5EF4-FFF2-40B4-BE49-F238E27FC236}">
                <a16:creationId xmlns:a16="http://schemas.microsoft.com/office/drawing/2014/main" id="{F7297B77-5ED5-5F7C-EBAB-F9E8D74E5995}"/>
              </a:ext>
            </a:extLst>
          </p:cNvPr>
          <p:cNvSpPr/>
          <p:nvPr/>
        </p:nvSpPr>
        <p:spPr>
          <a:xfrm>
            <a:off x="9660834" y="3597795"/>
            <a:ext cx="140579" cy="145200"/>
          </a:xfrm>
          <a:prstGeom prst="ellipse">
            <a:avLst/>
          </a:prstGeom>
          <a:solidFill>
            <a:srgbClr val="1A1D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56" name="이등변 삼각형 555">
            <a:extLst>
              <a:ext uri="{FF2B5EF4-FFF2-40B4-BE49-F238E27FC236}">
                <a16:creationId xmlns:a16="http://schemas.microsoft.com/office/drawing/2014/main" id="{3E1E6128-8B8C-FA94-E46F-36270352E18E}"/>
              </a:ext>
            </a:extLst>
          </p:cNvPr>
          <p:cNvSpPr/>
          <p:nvPr/>
        </p:nvSpPr>
        <p:spPr>
          <a:xfrm rot="16200000">
            <a:off x="9705468" y="3599226"/>
            <a:ext cx="169401" cy="140581"/>
          </a:xfrm>
          <a:prstGeom prst="triangle">
            <a:avLst/>
          </a:prstGeom>
          <a:noFill/>
          <a:ln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62" name="타원 561">
            <a:extLst>
              <a:ext uri="{FF2B5EF4-FFF2-40B4-BE49-F238E27FC236}">
                <a16:creationId xmlns:a16="http://schemas.microsoft.com/office/drawing/2014/main" id="{D0E794CA-4F26-EBB2-810A-D67C29F1FEDC}"/>
              </a:ext>
            </a:extLst>
          </p:cNvPr>
          <p:cNvSpPr/>
          <p:nvPr/>
        </p:nvSpPr>
        <p:spPr>
          <a:xfrm>
            <a:off x="8996384" y="3646795"/>
            <a:ext cx="36000" cy="36000"/>
          </a:xfrm>
          <a:prstGeom prst="ellipse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63" name="타원 562">
            <a:extLst>
              <a:ext uri="{FF2B5EF4-FFF2-40B4-BE49-F238E27FC236}">
                <a16:creationId xmlns:a16="http://schemas.microsoft.com/office/drawing/2014/main" id="{67B6B3BB-9A31-4DA5-508F-CAF5B729B8DA}"/>
              </a:ext>
            </a:extLst>
          </p:cNvPr>
          <p:cNvSpPr/>
          <p:nvPr/>
        </p:nvSpPr>
        <p:spPr>
          <a:xfrm>
            <a:off x="9981258" y="3640550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65" name="사각형: 둥근 모서리 564">
            <a:extLst>
              <a:ext uri="{FF2B5EF4-FFF2-40B4-BE49-F238E27FC236}">
                <a16:creationId xmlns:a16="http://schemas.microsoft.com/office/drawing/2014/main" id="{7314F97A-0695-F086-1DED-7D1933B456A6}"/>
              </a:ext>
            </a:extLst>
          </p:cNvPr>
          <p:cNvSpPr/>
          <p:nvPr/>
        </p:nvSpPr>
        <p:spPr>
          <a:xfrm>
            <a:off x="8989205" y="3493631"/>
            <a:ext cx="434497" cy="137086"/>
          </a:xfrm>
          <a:prstGeom prst="roundRect">
            <a:avLst>
              <a:gd name="adj" fmla="val 0"/>
            </a:avLst>
          </a:prstGeom>
          <a:solidFill>
            <a:srgbClr val="A6A6A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i="1" dirty="0">
                <a:solidFill>
                  <a:schemeClr val="bg2">
                    <a:lumMod val="10000"/>
                  </a:schemeClr>
                </a:solidFill>
              </a:rPr>
              <a:t>Line-002</a:t>
            </a:r>
            <a:endParaRPr lang="ko-KR" altLang="en-US" sz="7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566" name="직선 화살표 연결선 565">
            <a:extLst>
              <a:ext uri="{FF2B5EF4-FFF2-40B4-BE49-F238E27FC236}">
                <a16:creationId xmlns:a16="http://schemas.microsoft.com/office/drawing/2014/main" id="{A5C31498-4679-5321-9404-DB4493E004E1}"/>
              </a:ext>
            </a:extLst>
          </p:cNvPr>
          <p:cNvCxnSpPr>
            <a:cxnSpLocks/>
          </p:cNvCxnSpPr>
          <p:nvPr/>
        </p:nvCxnSpPr>
        <p:spPr>
          <a:xfrm>
            <a:off x="9510066" y="3471489"/>
            <a:ext cx="0" cy="177672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7" name="직사각형 566">
            <a:extLst>
              <a:ext uri="{FF2B5EF4-FFF2-40B4-BE49-F238E27FC236}">
                <a16:creationId xmlns:a16="http://schemas.microsoft.com/office/drawing/2014/main" id="{49702824-D96B-D015-ECA8-DA3E74C687C9}"/>
              </a:ext>
            </a:extLst>
          </p:cNvPr>
          <p:cNvSpPr/>
          <p:nvPr/>
        </p:nvSpPr>
        <p:spPr>
          <a:xfrm>
            <a:off x="9487207" y="3431969"/>
            <a:ext cx="45719" cy="39520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73" name="화살표: 오른쪽 572">
            <a:extLst>
              <a:ext uri="{FF2B5EF4-FFF2-40B4-BE49-F238E27FC236}">
                <a16:creationId xmlns:a16="http://schemas.microsoft.com/office/drawing/2014/main" id="{47F5746D-158A-AA05-6797-C5A313344306}"/>
              </a:ext>
            </a:extLst>
          </p:cNvPr>
          <p:cNvSpPr/>
          <p:nvPr/>
        </p:nvSpPr>
        <p:spPr>
          <a:xfrm>
            <a:off x="10036330" y="3597795"/>
            <a:ext cx="205001" cy="137086"/>
          </a:xfrm>
          <a:prstGeom prst="rightArrow">
            <a:avLst>
              <a:gd name="adj1" fmla="val 26839"/>
              <a:gd name="adj2" fmla="val 80109"/>
            </a:avLst>
          </a:prstGeom>
          <a:solidFill>
            <a:srgbClr val="1A1D21"/>
          </a:solidFill>
          <a:ln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574" name="직선 연결선 573">
            <a:extLst>
              <a:ext uri="{FF2B5EF4-FFF2-40B4-BE49-F238E27FC236}">
                <a16:creationId xmlns:a16="http://schemas.microsoft.com/office/drawing/2014/main" id="{CE4C7643-02A5-2B18-4129-377BEFD14503}"/>
              </a:ext>
            </a:extLst>
          </p:cNvPr>
          <p:cNvCxnSpPr>
            <a:cxnSpLocks/>
          </p:cNvCxnSpPr>
          <p:nvPr/>
        </p:nvCxnSpPr>
        <p:spPr>
          <a:xfrm>
            <a:off x="7997931" y="3740841"/>
            <a:ext cx="597587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5" name="타원 574">
            <a:extLst>
              <a:ext uri="{FF2B5EF4-FFF2-40B4-BE49-F238E27FC236}">
                <a16:creationId xmlns:a16="http://schemas.microsoft.com/office/drawing/2014/main" id="{A3417949-AFCC-2981-3C7F-123DCDABA15D}"/>
              </a:ext>
            </a:extLst>
          </p:cNvPr>
          <p:cNvSpPr/>
          <p:nvPr/>
        </p:nvSpPr>
        <p:spPr>
          <a:xfrm>
            <a:off x="7976154" y="3721230"/>
            <a:ext cx="36000" cy="36000"/>
          </a:xfrm>
          <a:prstGeom prst="ellipse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76" name="타원 575">
            <a:extLst>
              <a:ext uri="{FF2B5EF4-FFF2-40B4-BE49-F238E27FC236}">
                <a16:creationId xmlns:a16="http://schemas.microsoft.com/office/drawing/2014/main" id="{7F3FF204-7C73-1D14-85C9-A44AEB790A8A}"/>
              </a:ext>
            </a:extLst>
          </p:cNvPr>
          <p:cNvSpPr/>
          <p:nvPr/>
        </p:nvSpPr>
        <p:spPr>
          <a:xfrm>
            <a:off x="8563613" y="3722304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78" name="사각형: 둥근 모서리 577">
            <a:extLst>
              <a:ext uri="{FF2B5EF4-FFF2-40B4-BE49-F238E27FC236}">
                <a16:creationId xmlns:a16="http://schemas.microsoft.com/office/drawing/2014/main" id="{5BB0CC6D-BBC0-1A27-566C-357DC6506C80}"/>
              </a:ext>
            </a:extLst>
          </p:cNvPr>
          <p:cNvSpPr/>
          <p:nvPr/>
        </p:nvSpPr>
        <p:spPr>
          <a:xfrm>
            <a:off x="7969174" y="3578932"/>
            <a:ext cx="434497" cy="137086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i="1" dirty="0">
                <a:solidFill>
                  <a:schemeClr val="bg2">
                    <a:lumMod val="10000"/>
                  </a:schemeClr>
                </a:solidFill>
              </a:rPr>
              <a:t>Line-002</a:t>
            </a:r>
            <a:endParaRPr lang="ko-KR" altLang="en-US" sz="7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89" name="사각형: 둥근 모서리 588">
            <a:extLst>
              <a:ext uri="{FF2B5EF4-FFF2-40B4-BE49-F238E27FC236}">
                <a16:creationId xmlns:a16="http://schemas.microsoft.com/office/drawing/2014/main" id="{C69FB907-B280-09A8-2C00-8B31BED826F0}"/>
              </a:ext>
            </a:extLst>
          </p:cNvPr>
          <p:cNvSpPr/>
          <p:nvPr/>
        </p:nvSpPr>
        <p:spPr>
          <a:xfrm>
            <a:off x="10779741" y="3450242"/>
            <a:ext cx="436098" cy="328350"/>
          </a:xfrm>
          <a:prstGeom prst="roundRect">
            <a:avLst>
              <a:gd name="adj" fmla="val 0"/>
            </a:avLst>
          </a:prstGeom>
          <a:solidFill>
            <a:srgbClr val="A6A6A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i="1" dirty="0">
                <a:solidFill>
                  <a:schemeClr val="bg2">
                    <a:lumMod val="10000"/>
                  </a:schemeClr>
                </a:solidFill>
              </a:rPr>
              <a:t>Valve-006</a:t>
            </a:r>
          </a:p>
          <a:p>
            <a:pPr algn="ctr"/>
            <a:endParaRPr lang="en-US" altLang="ko-KR" sz="70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7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96" name="사각형: 둥근 모서리 595">
            <a:extLst>
              <a:ext uri="{FF2B5EF4-FFF2-40B4-BE49-F238E27FC236}">
                <a16:creationId xmlns:a16="http://schemas.microsoft.com/office/drawing/2014/main" id="{FE82DFCF-0AE9-EBA2-6420-8AA69671138C}"/>
              </a:ext>
            </a:extLst>
          </p:cNvPr>
          <p:cNvSpPr/>
          <p:nvPr/>
        </p:nvSpPr>
        <p:spPr>
          <a:xfrm>
            <a:off x="10256979" y="3485696"/>
            <a:ext cx="434497" cy="137086"/>
          </a:xfrm>
          <a:prstGeom prst="roundRect">
            <a:avLst>
              <a:gd name="adj" fmla="val 0"/>
            </a:avLst>
          </a:prstGeom>
          <a:solidFill>
            <a:srgbClr val="A6A6A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i="1" dirty="0">
                <a:solidFill>
                  <a:schemeClr val="bg2">
                    <a:lumMod val="10000"/>
                  </a:schemeClr>
                </a:solidFill>
              </a:rPr>
              <a:t>Line-002</a:t>
            </a:r>
            <a:endParaRPr lang="ko-KR" altLang="en-US" sz="7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588" name="직선 연결선 587">
            <a:extLst>
              <a:ext uri="{FF2B5EF4-FFF2-40B4-BE49-F238E27FC236}">
                <a16:creationId xmlns:a16="http://schemas.microsoft.com/office/drawing/2014/main" id="{DFC80D38-0DD5-67CD-D3E2-378C888011C5}"/>
              </a:ext>
            </a:extLst>
          </p:cNvPr>
          <p:cNvCxnSpPr>
            <a:cxnSpLocks/>
          </p:cNvCxnSpPr>
          <p:nvPr/>
        </p:nvCxnSpPr>
        <p:spPr>
          <a:xfrm flipV="1">
            <a:off x="10272776" y="3654205"/>
            <a:ext cx="987758" cy="4601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1" name="이등변 삼각형 590">
            <a:extLst>
              <a:ext uri="{FF2B5EF4-FFF2-40B4-BE49-F238E27FC236}">
                <a16:creationId xmlns:a16="http://schemas.microsoft.com/office/drawing/2014/main" id="{205C6752-0E94-9F2F-8CC0-266D206622AE}"/>
              </a:ext>
            </a:extLst>
          </p:cNvPr>
          <p:cNvSpPr/>
          <p:nvPr/>
        </p:nvSpPr>
        <p:spPr>
          <a:xfrm rot="5400000">
            <a:off x="10855152" y="3590873"/>
            <a:ext cx="169401" cy="140581"/>
          </a:xfrm>
          <a:prstGeom prst="triangle">
            <a:avLst/>
          </a:prstGeom>
          <a:solidFill>
            <a:srgbClr val="A6A6A6"/>
          </a:solidFill>
          <a:ln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93" name="이등변 삼각형 592">
            <a:extLst>
              <a:ext uri="{FF2B5EF4-FFF2-40B4-BE49-F238E27FC236}">
                <a16:creationId xmlns:a16="http://schemas.microsoft.com/office/drawing/2014/main" id="{854246C9-FFF5-DD81-8752-419DF3FD7678}"/>
              </a:ext>
            </a:extLst>
          </p:cNvPr>
          <p:cNvSpPr/>
          <p:nvPr/>
        </p:nvSpPr>
        <p:spPr>
          <a:xfrm rot="16200000">
            <a:off x="10973242" y="3591291"/>
            <a:ext cx="169401" cy="140581"/>
          </a:xfrm>
          <a:prstGeom prst="triangle">
            <a:avLst/>
          </a:prstGeom>
          <a:solidFill>
            <a:srgbClr val="A6A6A6"/>
          </a:solidFill>
          <a:ln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92" name="타원 591">
            <a:extLst>
              <a:ext uri="{FF2B5EF4-FFF2-40B4-BE49-F238E27FC236}">
                <a16:creationId xmlns:a16="http://schemas.microsoft.com/office/drawing/2014/main" id="{C96F02A8-7C2C-7D34-CB3E-E0846A53BB73}"/>
              </a:ext>
            </a:extLst>
          </p:cNvPr>
          <p:cNvSpPr/>
          <p:nvPr/>
        </p:nvSpPr>
        <p:spPr>
          <a:xfrm>
            <a:off x="10928608" y="3589860"/>
            <a:ext cx="140579" cy="145200"/>
          </a:xfrm>
          <a:prstGeom prst="ellipse">
            <a:avLst/>
          </a:prstGeom>
          <a:solidFill>
            <a:srgbClr val="1A1D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F75BF04-83CF-06B0-62E6-D3FEBA4C6A14}"/>
              </a:ext>
            </a:extLst>
          </p:cNvPr>
          <p:cNvSpPr/>
          <p:nvPr/>
        </p:nvSpPr>
        <p:spPr>
          <a:xfrm>
            <a:off x="5320813" y="1417865"/>
            <a:ext cx="845577" cy="39481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02388F2-F10B-0F01-4CD2-2E9F6A7E7437}"/>
              </a:ext>
            </a:extLst>
          </p:cNvPr>
          <p:cNvSpPr/>
          <p:nvPr/>
        </p:nvSpPr>
        <p:spPr>
          <a:xfrm>
            <a:off x="5287220" y="1381359"/>
            <a:ext cx="845577" cy="39481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A6B5C6D4-68A5-DD7F-9D86-0F41BD966360}"/>
              </a:ext>
            </a:extLst>
          </p:cNvPr>
          <p:cNvSpPr/>
          <p:nvPr/>
        </p:nvSpPr>
        <p:spPr>
          <a:xfrm>
            <a:off x="5250423" y="1347590"/>
            <a:ext cx="845577" cy="39481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Symbol Text </a:t>
            </a:r>
          </a:p>
          <a:p>
            <a:pPr algn="ctr"/>
            <a:r>
              <a:rPr lang="en-US" altLang="ko-KR" sz="1200" b="1" i="1" dirty="0">
                <a:solidFill>
                  <a:schemeClr val="bg2">
                    <a:lumMod val="10000"/>
                  </a:schemeClr>
                </a:solidFill>
              </a:rPr>
              <a:t>Location</a:t>
            </a:r>
            <a:endParaRPr lang="ko-KR" altLang="en-US" sz="12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0DE7E4D1-CC90-331F-E35F-37718699DFA7}"/>
              </a:ext>
            </a:extLst>
          </p:cNvPr>
          <p:cNvCxnSpPr>
            <a:cxnSpLocks/>
            <a:stCxn id="49" idx="3"/>
            <a:endCxn id="76" idx="3"/>
          </p:cNvCxnSpPr>
          <p:nvPr/>
        </p:nvCxnSpPr>
        <p:spPr>
          <a:xfrm>
            <a:off x="3751002" y="3345111"/>
            <a:ext cx="12700" cy="836807"/>
          </a:xfrm>
          <a:prstGeom prst="bentConnector3">
            <a:avLst>
              <a:gd name="adj1" fmla="val 1800000"/>
            </a:avLst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직선 화살표 연결선 497">
            <a:extLst>
              <a:ext uri="{FF2B5EF4-FFF2-40B4-BE49-F238E27FC236}">
                <a16:creationId xmlns:a16="http://schemas.microsoft.com/office/drawing/2014/main" id="{41CBF362-C7F7-35F8-BEA9-119C9ADABE8D}"/>
              </a:ext>
            </a:extLst>
          </p:cNvPr>
          <p:cNvCxnSpPr>
            <a:cxnSpLocks/>
            <a:stCxn id="22" idx="3"/>
            <a:endCxn id="248" idx="1"/>
          </p:cNvCxnSpPr>
          <p:nvPr/>
        </p:nvCxnSpPr>
        <p:spPr>
          <a:xfrm>
            <a:off x="6166390" y="1615275"/>
            <a:ext cx="454266" cy="3999"/>
          </a:xfrm>
          <a:prstGeom prst="straightConnector1">
            <a:avLst/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2" name="사각형: 둥근 모서리 501">
            <a:extLst>
              <a:ext uri="{FF2B5EF4-FFF2-40B4-BE49-F238E27FC236}">
                <a16:creationId xmlns:a16="http://schemas.microsoft.com/office/drawing/2014/main" id="{B74F3404-DA6E-38AE-3B66-F17F070A2BEC}"/>
              </a:ext>
            </a:extLst>
          </p:cNvPr>
          <p:cNvSpPr/>
          <p:nvPr/>
        </p:nvSpPr>
        <p:spPr>
          <a:xfrm>
            <a:off x="6549762" y="3001243"/>
            <a:ext cx="4886067" cy="2440909"/>
          </a:xfrm>
          <a:prstGeom prst="roundRect">
            <a:avLst>
              <a:gd name="adj" fmla="val 6787"/>
            </a:avLst>
          </a:prstGeom>
          <a:noFill/>
          <a:ln w="19050">
            <a:solidFill>
              <a:srgbClr val="1A1D2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03" name="TextBox 502">
            <a:extLst>
              <a:ext uri="{FF2B5EF4-FFF2-40B4-BE49-F238E27FC236}">
                <a16:creationId xmlns:a16="http://schemas.microsoft.com/office/drawing/2014/main" id="{5E5C18CD-659E-286D-623E-24EE991DA4F2}"/>
              </a:ext>
            </a:extLst>
          </p:cNvPr>
          <p:cNvSpPr txBox="1"/>
          <p:nvPr/>
        </p:nvSpPr>
        <p:spPr>
          <a:xfrm>
            <a:off x="7690343" y="2707060"/>
            <a:ext cx="2357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>
                <a:solidFill>
                  <a:schemeClr val="bg2">
                    <a:lumMod val="10000"/>
                  </a:schemeClr>
                </a:solidFill>
              </a:rPr>
              <a:t>Object</a:t>
            </a:r>
            <a:r>
              <a:rPr lang="ko-KR" altLang="en-US" sz="1600" b="1" i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ko-KR" sz="1600" b="1" i="1" dirty="0">
                <a:solidFill>
                  <a:schemeClr val="bg2">
                    <a:lumMod val="10000"/>
                  </a:schemeClr>
                </a:solidFill>
              </a:rPr>
              <a:t>Semantic Analysis</a:t>
            </a:r>
            <a:endParaRPr lang="ko-KR" altLang="en-US" sz="1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10AE09C1-A71B-8448-7E60-C9AE3F5B0B00}"/>
              </a:ext>
            </a:extLst>
          </p:cNvPr>
          <p:cNvSpPr/>
          <p:nvPr/>
        </p:nvSpPr>
        <p:spPr>
          <a:xfrm>
            <a:off x="6553350" y="1050971"/>
            <a:ext cx="4886067" cy="1692587"/>
          </a:xfrm>
          <a:prstGeom prst="roundRect">
            <a:avLst>
              <a:gd name="adj" fmla="val 6787"/>
            </a:avLst>
          </a:prstGeom>
          <a:noFill/>
          <a:ln w="19050">
            <a:solidFill>
              <a:srgbClr val="1A1D2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5476AC5-157A-91DF-796F-C0D51E17D19E}"/>
              </a:ext>
            </a:extLst>
          </p:cNvPr>
          <p:cNvSpPr txBox="1"/>
          <p:nvPr/>
        </p:nvSpPr>
        <p:spPr>
          <a:xfrm>
            <a:off x="7810317" y="749636"/>
            <a:ext cx="2357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i="1" dirty="0">
                <a:solidFill>
                  <a:schemeClr val="bg2">
                    <a:lumMod val="10000"/>
                  </a:schemeClr>
                </a:solidFill>
              </a:rPr>
              <a:t>Symbol Detection</a:t>
            </a:r>
            <a:endParaRPr lang="ko-KR" altLang="en-US" sz="1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C2D4B45F-B267-F66E-CB08-67230361ED1D}"/>
              </a:ext>
            </a:extLst>
          </p:cNvPr>
          <p:cNvSpPr/>
          <p:nvPr/>
        </p:nvSpPr>
        <p:spPr>
          <a:xfrm>
            <a:off x="6665756" y="4290015"/>
            <a:ext cx="4656155" cy="1059490"/>
          </a:xfrm>
          <a:prstGeom prst="roundRect">
            <a:avLst>
              <a:gd name="adj" fmla="val 11662"/>
            </a:avLst>
          </a:prstGeom>
          <a:solidFill>
            <a:schemeClr val="bg1">
              <a:lumMod val="6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i="1" dirty="0">
                <a:solidFill>
                  <a:schemeClr val="bg2">
                    <a:lumMod val="10000"/>
                  </a:schemeClr>
                </a:solidFill>
              </a:rPr>
              <a:t>Generate Data Structure</a:t>
            </a:r>
          </a:p>
          <a:p>
            <a:pPr algn="ctr"/>
            <a:endParaRPr lang="en-US" altLang="ko-KR" sz="160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60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1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B95519EA-E76F-C15E-FD39-A7B1F3469587}"/>
              </a:ext>
            </a:extLst>
          </p:cNvPr>
          <p:cNvCxnSpPr>
            <a:cxnSpLocks/>
            <a:stCxn id="421" idx="3"/>
            <a:endCxn id="535" idx="1"/>
          </p:cNvCxnSpPr>
          <p:nvPr/>
        </p:nvCxnSpPr>
        <p:spPr>
          <a:xfrm>
            <a:off x="8660410" y="3517749"/>
            <a:ext cx="269205" cy="1303"/>
          </a:xfrm>
          <a:prstGeom prst="straightConnector1">
            <a:avLst/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그림 68">
            <a:extLst>
              <a:ext uri="{FF2B5EF4-FFF2-40B4-BE49-F238E27FC236}">
                <a16:creationId xmlns:a16="http://schemas.microsoft.com/office/drawing/2014/main" id="{DDCCA8AD-636A-7798-050A-6ACD1779C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682" y="4584467"/>
            <a:ext cx="4324639" cy="730226"/>
          </a:xfrm>
          <a:prstGeom prst="rect">
            <a:avLst/>
          </a:prstGeom>
        </p:spPr>
      </p:pic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4A1C8104-B8E0-40BC-04C2-5EE01F7657A7}"/>
              </a:ext>
            </a:extLst>
          </p:cNvPr>
          <p:cNvCxnSpPr>
            <a:cxnSpLocks/>
            <a:stCxn id="535" idx="2"/>
            <a:endCxn id="70" idx="0"/>
          </p:cNvCxnSpPr>
          <p:nvPr/>
        </p:nvCxnSpPr>
        <p:spPr>
          <a:xfrm rot="5400000">
            <a:off x="9369411" y="3533662"/>
            <a:ext cx="380776" cy="1131930"/>
          </a:xfrm>
          <a:prstGeom prst="bentConnector3">
            <a:avLst>
              <a:gd name="adj1" fmla="val 50000"/>
            </a:avLst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타원 112">
            <a:extLst>
              <a:ext uri="{FF2B5EF4-FFF2-40B4-BE49-F238E27FC236}">
                <a16:creationId xmlns:a16="http://schemas.microsoft.com/office/drawing/2014/main" id="{B86BEB7D-62B6-FDA3-8614-AB56BD5ED7EF}"/>
              </a:ext>
            </a:extLst>
          </p:cNvPr>
          <p:cNvSpPr/>
          <p:nvPr/>
        </p:nvSpPr>
        <p:spPr>
          <a:xfrm>
            <a:off x="494570" y="1585290"/>
            <a:ext cx="212436" cy="211999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2">
                    <a:lumMod val="10000"/>
                  </a:schemeClr>
                </a:solidFill>
              </a:rPr>
              <a:t>1</a:t>
            </a:r>
            <a:endParaRPr lang="ko-KR" altLang="en-US" sz="16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A6FD1F6C-EE53-1433-1C2A-A7CD7868CEEE}"/>
              </a:ext>
            </a:extLst>
          </p:cNvPr>
          <p:cNvSpPr/>
          <p:nvPr/>
        </p:nvSpPr>
        <p:spPr>
          <a:xfrm>
            <a:off x="2652401" y="1356545"/>
            <a:ext cx="212436" cy="211999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bg2">
                    <a:lumMod val="10000"/>
                  </a:schemeClr>
                </a:solidFill>
              </a:rPr>
              <a:t>2</a:t>
            </a:r>
            <a:endParaRPr lang="ko-KR" altLang="en-US" sz="16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50F753F7-99D9-86CB-2BC3-704106565C8C}"/>
              </a:ext>
            </a:extLst>
          </p:cNvPr>
          <p:cNvSpPr/>
          <p:nvPr/>
        </p:nvSpPr>
        <p:spPr>
          <a:xfrm>
            <a:off x="6559538" y="1043032"/>
            <a:ext cx="212436" cy="211999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2">
                    <a:lumMod val="10000"/>
                  </a:schemeClr>
                </a:solidFill>
              </a:rPr>
              <a:t>3</a:t>
            </a:r>
            <a:endParaRPr lang="ko-KR" altLang="en-US" sz="16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C545AA9F-2285-9F50-FF6A-C4A9095A2B3B}"/>
              </a:ext>
            </a:extLst>
          </p:cNvPr>
          <p:cNvSpPr/>
          <p:nvPr/>
        </p:nvSpPr>
        <p:spPr>
          <a:xfrm>
            <a:off x="2666911" y="3024072"/>
            <a:ext cx="212436" cy="211999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2">
                    <a:lumMod val="10000"/>
                  </a:schemeClr>
                </a:solidFill>
              </a:rPr>
              <a:t>4</a:t>
            </a:r>
            <a:endParaRPr lang="ko-KR" altLang="en-US" sz="16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5D21BB5-5846-92EE-8D25-0D838D4BD5B5}"/>
              </a:ext>
            </a:extLst>
          </p:cNvPr>
          <p:cNvSpPr/>
          <p:nvPr/>
        </p:nvSpPr>
        <p:spPr>
          <a:xfrm>
            <a:off x="4038456" y="3793659"/>
            <a:ext cx="212436" cy="211999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2">
                    <a:lumMod val="10000"/>
                  </a:schemeClr>
                </a:solidFill>
              </a:rPr>
              <a:t>5</a:t>
            </a:r>
            <a:endParaRPr lang="ko-KR" altLang="en-US" sz="16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04AE6ED8-2E79-536F-6197-AC6197C31943}"/>
              </a:ext>
            </a:extLst>
          </p:cNvPr>
          <p:cNvSpPr/>
          <p:nvPr/>
        </p:nvSpPr>
        <p:spPr>
          <a:xfrm>
            <a:off x="6596762" y="3064505"/>
            <a:ext cx="212436" cy="211999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2">
                    <a:lumMod val="10000"/>
                  </a:schemeClr>
                </a:solidFill>
              </a:rPr>
              <a:t>6</a:t>
            </a:r>
            <a:endParaRPr lang="ko-KR" altLang="en-US" sz="16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DD1CC29F-114F-8CFA-4A6A-88790DC2B500}"/>
              </a:ext>
            </a:extLst>
          </p:cNvPr>
          <p:cNvSpPr/>
          <p:nvPr/>
        </p:nvSpPr>
        <p:spPr>
          <a:xfrm>
            <a:off x="8882986" y="3069851"/>
            <a:ext cx="212436" cy="211999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bg2">
                    <a:lumMod val="10000"/>
                  </a:schemeClr>
                </a:solidFill>
              </a:rPr>
              <a:t>7</a:t>
            </a:r>
            <a:endParaRPr lang="ko-KR" altLang="en-US" sz="16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4FA4CCB3-BA5B-6126-585E-2D7CCF432758}"/>
              </a:ext>
            </a:extLst>
          </p:cNvPr>
          <p:cNvSpPr/>
          <p:nvPr/>
        </p:nvSpPr>
        <p:spPr>
          <a:xfrm>
            <a:off x="6596762" y="4232860"/>
            <a:ext cx="212436" cy="211999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2">
                    <a:lumMod val="10000"/>
                  </a:schemeClr>
                </a:solidFill>
              </a:rPr>
              <a:t>8</a:t>
            </a:r>
            <a:endParaRPr lang="ko-KR" altLang="en-US" sz="1600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8756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제목 461">
            <a:extLst>
              <a:ext uri="{FF2B5EF4-FFF2-40B4-BE49-F238E27FC236}">
                <a16:creationId xmlns:a16="http://schemas.microsoft.com/office/drawing/2014/main" id="{81FB1E42-626E-8F6E-693F-DB63BC9CE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61" name="사각형: 둥근 모서리 360">
            <a:extLst>
              <a:ext uri="{FF2B5EF4-FFF2-40B4-BE49-F238E27FC236}">
                <a16:creationId xmlns:a16="http://schemas.microsoft.com/office/drawing/2014/main" id="{B9867F53-05A2-D441-5E38-203DFAA3C04A}"/>
              </a:ext>
            </a:extLst>
          </p:cNvPr>
          <p:cNvSpPr/>
          <p:nvPr/>
        </p:nvSpPr>
        <p:spPr>
          <a:xfrm>
            <a:off x="-36684" y="-27219"/>
            <a:ext cx="12228684" cy="689893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6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91</a:t>
            </a:fld>
            <a:endParaRPr lang="ko-KR" altLang="en-US" dirty="0"/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BD2CE289-442A-B042-A100-4CAC57F862E1}"/>
              </a:ext>
            </a:extLst>
          </p:cNvPr>
          <p:cNvSpPr/>
          <p:nvPr/>
        </p:nvSpPr>
        <p:spPr>
          <a:xfrm>
            <a:off x="5167150" y="2452940"/>
            <a:ext cx="900275" cy="401797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4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559C37D-3EBD-A26C-5F7B-4321388A0E9F}"/>
              </a:ext>
            </a:extLst>
          </p:cNvPr>
          <p:cNvSpPr/>
          <p:nvPr/>
        </p:nvSpPr>
        <p:spPr>
          <a:xfrm>
            <a:off x="1144048" y="2448731"/>
            <a:ext cx="1080413" cy="37570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i="1" dirty="0">
                <a:solidFill>
                  <a:schemeClr val="tx1">
                    <a:lumMod val="50000"/>
                  </a:schemeClr>
                </a:solidFill>
              </a:rPr>
              <a:t>P&amp;ID Image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388EC7D-7A88-1158-A5A3-FFC3921E62BC}"/>
              </a:ext>
            </a:extLst>
          </p:cNvPr>
          <p:cNvCxnSpPr>
            <a:cxnSpLocks/>
            <a:stCxn id="37" idx="0"/>
            <a:endCxn id="153" idx="2"/>
          </p:cNvCxnSpPr>
          <p:nvPr/>
        </p:nvCxnSpPr>
        <p:spPr>
          <a:xfrm flipV="1">
            <a:off x="1684255" y="1589343"/>
            <a:ext cx="2624" cy="859388"/>
          </a:xfrm>
          <a:prstGeom prst="straightConnector1">
            <a:avLst/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64E2271E-48E5-1B4F-784D-D09B91180970}"/>
              </a:ext>
            </a:extLst>
          </p:cNvPr>
          <p:cNvSpPr/>
          <p:nvPr/>
        </p:nvSpPr>
        <p:spPr>
          <a:xfrm>
            <a:off x="3023844" y="679040"/>
            <a:ext cx="2161251" cy="1055043"/>
          </a:xfrm>
          <a:prstGeom prst="roundRect">
            <a:avLst>
              <a:gd name="adj" fmla="val 11662"/>
            </a:avLst>
          </a:prstGeom>
          <a:solidFill>
            <a:schemeClr val="bg1">
              <a:lumMod val="6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i="1" dirty="0">
                <a:solidFill>
                  <a:schemeClr val="tx1">
                    <a:lumMod val="50000"/>
                  </a:schemeClr>
                </a:solidFill>
              </a:rPr>
              <a:t>Tesseract OCR</a:t>
            </a:r>
          </a:p>
          <a:p>
            <a:pPr algn="ctr"/>
            <a:endParaRPr lang="en-US" altLang="ko-KR" sz="1600" b="1" i="1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lang="en-US" altLang="ko-KR" sz="1600" b="1" i="1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lang="en-US" altLang="ko-KR" sz="16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BAEC2E55-3D45-89F5-CA82-5B9C8C87CA1D}"/>
              </a:ext>
            </a:extLst>
          </p:cNvPr>
          <p:cNvCxnSpPr>
            <a:cxnSpLocks/>
            <a:stCxn id="153" idx="3"/>
            <a:endCxn id="49" idx="1"/>
          </p:cNvCxnSpPr>
          <p:nvPr/>
        </p:nvCxnSpPr>
        <p:spPr>
          <a:xfrm>
            <a:off x="2626132" y="1201350"/>
            <a:ext cx="420739" cy="1367802"/>
          </a:xfrm>
          <a:prstGeom prst="bentConnector3">
            <a:avLst>
              <a:gd name="adj1" fmla="val 33598"/>
            </a:avLst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82757C80-1BE7-FDD5-2B98-A3ABC0630218}"/>
              </a:ext>
            </a:extLst>
          </p:cNvPr>
          <p:cNvSpPr/>
          <p:nvPr/>
        </p:nvSpPr>
        <p:spPr>
          <a:xfrm>
            <a:off x="3046871" y="2310266"/>
            <a:ext cx="1096702" cy="517771"/>
          </a:xfrm>
          <a:prstGeom prst="roundRect">
            <a:avLst>
              <a:gd name="adj" fmla="val 11662"/>
            </a:avLst>
          </a:prstGeom>
          <a:solidFill>
            <a:schemeClr val="bg1">
              <a:lumMod val="6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i="1" dirty="0">
                <a:solidFill>
                  <a:schemeClr val="tx1">
                    <a:lumMod val="50000"/>
                  </a:schemeClr>
                </a:solidFill>
              </a:rPr>
              <a:t>Hough transform</a:t>
            </a: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ABD5A5F1-F341-FA1B-117B-525F450F2556}"/>
              </a:ext>
            </a:extLst>
          </p:cNvPr>
          <p:cNvCxnSpPr>
            <a:cxnSpLocks/>
            <a:stCxn id="49" idx="3"/>
            <a:endCxn id="71" idx="1"/>
          </p:cNvCxnSpPr>
          <p:nvPr/>
        </p:nvCxnSpPr>
        <p:spPr>
          <a:xfrm>
            <a:off x="4143573" y="2569152"/>
            <a:ext cx="934141" cy="2870"/>
          </a:xfrm>
          <a:prstGeom prst="straightConnector1">
            <a:avLst/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8DC6C916-9163-6014-6C77-D97F9FD12C33}"/>
              </a:ext>
            </a:extLst>
          </p:cNvPr>
          <p:cNvSpPr/>
          <p:nvPr/>
        </p:nvSpPr>
        <p:spPr>
          <a:xfrm>
            <a:off x="5126596" y="2411384"/>
            <a:ext cx="900275" cy="401797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4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2E819ECD-93B8-0034-81DD-11D4F00B871A}"/>
              </a:ext>
            </a:extLst>
          </p:cNvPr>
          <p:cNvSpPr/>
          <p:nvPr/>
        </p:nvSpPr>
        <p:spPr>
          <a:xfrm>
            <a:off x="5077714" y="2371123"/>
            <a:ext cx="900275" cy="401797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i="1" dirty="0">
                <a:solidFill>
                  <a:schemeClr val="tx1">
                    <a:lumMod val="50000"/>
                  </a:schemeClr>
                </a:solidFill>
              </a:rPr>
              <a:t>Line </a:t>
            </a:r>
          </a:p>
          <a:p>
            <a:pPr algn="ctr"/>
            <a:r>
              <a:rPr lang="en-US" altLang="ko-KR" sz="1400" b="1" i="1" dirty="0">
                <a:solidFill>
                  <a:schemeClr val="tx1">
                    <a:lumMod val="50000"/>
                  </a:schemeClr>
                </a:solidFill>
              </a:rPr>
              <a:t>Object</a:t>
            </a:r>
            <a:endParaRPr lang="ko-KR" altLang="en-US" sz="14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7C6A9F53-8E9F-9067-D1E1-872FF8B7735C}"/>
              </a:ext>
            </a:extLst>
          </p:cNvPr>
          <p:cNvSpPr/>
          <p:nvPr/>
        </p:nvSpPr>
        <p:spPr>
          <a:xfrm>
            <a:off x="2910293" y="371658"/>
            <a:ext cx="3857481" cy="1515159"/>
          </a:xfrm>
          <a:prstGeom prst="roundRect">
            <a:avLst>
              <a:gd name="adj" fmla="val 6787"/>
            </a:avLst>
          </a:prstGeom>
          <a:noFill/>
          <a:ln w="19050">
            <a:solidFill>
              <a:srgbClr val="1A1D2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6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502F199A-08AC-29C7-069F-9C7871D2C6C2}"/>
              </a:ext>
            </a:extLst>
          </p:cNvPr>
          <p:cNvSpPr/>
          <p:nvPr/>
        </p:nvSpPr>
        <p:spPr>
          <a:xfrm>
            <a:off x="3048688" y="3231474"/>
            <a:ext cx="1096701" cy="513486"/>
          </a:xfrm>
          <a:prstGeom prst="roundRect">
            <a:avLst>
              <a:gd name="adj" fmla="val 11662"/>
            </a:avLst>
          </a:prstGeom>
          <a:solidFill>
            <a:schemeClr val="bg1">
              <a:lumMod val="6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i="1" dirty="0">
                <a:solidFill>
                  <a:schemeClr val="tx1">
                    <a:lumMod val="50000"/>
                  </a:schemeClr>
                </a:solidFill>
              </a:rPr>
              <a:t>Remove </a:t>
            </a:r>
          </a:p>
          <a:p>
            <a:pPr algn="ctr"/>
            <a:r>
              <a:rPr lang="en-US" altLang="ko-KR" sz="1400" b="1" i="1" dirty="0">
                <a:solidFill>
                  <a:schemeClr val="tx1">
                    <a:lumMod val="50000"/>
                  </a:schemeClr>
                </a:solidFill>
              </a:rPr>
              <a:t>Detected Line</a:t>
            </a:r>
          </a:p>
        </p:txBody>
      </p: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B6236AEE-48B3-DAE0-573A-CFAE5CA172FE}"/>
              </a:ext>
            </a:extLst>
          </p:cNvPr>
          <p:cNvCxnSpPr>
            <a:cxnSpLocks/>
            <a:stCxn id="101" idx="3"/>
            <a:endCxn id="36" idx="1"/>
          </p:cNvCxnSpPr>
          <p:nvPr/>
        </p:nvCxnSpPr>
        <p:spPr>
          <a:xfrm>
            <a:off x="5070599" y="1313835"/>
            <a:ext cx="464566" cy="238509"/>
          </a:xfrm>
          <a:prstGeom prst="bentConnector3">
            <a:avLst>
              <a:gd name="adj1" fmla="val 50000"/>
            </a:avLst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A54A94D6-B34B-1B10-8740-87C9752679C4}"/>
              </a:ext>
            </a:extLst>
          </p:cNvPr>
          <p:cNvCxnSpPr>
            <a:cxnSpLocks/>
            <a:stCxn id="249" idx="3"/>
            <a:endCxn id="421" idx="1"/>
          </p:cNvCxnSpPr>
          <p:nvPr/>
        </p:nvCxnSpPr>
        <p:spPr>
          <a:xfrm flipV="1">
            <a:off x="6614150" y="2730009"/>
            <a:ext cx="516726" cy="809036"/>
          </a:xfrm>
          <a:prstGeom prst="bentConnector3">
            <a:avLst>
              <a:gd name="adj1" fmla="val 50000"/>
            </a:avLst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1" name="표 101">
            <a:extLst>
              <a:ext uri="{FF2B5EF4-FFF2-40B4-BE49-F238E27FC236}">
                <a16:creationId xmlns:a16="http://schemas.microsoft.com/office/drawing/2014/main" id="{330DE523-E23B-73BF-A923-CEFD3252B9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565580"/>
              </p:ext>
            </p:extLst>
          </p:nvPr>
        </p:nvGraphicFramePr>
        <p:xfrm>
          <a:off x="3168472" y="1034152"/>
          <a:ext cx="1902127" cy="559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143">
                  <a:extLst>
                    <a:ext uri="{9D8B030D-6E8A-4147-A177-3AD203B41FA5}">
                      <a16:colId xmlns:a16="http://schemas.microsoft.com/office/drawing/2014/main" val="635278403"/>
                    </a:ext>
                  </a:extLst>
                </a:gridCol>
                <a:gridCol w="336996">
                  <a:extLst>
                    <a:ext uri="{9D8B030D-6E8A-4147-A177-3AD203B41FA5}">
                      <a16:colId xmlns:a16="http://schemas.microsoft.com/office/drawing/2014/main" val="3268209172"/>
                    </a:ext>
                  </a:extLst>
                </a:gridCol>
                <a:gridCol w="336996">
                  <a:extLst>
                    <a:ext uri="{9D8B030D-6E8A-4147-A177-3AD203B41FA5}">
                      <a16:colId xmlns:a16="http://schemas.microsoft.com/office/drawing/2014/main" val="1350780444"/>
                    </a:ext>
                  </a:extLst>
                </a:gridCol>
                <a:gridCol w="336996">
                  <a:extLst>
                    <a:ext uri="{9D8B030D-6E8A-4147-A177-3AD203B41FA5}">
                      <a16:colId xmlns:a16="http://schemas.microsoft.com/office/drawing/2014/main" val="2169346241"/>
                    </a:ext>
                  </a:extLst>
                </a:gridCol>
                <a:gridCol w="336996">
                  <a:extLst>
                    <a:ext uri="{9D8B030D-6E8A-4147-A177-3AD203B41FA5}">
                      <a16:colId xmlns:a16="http://schemas.microsoft.com/office/drawing/2014/main" val="2700602111"/>
                    </a:ext>
                  </a:extLst>
                </a:gridCol>
              </a:tblGrid>
              <a:tr h="115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i="1" dirty="0">
                          <a:solidFill>
                            <a:srgbClr val="1A1D21"/>
                          </a:solidFill>
                          <a:latin typeface="+mn-lt"/>
                        </a:rPr>
                        <a:t>Text</a:t>
                      </a:r>
                      <a:endParaRPr lang="ko-KR" altLang="en-US" sz="700" i="1" dirty="0">
                        <a:solidFill>
                          <a:srgbClr val="1A1D2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i="1" dirty="0">
                          <a:solidFill>
                            <a:srgbClr val="1A1D21"/>
                          </a:solidFill>
                          <a:latin typeface="+mn-lt"/>
                        </a:rPr>
                        <a:t>x</a:t>
                      </a:r>
                      <a:endParaRPr lang="ko-KR" altLang="en-US" sz="700" i="1" dirty="0">
                        <a:solidFill>
                          <a:srgbClr val="1A1D2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i="1" dirty="0">
                          <a:solidFill>
                            <a:srgbClr val="1A1D21"/>
                          </a:solidFill>
                          <a:latin typeface="+mn-lt"/>
                        </a:rPr>
                        <a:t>y</a:t>
                      </a:r>
                      <a:endParaRPr lang="ko-KR" altLang="en-US" sz="700" i="1" dirty="0">
                        <a:solidFill>
                          <a:srgbClr val="1A1D2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i="1" dirty="0">
                          <a:solidFill>
                            <a:srgbClr val="1A1D21"/>
                          </a:solidFill>
                          <a:latin typeface="+mn-lt"/>
                        </a:rPr>
                        <a:t>w</a:t>
                      </a:r>
                      <a:endParaRPr lang="ko-KR" altLang="en-US" sz="700" i="1" dirty="0">
                        <a:solidFill>
                          <a:srgbClr val="1A1D2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i="1" dirty="0">
                          <a:solidFill>
                            <a:srgbClr val="1A1D21"/>
                          </a:solidFill>
                          <a:latin typeface="+mn-lt"/>
                        </a:rPr>
                        <a:t>h</a:t>
                      </a:r>
                      <a:endParaRPr lang="ko-KR" altLang="en-US" sz="700" i="1" dirty="0">
                        <a:solidFill>
                          <a:srgbClr val="1A1D2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687315"/>
                  </a:ext>
                </a:extLst>
              </a:tr>
              <a:tr h="1110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i="1" dirty="0">
                          <a:latin typeface="+mn-lt"/>
                        </a:rPr>
                        <a:t>“Line-001”</a:t>
                      </a:r>
                      <a:endParaRPr lang="ko-KR" altLang="en-US" sz="7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i="1" dirty="0">
                          <a:latin typeface="+mn-lt"/>
                        </a:rPr>
                        <a:t>2345</a:t>
                      </a:r>
                      <a:endParaRPr lang="ko-KR" altLang="en-US" sz="7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i="1" dirty="0">
                          <a:latin typeface="+mn-lt"/>
                        </a:rPr>
                        <a:t>882</a:t>
                      </a:r>
                      <a:endParaRPr lang="ko-KR" altLang="en-US" sz="7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i="1" dirty="0">
                          <a:latin typeface="+mn-lt"/>
                        </a:rPr>
                        <a:t>220</a:t>
                      </a:r>
                      <a:endParaRPr lang="ko-KR" altLang="en-US" sz="7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i="1" dirty="0">
                          <a:latin typeface="+mn-lt"/>
                        </a:rPr>
                        <a:t>30</a:t>
                      </a:r>
                      <a:endParaRPr lang="ko-KR" altLang="en-US" sz="7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80081"/>
                  </a:ext>
                </a:extLst>
              </a:tr>
              <a:tr h="1110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i="1" dirty="0">
                          <a:latin typeface="+mn-lt"/>
                        </a:rPr>
                        <a:t>“Valve-006”</a:t>
                      </a:r>
                      <a:endParaRPr lang="ko-KR" altLang="en-US" sz="7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i="1" dirty="0">
                          <a:latin typeface="+mn-lt"/>
                        </a:rPr>
                        <a:t>4534</a:t>
                      </a:r>
                      <a:endParaRPr lang="ko-KR" altLang="en-US" sz="7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i="1" dirty="0">
                          <a:latin typeface="+mn-lt"/>
                        </a:rPr>
                        <a:t>2145</a:t>
                      </a:r>
                      <a:endParaRPr lang="ko-KR" altLang="en-US" sz="7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i="1" dirty="0">
                          <a:latin typeface="+mn-lt"/>
                        </a:rPr>
                        <a:t>256</a:t>
                      </a:r>
                      <a:endParaRPr lang="ko-KR" altLang="en-US" sz="7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i="1" dirty="0">
                          <a:latin typeface="+mn-lt"/>
                        </a:rPr>
                        <a:t>25</a:t>
                      </a:r>
                      <a:endParaRPr lang="ko-KR" altLang="en-US" sz="7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413335"/>
                  </a:ext>
                </a:extLst>
              </a:tr>
              <a:tr h="1110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i="1" dirty="0">
                          <a:latin typeface="+mn-lt"/>
                        </a:rPr>
                        <a:t>“Line-008”</a:t>
                      </a:r>
                      <a:endParaRPr lang="ko-KR" altLang="en-US" sz="7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i="1" dirty="0">
                          <a:latin typeface="+mn-lt"/>
                        </a:rPr>
                        <a:t>3623</a:t>
                      </a:r>
                      <a:endParaRPr lang="ko-KR" altLang="en-US" sz="7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i="1" dirty="0">
                          <a:latin typeface="+mn-lt"/>
                        </a:rPr>
                        <a:t>2314</a:t>
                      </a:r>
                      <a:endParaRPr lang="ko-KR" altLang="en-US" sz="7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i="1" dirty="0">
                          <a:latin typeface="+mn-lt"/>
                        </a:rPr>
                        <a:t>256</a:t>
                      </a:r>
                      <a:endParaRPr lang="ko-KR" altLang="en-US" sz="7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i="1" dirty="0">
                          <a:latin typeface="+mn-lt"/>
                        </a:rPr>
                        <a:t>25</a:t>
                      </a:r>
                      <a:endParaRPr lang="ko-KR" altLang="en-US" sz="7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143811"/>
                  </a:ext>
                </a:extLst>
              </a:tr>
              <a:tr h="1110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5512273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8AB40D91-C9D4-0D0E-7F7D-D6E60C8F37DA}"/>
              </a:ext>
            </a:extLst>
          </p:cNvPr>
          <p:cNvSpPr txBox="1"/>
          <p:nvPr/>
        </p:nvSpPr>
        <p:spPr>
          <a:xfrm rot="5400000">
            <a:off x="3316366" y="1465779"/>
            <a:ext cx="3225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i="1" dirty="0"/>
              <a:t>…</a:t>
            </a:r>
            <a:endParaRPr lang="ko-KR" altLang="en-US" sz="800" b="1" i="1" dirty="0"/>
          </a:p>
        </p:txBody>
      </p: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46C92034-7884-661C-8594-2D542A85F674}"/>
              </a:ext>
            </a:extLst>
          </p:cNvPr>
          <p:cNvGrpSpPr/>
          <p:nvPr/>
        </p:nvGrpSpPr>
        <p:grpSpPr>
          <a:xfrm>
            <a:off x="747625" y="794809"/>
            <a:ext cx="1878507" cy="794534"/>
            <a:chOff x="2277369" y="4893308"/>
            <a:chExt cx="1878507" cy="794534"/>
          </a:xfrm>
        </p:grpSpPr>
        <p:sp>
          <p:nvSpPr>
            <p:cNvPr id="153" name="사각형: 둥근 모서리 152">
              <a:extLst>
                <a:ext uri="{FF2B5EF4-FFF2-40B4-BE49-F238E27FC236}">
                  <a16:creationId xmlns:a16="http://schemas.microsoft.com/office/drawing/2014/main" id="{5561C9A5-DF8F-0850-83DA-4F4E704A22B8}"/>
                </a:ext>
              </a:extLst>
            </p:cNvPr>
            <p:cNvSpPr/>
            <p:nvPr/>
          </p:nvSpPr>
          <p:spPr>
            <a:xfrm>
              <a:off x="2277369" y="4911855"/>
              <a:ext cx="1878507" cy="775987"/>
            </a:xfrm>
            <a:prstGeom prst="roundRect">
              <a:avLst>
                <a:gd name="adj" fmla="val 11662"/>
              </a:avLst>
            </a:prstGeom>
            <a:solidFill>
              <a:schemeClr val="bg1">
                <a:lumMod val="65000"/>
              </a:schemeClr>
            </a:solidFill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altLang="ko-KR" sz="1600" b="1" i="1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C0BBFCC6-58AA-E052-0535-6D0481739D4C}"/>
                </a:ext>
              </a:extLst>
            </p:cNvPr>
            <p:cNvSpPr txBox="1"/>
            <p:nvPr/>
          </p:nvSpPr>
          <p:spPr>
            <a:xfrm>
              <a:off x="2654549" y="4893308"/>
              <a:ext cx="1244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i="1" dirty="0"/>
                <a:t>Preprocessing</a:t>
              </a:r>
              <a:endParaRPr lang="ko-KR" altLang="en-US" sz="1400" b="1" i="1" dirty="0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87F7CBE-1B16-928C-7852-6A6D5B04158C}"/>
                </a:ext>
              </a:extLst>
            </p:cNvPr>
            <p:cNvSpPr/>
            <p:nvPr/>
          </p:nvSpPr>
          <p:spPr>
            <a:xfrm>
              <a:off x="2370388" y="5201085"/>
              <a:ext cx="743522" cy="352094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100" b="1" i="1" dirty="0">
                  <a:solidFill>
                    <a:schemeClr val="tx1">
                      <a:lumMod val="50000"/>
                    </a:schemeClr>
                  </a:solidFill>
                </a:rPr>
                <a:t>Convert</a:t>
              </a:r>
            </a:p>
            <a:p>
              <a:pPr algn="ctr"/>
              <a:r>
                <a:rPr lang="en-US" altLang="ko-KR" sz="1100" b="1" i="1" dirty="0">
                  <a:solidFill>
                    <a:schemeClr val="tx1">
                      <a:lumMod val="50000"/>
                    </a:schemeClr>
                  </a:solidFill>
                </a:rPr>
                <a:t>Gray scale</a:t>
              </a:r>
              <a:endParaRPr lang="ko-KR" altLang="en-US" sz="1100" b="1" i="1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59" name="사각형: 둥근 모서리 158">
              <a:extLst>
                <a:ext uri="{FF2B5EF4-FFF2-40B4-BE49-F238E27FC236}">
                  <a16:creationId xmlns:a16="http://schemas.microsoft.com/office/drawing/2014/main" id="{81CDF2EC-CCE9-244F-A893-3566A97E38DC}"/>
                </a:ext>
              </a:extLst>
            </p:cNvPr>
            <p:cNvSpPr/>
            <p:nvPr/>
          </p:nvSpPr>
          <p:spPr>
            <a:xfrm>
              <a:off x="3390335" y="5206468"/>
              <a:ext cx="670654" cy="346711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100" b="1" i="1" dirty="0">
                  <a:solidFill>
                    <a:schemeClr val="tx1">
                      <a:lumMod val="50000"/>
                    </a:schemeClr>
                  </a:solidFill>
                </a:rPr>
                <a:t>Border remove</a:t>
              </a:r>
              <a:endParaRPr lang="ko-KR" altLang="en-US" sz="1100" b="1" i="1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8E446FD0-4151-9567-8342-C30E1FF78696}"/>
              </a:ext>
            </a:extLst>
          </p:cNvPr>
          <p:cNvCxnSpPr>
            <a:cxnSpLocks/>
            <a:stCxn id="24" idx="3"/>
            <a:endCxn id="159" idx="1"/>
          </p:cNvCxnSpPr>
          <p:nvPr/>
        </p:nvCxnSpPr>
        <p:spPr>
          <a:xfrm>
            <a:off x="1584166" y="1278633"/>
            <a:ext cx="276425" cy="2692"/>
          </a:xfrm>
          <a:prstGeom prst="straightConnector1">
            <a:avLst/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45DB0FF3-965F-1C8A-AD26-8624B616C4C4}"/>
              </a:ext>
            </a:extLst>
          </p:cNvPr>
          <p:cNvSpPr txBox="1"/>
          <p:nvPr/>
        </p:nvSpPr>
        <p:spPr>
          <a:xfrm rot="5400000">
            <a:off x="3763329" y="1461263"/>
            <a:ext cx="3225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i="1" dirty="0"/>
              <a:t>…</a:t>
            </a:r>
            <a:endParaRPr lang="ko-KR" altLang="en-US" sz="800" b="1" i="1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2A3F7E9B-C109-4A6A-0825-4E9920F0407B}"/>
              </a:ext>
            </a:extLst>
          </p:cNvPr>
          <p:cNvSpPr txBox="1"/>
          <p:nvPr/>
        </p:nvSpPr>
        <p:spPr>
          <a:xfrm rot="5400000">
            <a:off x="4099883" y="1465780"/>
            <a:ext cx="3225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i="1" dirty="0"/>
              <a:t>…</a:t>
            </a:r>
            <a:endParaRPr lang="ko-KR" altLang="en-US" sz="800" b="1" i="1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6F65AD02-C445-7B9E-5C90-043E244B348C}"/>
              </a:ext>
            </a:extLst>
          </p:cNvPr>
          <p:cNvSpPr txBox="1"/>
          <p:nvPr/>
        </p:nvSpPr>
        <p:spPr>
          <a:xfrm rot="5400000">
            <a:off x="4442298" y="1461264"/>
            <a:ext cx="3225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i="1" dirty="0"/>
              <a:t>…</a:t>
            </a:r>
            <a:endParaRPr lang="ko-KR" altLang="en-US" sz="800" b="1" i="1" dirty="0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4C010C61-5757-52F0-4240-57983F14D689}"/>
              </a:ext>
            </a:extLst>
          </p:cNvPr>
          <p:cNvSpPr txBox="1"/>
          <p:nvPr/>
        </p:nvSpPr>
        <p:spPr>
          <a:xfrm rot="5400000">
            <a:off x="4767070" y="1461264"/>
            <a:ext cx="3225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i="1" dirty="0"/>
              <a:t>…</a:t>
            </a:r>
            <a:endParaRPr lang="ko-KR" altLang="en-US" sz="800" b="1" i="1" dirty="0"/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F2096DF-F89D-1342-88DE-6698F4A1DDDD}"/>
              </a:ext>
            </a:extLst>
          </p:cNvPr>
          <p:cNvCxnSpPr>
            <a:cxnSpLocks/>
            <a:stCxn id="153" idx="3"/>
            <a:endCxn id="59" idx="1"/>
          </p:cNvCxnSpPr>
          <p:nvPr/>
        </p:nvCxnSpPr>
        <p:spPr>
          <a:xfrm>
            <a:off x="2626132" y="1201350"/>
            <a:ext cx="397712" cy="5212"/>
          </a:xfrm>
          <a:prstGeom prst="straightConnector1">
            <a:avLst/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연결선: 꺾임 205">
            <a:extLst>
              <a:ext uri="{FF2B5EF4-FFF2-40B4-BE49-F238E27FC236}">
                <a16:creationId xmlns:a16="http://schemas.microsoft.com/office/drawing/2014/main" id="{B6356AFC-3C01-37F6-E28E-5F1761EB0616}"/>
              </a:ext>
            </a:extLst>
          </p:cNvPr>
          <p:cNvCxnSpPr>
            <a:cxnSpLocks/>
            <a:stCxn id="101" idx="3"/>
            <a:endCxn id="202" idx="1"/>
          </p:cNvCxnSpPr>
          <p:nvPr/>
        </p:nvCxnSpPr>
        <p:spPr>
          <a:xfrm flipV="1">
            <a:off x="5070599" y="684279"/>
            <a:ext cx="465866" cy="629556"/>
          </a:xfrm>
          <a:prstGeom prst="bentConnector3">
            <a:avLst>
              <a:gd name="adj1" fmla="val 50000"/>
            </a:avLst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사각형: 둥근 모서리 244">
            <a:extLst>
              <a:ext uri="{FF2B5EF4-FFF2-40B4-BE49-F238E27FC236}">
                <a16:creationId xmlns:a16="http://schemas.microsoft.com/office/drawing/2014/main" id="{9CDE85B3-64B1-5B29-E1E0-39D7B0D9554E}"/>
              </a:ext>
            </a:extLst>
          </p:cNvPr>
          <p:cNvSpPr/>
          <p:nvPr/>
        </p:nvSpPr>
        <p:spPr>
          <a:xfrm>
            <a:off x="2911070" y="2211978"/>
            <a:ext cx="3860029" cy="1845319"/>
          </a:xfrm>
          <a:prstGeom prst="roundRect">
            <a:avLst>
              <a:gd name="adj" fmla="val 6787"/>
            </a:avLst>
          </a:prstGeom>
          <a:noFill/>
          <a:ln w="19050">
            <a:solidFill>
              <a:srgbClr val="1A1D2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6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AE1CCB78-DDB6-F9C3-43F1-CC28D955C847}"/>
              </a:ext>
            </a:extLst>
          </p:cNvPr>
          <p:cNvSpPr txBox="1"/>
          <p:nvPr/>
        </p:nvSpPr>
        <p:spPr>
          <a:xfrm>
            <a:off x="4119535" y="94602"/>
            <a:ext cx="1317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/>
              <a:t>Text Detection</a:t>
            </a:r>
            <a:endParaRPr lang="ko-KR" altLang="en-US" sz="1400" b="1" i="1" dirty="0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C4C4BEEA-AF6F-4440-AF8D-5E2A064A2540}"/>
              </a:ext>
            </a:extLst>
          </p:cNvPr>
          <p:cNvSpPr txBox="1"/>
          <p:nvPr/>
        </p:nvSpPr>
        <p:spPr>
          <a:xfrm>
            <a:off x="4139758" y="1935306"/>
            <a:ext cx="1292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/>
              <a:t>Line Detection</a:t>
            </a:r>
            <a:endParaRPr lang="ko-KR" altLang="en-US" sz="1400" b="1" i="1" dirty="0"/>
          </a:p>
        </p:txBody>
      </p:sp>
      <p:sp>
        <p:nvSpPr>
          <p:cNvPr id="249" name="사각형: 둥근 모서리 248">
            <a:extLst>
              <a:ext uri="{FF2B5EF4-FFF2-40B4-BE49-F238E27FC236}">
                <a16:creationId xmlns:a16="http://schemas.microsoft.com/office/drawing/2014/main" id="{6313935D-D3DD-249A-7CB0-9D32AF5C4195}"/>
              </a:ext>
            </a:extLst>
          </p:cNvPr>
          <p:cNvSpPr/>
          <p:nvPr/>
        </p:nvSpPr>
        <p:spPr>
          <a:xfrm>
            <a:off x="4534935" y="3113531"/>
            <a:ext cx="2079215" cy="851027"/>
          </a:xfrm>
          <a:prstGeom prst="roundRect">
            <a:avLst>
              <a:gd name="adj" fmla="val 11662"/>
            </a:avLst>
          </a:prstGeom>
          <a:solidFill>
            <a:schemeClr val="bg1">
              <a:lumMod val="6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600" b="1" i="1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lang="en-US" altLang="ko-KR" sz="16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0E853F6F-825E-76A2-CDF0-86A385FD07D7}"/>
              </a:ext>
            </a:extLst>
          </p:cNvPr>
          <p:cNvCxnSpPr>
            <a:cxnSpLocks/>
            <a:stCxn id="178" idx="3"/>
            <a:endCxn id="248" idx="1"/>
          </p:cNvCxnSpPr>
          <p:nvPr/>
        </p:nvCxnSpPr>
        <p:spPr>
          <a:xfrm flipV="1">
            <a:off x="6484664" y="751320"/>
            <a:ext cx="552808" cy="9159"/>
          </a:xfrm>
          <a:prstGeom prst="straightConnector1">
            <a:avLst/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0E25751-B396-91CB-AA63-AF8C5FC78EEA}"/>
              </a:ext>
            </a:extLst>
          </p:cNvPr>
          <p:cNvGrpSpPr/>
          <p:nvPr/>
        </p:nvGrpSpPr>
        <p:grpSpPr>
          <a:xfrm>
            <a:off x="7037472" y="231148"/>
            <a:ext cx="2146493" cy="1040344"/>
            <a:chOff x="7320953" y="2435843"/>
            <a:chExt cx="2244920" cy="1040344"/>
          </a:xfrm>
        </p:grpSpPr>
        <p:sp>
          <p:nvSpPr>
            <p:cNvPr id="248" name="사각형: 둥근 모서리 247">
              <a:extLst>
                <a:ext uri="{FF2B5EF4-FFF2-40B4-BE49-F238E27FC236}">
                  <a16:creationId xmlns:a16="http://schemas.microsoft.com/office/drawing/2014/main" id="{45A76B65-D78E-AD77-D140-D91D8928862B}"/>
                </a:ext>
              </a:extLst>
            </p:cNvPr>
            <p:cNvSpPr/>
            <p:nvPr/>
          </p:nvSpPr>
          <p:spPr>
            <a:xfrm>
              <a:off x="7320953" y="2435843"/>
              <a:ext cx="2244920" cy="1040344"/>
            </a:xfrm>
            <a:prstGeom prst="roundRect">
              <a:avLst>
                <a:gd name="adj" fmla="val 11662"/>
              </a:avLst>
            </a:prstGeom>
            <a:solidFill>
              <a:schemeClr val="bg1">
                <a:lumMod val="65000"/>
              </a:schemeClr>
            </a:solidFill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altLang="ko-KR" sz="1400" b="1" i="1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r>
                <a:rPr lang="en-US" altLang="ko-KR" sz="1400" b="1" i="1" dirty="0">
                  <a:solidFill>
                    <a:schemeClr val="tx1">
                      <a:lumMod val="50000"/>
                    </a:schemeClr>
                  </a:solidFill>
                </a:rPr>
                <a:t>Symbol Detection</a:t>
              </a:r>
            </a:p>
            <a:p>
              <a:pPr algn="ctr"/>
              <a:endParaRPr lang="en-US" altLang="ko-KR" sz="1400" b="1" i="1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endParaRPr lang="en-US" altLang="ko-KR" sz="1600" b="1" i="1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endParaRPr lang="en-US" altLang="ko-KR" sz="1600" b="1" i="1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endParaRPr lang="en-US" altLang="ko-KR" sz="1600" b="1" i="1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grpSp>
          <p:nvGrpSpPr>
            <p:cNvPr id="291" name="그룹 290">
              <a:extLst>
                <a:ext uri="{FF2B5EF4-FFF2-40B4-BE49-F238E27FC236}">
                  <a16:creationId xmlns:a16="http://schemas.microsoft.com/office/drawing/2014/main" id="{A1CFB9B2-F87C-8C99-6F88-4DE01EA2878C}"/>
                </a:ext>
              </a:extLst>
            </p:cNvPr>
            <p:cNvGrpSpPr/>
            <p:nvPr/>
          </p:nvGrpSpPr>
          <p:grpSpPr>
            <a:xfrm>
              <a:off x="7403835" y="2965311"/>
              <a:ext cx="457357" cy="151909"/>
              <a:chOff x="8494184" y="4840002"/>
              <a:chExt cx="457357" cy="175738"/>
            </a:xfrm>
          </p:grpSpPr>
          <p:sp>
            <p:nvSpPr>
              <p:cNvPr id="290" name="사각형: 둥근 모서리 289">
                <a:extLst>
                  <a:ext uri="{FF2B5EF4-FFF2-40B4-BE49-F238E27FC236}">
                    <a16:creationId xmlns:a16="http://schemas.microsoft.com/office/drawing/2014/main" id="{69BBB73B-9B99-065D-E210-CFB2D4415D40}"/>
                  </a:ext>
                </a:extLst>
              </p:cNvPr>
              <p:cNvSpPr/>
              <p:nvPr/>
            </p:nvSpPr>
            <p:spPr>
              <a:xfrm>
                <a:off x="8517044" y="4857150"/>
                <a:ext cx="434497" cy="158590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700" b="1" i="1" dirty="0">
                    <a:solidFill>
                      <a:schemeClr val="tx1">
                        <a:lumMod val="50000"/>
                      </a:schemeClr>
                    </a:solidFill>
                  </a:rPr>
                  <a:t>Valve-006</a:t>
                </a:r>
                <a:endParaRPr lang="ko-KR" altLang="en-US" sz="700" b="1" i="1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F1CEAC0A-2678-EE5E-D644-9E47F8FD3B4D}"/>
                  </a:ext>
                </a:extLst>
              </p:cNvPr>
              <p:cNvSpPr/>
              <p:nvPr/>
            </p:nvSpPr>
            <p:spPr>
              <a:xfrm>
                <a:off x="8494184" y="4840002"/>
                <a:ext cx="45719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92" name="화살표: 오른쪽 291">
              <a:extLst>
                <a:ext uri="{FF2B5EF4-FFF2-40B4-BE49-F238E27FC236}">
                  <a16:creationId xmlns:a16="http://schemas.microsoft.com/office/drawing/2014/main" id="{97C83CA3-B483-8AE0-8F95-273104BC2A1E}"/>
                </a:ext>
              </a:extLst>
            </p:cNvPr>
            <p:cNvSpPr/>
            <p:nvPr/>
          </p:nvSpPr>
          <p:spPr>
            <a:xfrm>
              <a:off x="7974609" y="2980134"/>
              <a:ext cx="301925" cy="137086"/>
            </a:xfrm>
            <a:prstGeom prst="rightArrow">
              <a:avLst>
                <a:gd name="adj1" fmla="val 26839"/>
                <a:gd name="adj2" fmla="val 80109"/>
              </a:avLst>
            </a:prstGeom>
            <a:solidFill>
              <a:srgbClr val="1A1D21"/>
            </a:solidFill>
            <a:ln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4F07ADF8-E162-85EF-A65F-BBE60B821250}"/>
                </a:ext>
              </a:extLst>
            </p:cNvPr>
            <p:cNvSpPr/>
            <p:nvPr/>
          </p:nvSpPr>
          <p:spPr>
            <a:xfrm>
              <a:off x="8750433" y="2705781"/>
              <a:ext cx="435394" cy="424541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E6AE9F81-FD86-C0A4-15E9-82204815F5E4}"/>
                </a:ext>
              </a:extLst>
            </p:cNvPr>
            <p:cNvSpPr/>
            <p:nvPr/>
          </p:nvSpPr>
          <p:spPr>
            <a:xfrm>
              <a:off x="8749537" y="2922175"/>
              <a:ext cx="719377" cy="283975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7A431BBE-B1B4-E5DD-3C26-73E682FA65BB}"/>
                </a:ext>
              </a:extLst>
            </p:cNvPr>
            <p:cNvSpPr/>
            <p:nvPr/>
          </p:nvSpPr>
          <p:spPr>
            <a:xfrm>
              <a:off x="8440267" y="2920401"/>
              <a:ext cx="744664" cy="282295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A742F4A9-08EF-3770-9540-23B8FB7A2676}"/>
                </a:ext>
              </a:extLst>
            </p:cNvPr>
            <p:cNvSpPr/>
            <p:nvPr/>
          </p:nvSpPr>
          <p:spPr>
            <a:xfrm>
              <a:off x="8750433" y="2995436"/>
              <a:ext cx="435394" cy="37022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4" name="사각형: 둥근 모서리 293">
              <a:extLst>
                <a:ext uri="{FF2B5EF4-FFF2-40B4-BE49-F238E27FC236}">
                  <a16:creationId xmlns:a16="http://schemas.microsoft.com/office/drawing/2014/main" id="{5B6EF93A-A577-253B-8D80-E81190A7A9FB}"/>
                </a:ext>
              </a:extLst>
            </p:cNvPr>
            <p:cNvSpPr/>
            <p:nvPr/>
          </p:nvSpPr>
          <p:spPr>
            <a:xfrm>
              <a:off x="8750434" y="2995685"/>
              <a:ext cx="436098" cy="137086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b="1" i="1" dirty="0">
                  <a:solidFill>
                    <a:schemeClr val="tx1">
                      <a:lumMod val="50000"/>
                    </a:schemeClr>
                  </a:solidFill>
                </a:rPr>
                <a:t>Valve-006</a:t>
              </a:r>
              <a:endParaRPr lang="ko-KR" altLang="en-US" sz="700" b="1" i="1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06" name="직선 화살표 연결선 305">
              <a:extLst>
                <a:ext uri="{FF2B5EF4-FFF2-40B4-BE49-F238E27FC236}">
                  <a16:creationId xmlns:a16="http://schemas.microsoft.com/office/drawing/2014/main" id="{A5942D19-60FE-DF4B-49DC-E42A3EBEEA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45221" y="2995685"/>
              <a:ext cx="282353" cy="2860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7" name="그룹 316">
              <a:extLst>
                <a:ext uri="{FF2B5EF4-FFF2-40B4-BE49-F238E27FC236}">
                  <a16:creationId xmlns:a16="http://schemas.microsoft.com/office/drawing/2014/main" id="{5994288C-E69E-A335-0D8A-D0B4C026F5D7}"/>
                </a:ext>
              </a:extLst>
            </p:cNvPr>
            <p:cNvGrpSpPr/>
            <p:nvPr/>
          </p:nvGrpSpPr>
          <p:grpSpPr>
            <a:xfrm>
              <a:off x="8836235" y="3163288"/>
              <a:ext cx="258671" cy="169819"/>
              <a:chOff x="9853644" y="4009281"/>
              <a:chExt cx="198724" cy="126312"/>
            </a:xfrm>
          </p:grpSpPr>
          <p:sp>
            <p:nvSpPr>
              <p:cNvPr id="315" name="이등변 삼각형 314">
                <a:extLst>
                  <a:ext uri="{FF2B5EF4-FFF2-40B4-BE49-F238E27FC236}">
                    <a16:creationId xmlns:a16="http://schemas.microsoft.com/office/drawing/2014/main" id="{90240194-2AF6-6BED-074F-9FC3D20BD7FB}"/>
                  </a:ext>
                </a:extLst>
              </p:cNvPr>
              <p:cNvSpPr/>
              <p:nvPr/>
            </p:nvSpPr>
            <p:spPr>
              <a:xfrm rot="5400000">
                <a:off x="9844644" y="4018281"/>
                <a:ext cx="126001" cy="108001"/>
              </a:xfrm>
              <a:prstGeom prst="triangle">
                <a:avLst/>
              </a:prstGeom>
              <a:noFill/>
              <a:ln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4" name="타원 313">
                <a:extLst>
                  <a:ext uri="{FF2B5EF4-FFF2-40B4-BE49-F238E27FC236}">
                    <a16:creationId xmlns:a16="http://schemas.microsoft.com/office/drawing/2014/main" id="{759B3B61-8E6D-0EAE-18B4-162C36D6E547}"/>
                  </a:ext>
                </a:extLst>
              </p:cNvPr>
              <p:cNvSpPr/>
              <p:nvPr/>
            </p:nvSpPr>
            <p:spPr>
              <a:xfrm>
                <a:off x="9899006" y="4019246"/>
                <a:ext cx="108000" cy="108000"/>
              </a:xfrm>
              <a:prstGeom prst="ellipse">
                <a:avLst/>
              </a:prstGeom>
              <a:solidFill>
                <a:srgbClr val="1A1D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6" name="이등변 삼각형 315">
                <a:extLst>
                  <a:ext uri="{FF2B5EF4-FFF2-40B4-BE49-F238E27FC236}">
                    <a16:creationId xmlns:a16="http://schemas.microsoft.com/office/drawing/2014/main" id="{574470E5-257F-CD43-8606-9E40949FAC62}"/>
                  </a:ext>
                </a:extLst>
              </p:cNvPr>
              <p:cNvSpPr/>
              <p:nvPr/>
            </p:nvSpPr>
            <p:spPr>
              <a:xfrm rot="16200000">
                <a:off x="9935367" y="4018592"/>
                <a:ext cx="126001" cy="108001"/>
              </a:xfrm>
              <a:prstGeom prst="triangle">
                <a:avLst/>
              </a:prstGeom>
              <a:noFill/>
              <a:ln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EEC525AB-301A-A50F-B5A6-9085901AC62A}"/>
                </a:ext>
              </a:extLst>
            </p:cNvPr>
            <p:cNvSpPr/>
            <p:nvPr/>
          </p:nvSpPr>
          <p:spPr>
            <a:xfrm>
              <a:off x="8758568" y="2864808"/>
              <a:ext cx="421455" cy="1193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D480AC24-8EF8-141F-7BF7-CD6E8810FFC3}"/>
                </a:ext>
              </a:extLst>
            </p:cNvPr>
            <p:cNvSpPr/>
            <p:nvPr/>
          </p:nvSpPr>
          <p:spPr>
            <a:xfrm>
              <a:off x="8601871" y="2928076"/>
              <a:ext cx="421455" cy="5456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5C9D01AF-328C-84BC-648C-58C9C31E2E7C}"/>
                </a:ext>
              </a:extLst>
            </p:cNvPr>
            <p:cNvSpPr/>
            <p:nvPr/>
          </p:nvSpPr>
          <p:spPr>
            <a:xfrm>
              <a:off x="8727574" y="2980862"/>
              <a:ext cx="45719" cy="3952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3093F7AC-3BC4-11F3-A582-7803AE114B5A}"/>
                </a:ext>
              </a:extLst>
            </p:cNvPr>
            <p:cNvSpPr/>
            <p:nvPr/>
          </p:nvSpPr>
          <p:spPr>
            <a:xfrm>
              <a:off x="8508501" y="3142443"/>
              <a:ext cx="277535" cy="548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2" name="직선 화살표 연결선 301">
              <a:extLst>
                <a:ext uri="{FF2B5EF4-FFF2-40B4-BE49-F238E27FC236}">
                  <a16:creationId xmlns:a16="http://schemas.microsoft.com/office/drawing/2014/main" id="{4A5BA06E-078F-383E-0E2F-F7FF598A520F}"/>
                </a:ext>
              </a:extLst>
            </p:cNvPr>
            <p:cNvCxnSpPr>
              <a:cxnSpLocks/>
            </p:cNvCxnSpPr>
            <p:nvPr/>
          </p:nvCxnSpPr>
          <p:spPr>
            <a:xfrm>
              <a:off x="8750433" y="3033177"/>
              <a:ext cx="0" cy="337816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직선 화살표 연결선 298">
              <a:extLst>
                <a:ext uri="{FF2B5EF4-FFF2-40B4-BE49-F238E27FC236}">
                  <a16:creationId xmlns:a16="http://schemas.microsoft.com/office/drawing/2014/main" id="{2C07522F-34A1-DF25-8257-168D427103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293" y="2995685"/>
              <a:ext cx="700576" cy="1152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직선 화살표 연결선 297">
              <a:extLst>
                <a:ext uri="{FF2B5EF4-FFF2-40B4-BE49-F238E27FC236}">
                  <a16:creationId xmlns:a16="http://schemas.microsoft.com/office/drawing/2014/main" id="{B1E1BF33-3555-41B4-7405-E8436AE066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50433" y="2700890"/>
              <a:ext cx="1045" cy="287384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7" name="그룹 336">
            <a:extLst>
              <a:ext uri="{FF2B5EF4-FFF2-40B4-BE49-F238E27FC236}">
                <a16:creationId xmlns:a16="http://schemas.microsoft.com/office/drawing/2014/main" id="{05A9AAF3-FAE7-A1F2-8105-66CAF42DCE31}"/>
              </a:ext>
            </a:extLst>
          </p:cNvPr>
          <p:cNvGrpSpPr/>
          <p:nvPr/>
        </p:nvGrpSpPr>
        <p:grpSpPr>
          <a:xfrm rot="16200000">
            <a:off x="4675342" y="3783671"/>
            <a:ext cx="259227" cy="37653"/>
            <a:chOff x="8567981" y="5789009"/>
            <a:chExt cx="259227" cy="37653"/>
          </a:xfrm>
        </p:grpSpPr>
        <p:cxnSp>
          <p:nvCxnSpPr>
            <p:cNvPr id="334" name="직선 연결선 333">
              <a:extLst>
                <a:ext uri="{FF2B5EF4-FFF2-40B4-BE49-F238E27FC236}">
                  <a16:creationId xmlns:a16="http://schemas.microsoft.com/office/drawing/2014/main" id="{8D6A5481-D0F1-61D9-96AF-45121B622134}"/>
                </a:ext>
              </a:extLst>
            </p:cNvPr>
            <p:cNvCxnSpPr>
              <a:cxnSpLocks/>
            </p:cNvCxnSpPr>
            <p:nvPr/>
          </p:nvCxnSpPr>
          <p:spPr>
            <a:xfrm>
              <a:off x="8596783" y="5807018"/>
              <a:ext cx="212425" cy="0"/>
            </a:xfrm>
            <a:prstGeom prst="line">
              <a:avLst/>
            </a:prstGeom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5" name="타원 334">
              <a:extLst>
                <a:ext uri="{FF2B5EF4-FFF2-40B4-BE49-F238E27FC236}">
                  <a16:creationId xmlns:a16="http://schemas.microsoft.com/office/drawing/2014/main" id="{B0BB6159-F33C-6E73-6839-A538A92A949A}"/>
                </a:ext>
              </a:extLst>
            </p:cNvPr>
            <p:cNvSpPr/>
            <p:nvPr/>
          </p:nvSpPr>
          <p:spPr>
            <a:xfrm>
              <a:off x="8791208" y="5789009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336" name="타원 335">
              <a:extLst>
                <a:ext uri="{FF2B5EF4-FFF2-40B4-BE49-F238E27FC236}">
                  <a16:creationId xmlns:a16="http://schemas.microsoft.com/office/drawing/2014/main" id="{EFEEB11B-F6EF-0557-E865-E04BCF962098}"/>
                </a:ext>
              </a:extLst>
            </p:cNvPr>
            <p:cNvSpPr/>
            <p:nvPr/>
          </p:nvSpPr>
          <p:spPr>
            <a:xfrm>
              <a:off x="8567981" y="5790662"/>
              <a:ext cx="36000" cy="36000"/>
            </a:xfrm>
            <a:prstGeom prst="ellipse">
              <a:avLst/>
            </a:pr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cxnSp>
        <p:nvCxnSpPr>
          <p:cNvPr id="340" name="직선 연결선 339">
            <a:extLst>
              <a:ext uri="{FF2B5EF4-FFF2-40B4-BE49-F238E27FC236}">
                <a16:creationId xmlns:a16="http://schemas.microsoft.com/office/drawing/2014/main" id="{AD9B672E-AC34-41CA-2427-36251CB911D6}"/>
              </a:ext>
            </a:extLst>
          </p:cNvPr>
          <p:cNvCxnSpPr>
            <a:cxnSpLocks/>
          </p:cNvCxnSpPr>
          <p:nvPr/>
        </p:nvCxnSpPr>
        <p:spPr>
          <a:xfrm>
            <a:off x="4818754" y="3514878"/>
            <a:ext cx="212425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1" name="타원 340">
            <a:extLst>
              <a:ext uri="{FF2B5EF4-FFF2-40B4-BE49-F238E27FC236}">
                <a16:creationId xmlns:a16="http://schemas.microsoft.com/office/drawing/2014/main" id="{C206E342-D218-8397-4F22-F42997860AFD}"/>
              </a:ext>
            </a:extLst>
          </p:cNvPr>
          <p:cNvSpPr/>
          <p:nvPr/>
        </p:nvSpPr>
        <p:spPr>
          <a:xfrm>
            <a:off x="5013179" y="3496869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7AAEB5E1-DB71-4101-897D-3BD402E22721}"/>
              </a:ext>
            </a:extLst>
          </p:cNvPr>
          <p:cNvSpPr/>
          <p:nvPr/>
        </p:nvSpPr>
        <p:spPr>
          <a:xfrm>
            <a:off x="4789952" y="3498522"/>
            <a:ext cx="36000" cy="36000"/>
          </a:xfrm>
          <a:prstGeom prst="ellipse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grpSp>
        <p:nvGrpSpPr>
          <p:cNvPr id="362" name="그룹 361">
            <a:extLst>
              <a:ext uri="{FF2B5EF4-FFF2-40B4-BE49-F238E27FC236}">
                <a16:creationId xmlns:a16="http://schemas.microsoft.com/office/drawing/2014/main" id="{AB9AAB13-0880-31EA-FD31-AA1C8E26DC12}"/>
              </a:ext>
            </a:extLst>
          </p:cNvPr>
          <p:cNvGrpSpPr/>
          <p:nvPr/>
        </p:nvGrpSpPr>
        <p:grpSpPr>
          <a:xfrm rot="5400000">
            <a:off x="4721078" y="3459828"/>
            <a:ext cx="157610" cy="306561"/>
            <a:chOff x="8865285" y="5339383"/>
            <a:chExt cx="157610" cy="306561"/>
          </a:xfrm>
        </p:grpSpPr>
        <p:cxnSp>
          <p:nvCxnSpPr>
            <p:cNvPr id="363" name="직선 화살표 연결선 362">
              <a:extLst>
                <a:ext uri="{FF2B5EF4-FFF2-40B4-BE49-F238E27FC236}">
                  <a16:creationId xmlns:a16="http://schemas.microsoft.com/office/drawing/2014/main" id="{606A9959-8B6B-F778-7DBD-940C0AA0B864}"/>
                </a:ext>
              </a:extLst>
            </p:cNvPr>
            <p:cNvCxnSpPr>
              <a:cxnSpLocks/>
            </p:cNvCxnSpPr>
            <p:nvPr/>
          </p:nvCxnSpPr>
          <p:spPr>
            <a:xfrm>
              <a:off x="9022895" y="5506071"/>
              <a:ext cx="0" cy="139873"/>
            </a:xfrm>
            <a:prstGeom prst="straightConnector1">
              <a:avLst/>
            </a:prstGeom>
            <a:ln w="952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직선 화살표 연결선 363">
              <a:extLst>
                <a:ext uri="{FF2B5EF4-FFF2-40B4-BE49-F238E27FC236}">
                  <a16:creationId xmlns:a16="http://schemas.microsoft.com/office/drawing/2014/main" id="{10316DD7-96AD-4CA7-29DD-C4C1A19E70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65285" y="5488080"/>
              <a:ext cx="140604" cy="0"/>
            </a:xfrm>
            <a:prstGeom prst="straightConnector1">
              <a:avLst/>
            </a:prstGeom>
            <a:ln w="952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직선 화살표 연결선 364">
              <a:extLst>
                <a:ext uri="{FF2B5EF4-FFF2-40B4-BE49-F238E27FC236}">
                  <a16:creationId xmlns:a16="http://schemas.microsoft.com/office/drawing/2014/main" id="{83DD3456-BB92-2109-87C2-710D713895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2558" y="5339383"/>
              <a:ext cx="0" cy="134409"/>
            </a:xfrm>
            <a:prstGeom prst="straightConnector1">
              <a:avLst/>
            </a:prstGeom>
            <a:ln w="952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4" name="화살표: 오른쪽 373">
            <a:extLst>
              <a:ext uri="{FF2B5EF4-FFF2-40B4-BE49-F238E27FC236}">
                <a16:creationId xmlns:a16="http://schemas.microsoft.com/office/drawing/2014/main" id="{3EE6CC99-8CF2-9756-FCB9-A9AA3C8E1A63}"/>
              </a:ext>
            </a:extLst>
          </p:cNvPr>
          <p:cNvSpPr/>
          <p:nvPr/>
        </p:nvSpPr>
        <p:spPr>
          <a:xfrm>
            <a:off x="5476274" y="3582825"/>
            <a:ext cx="301925" cy="137086"/>
          </a:xfrm>
          <a:prstGeom prst="rightArrow">
            <a:avLst>
              <a:gd name="adj1" fmla="val 26839"/>
              <a:gd name="adj2" fmla="val 80109"/>
            </a:avLst>
          </a:prstGeom>
          <a:solidFill>
            <a:srgbClr val="1A1D21"/>
          </a:solidFill>
          <a:ln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83" name="직선 연결선 382">
            <a:extLst>
              <a:ext uri="{FF2B5EF4-FFF2-40B4-BE49-F238E27FC236}">
                <a16:creationId xmlns:a16="http://schemas.microsoft.com/office/drawing/2014/main" id="{FE7D4756-3F1D-69C9-9DF9-C16C47AF6384}"/>
              </a:ext>
            </a:extLst>
          </p:cNvPr>
          <p:cNvCxnSpPr>
            <a:cxnSpLocks/>
          </p:cNvCxnSpPr>
          <p:nvPr/>
        </p:nvCxnSpPr>
        <p:spPr>
          <a:xfrm rot="16200000">
            <a:off x="5827989" y="3681311"/>
            <a:ext cx="212425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직선 연결선 385">
            <a:extLst>
              <a:ext uri="{FF2B5EF4-FFF2-40B4-BE49-F238E27FC236}">
                <a16:creationId xmlns:a16="http://schemas.microsoft.com/office/drawing/2014/main" id="{3072ADC7-9B55-2FB9-3FF7-F3B7DE0B4DFD}"/>
              </a:ext>
            </a:extLst>
          </p:cNvPr>
          <p:cNvCxnSpPr>
            <a:cxnSpLocks/>
          </p:cNvCxnSpPr>
          <p:nvPr/>
        </p:nvCxnSpPr>
        <p:spPr>
          <a:xfrm>
            <a:off x="5932031" y="3581723"/>
            <a:ext cx="212425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직선 연결선 388">
            <a:extLst>
              <a:ext uri="{FF2B5EF4-FFF2-40B4-BE49-F238E27FC236}">
                <a16:creationId xmlns:a16="http://schemas.microsoft.com/office/drawing/2014/main" id="{7C9F3CE1-F4CE-D5D9-CD92-A0E792B92FAB}"/>
              </a:ext>
            </a:extLst>
          </p:cNvPr>
          <p:cNvCxnSpPr>
            <a:cxnSpLocks/>
          </p:cNvCxnSpPr>
          <p:nvPr/>
        </p:nvCxnSpPr>
        <p:spPr>
          <a:xfrm>
            <a:off x="5225655" y="3517786"/>
            <a:ext cx="212425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타원 389">
            <a:extLst>
              <a:ext uri="{FF2B5EF4-FFF2-40B4-BE49-F238E27FC236}">
                <a16:creationId xmlns:a16="http://schemas.microsoft.com/office/drawing/2014/main" id="{E6EF7EB4-F26A-6122-8115-762AAC1EE905}"/>
              </a:ext>
            </a:extLst>
          </p:cNvPr>
          <p:cNvSpPr/>
          <p:nvPr/>
        </p:nvSpPr>
        <p:spPr>
          <a:xfrm>
            <a:off x="5420080" y="3499777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91" name="타원 390">
            <a:extLst>
              <a:ext uri="{FF2B5EF4-FFF2-40B4-BE49-F238E27FC236}">
                <a16:creationId xmlns:a16="http://schemas.microsoft.com/office/drawing/2014/main" id="{9BD41C22-9B13-C95B-7FBE-0B51FC0F9EFB}"/>
              </a:ext>
            </a:extLst>
          </p:cNvPr>
          <p:cNvSpPr/>
          <p:nvPr/>
        </p:nvSpPr>
        <p:spPr>
          <a:xfrm>
            <a:off x="5196853" y="3501430"/>
            <a:ext cx="36000" cy="36000"/>
          </a:xfrm>
          <a:prstGeom prst="ellipse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cxnSp>
        <p:nvCxnSpPr>
          <p:cNvPr id="392" name="직선 연결선 391">
            <a:extLst>
              <a:ext uri="{FF2B5EF4-FFF2-40B4-BE49-F238E27FC236}">
                <a16:creationId xmlns:a16="http://schemas.microsoft.com/office/drawing/2014/main" id="{92A5836C-CD2C-F782-8B39-3A0003024D4B}"/>
              </a:ext>
            </a:extLst>
          </p:cNvPr>
          <p:cNvCxnSpPr>
            <a:cxnSpLocks/>
          </p:cNvCxnSpPr>
          <p:nvPr/>
        </p:nvCxnSpPr>
        <p:spPr>
          <a:xfrm>
            <a:off x="6144456" y="3581723"/>
            <a:ext cx="212425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4" name="타원 393">
            <a:extLst>
              <a:ext uri="{FF2B5EF4-FFF2-40B4-BE49-F238E27FC236}">
                <a16:creationId xmlns:a16="http://schemas.microsoft.com/office/drawing/2014/main" id="{35B842A0-253C-4DEB-C848-6DEEF113064B}"/>
              </a:ext>
            </a:extLst>
          </p:cNvPr>
          <p:cNvSpPr/>
          <p:nvPr/>
        </p:nvSpPr>
        <p:spPr>
          <a:xfrm>
            <a:off x="5915318" y="3758149"/>
            <a:ext cx="36000" cy="36000"/>
          </a:xfrm>
          <a:prstGeom prst="ellipse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grpSp>
        <p:nvGrpSpPr>
          <p:cNvPr id="395" name="그룹 394">
            <a:extLst>
              <a:ext uri="{FF2B5EF4-FFF2-40B4-BE49-F238E27FC236}">
                <a16:creationId xmlns:a16="http://schemas.microsoft.com/office/drawing/2014/main" id="{655991CA-2207-5F72-D6A8-3AC7A6A59ABD}"/>
              </a:ext>
            </a:extLst>
          </p:cNvPr>
          <p:cNvGrpSpPr/>
          <p:nvPr/>
        </p:nvGrpSpPr>
        <p:grpSpPr>
          <a:xfrm rot="10800000">
            <a:off x="5030065" y="3359076"/>
            <a:ext cx="159654" cy="306561"/>
            <a:chOff x="8865285" y="5339383"/>
            <a:chExt cx="159654" cy="306561"/>
          </a:xfrm>
        </p:grpSpPr>
        <p:cxnSp>
          <p:nvCxnSpPr>
            <p:cNvPr id="396" name="직선 화살표 연결선 395">
              <a:extLst>
                <a:ext uri="{FF2B5EF4-FFF2-40B4-BE49-F238E27FC236}">
                  <a16:creationId xmlns:a16="http://schemas.microsoft.com/office/drawing/2014/main" id="{2203C59D-2D93-7619-B302-56B4E6D31A76}"/>
                </a:ext>
              </a:extLst>
            </p:cNvPr>
            <p:cNvCxnSpPr>
              <a:cxnSpLocks/>
            </p:cNvCxnSpPr>
            <p:nvPr/>
          </p:nvCxnSpPr>
          <p:spPr>
            <a:xfrm>
              <a:off x="9022895" y="5506071"/>
              <a:ext cx="0" cy="139873"/>
            </a:xfrm>
            <a:prstGeom prst="straightConnector1">
              <a:avLst/>
            </a:prstGeom>
            <a:ln w="952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직선 화살표 연결선 396">
              <a:extLst>
                <a:ext uri="{FF2B5EF4-FFF2-40B4-BE49-F238E27FC236}">
                  <a16:creationId xmlns:a16="http://schemas.microsoft.com/office/drawing/2014/main" id="{17F068E5-EA91-A2F6-13EA-FAE3C08004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65285" y="5488080"/>
              <a:ext cx="140604" cy="0"/>
            </a:xfrm>
            <a:prstGeom prst="straightConnector1">
              <a:avLst/>
            </a:prstGeom>
            <a:ln w="952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직선 화살표 연결선 397">
              <a:extLst>
                <a:ext uri="{FF2B5EF4-FFF2-40B4-BE49-F238E27FC236}">
                  <a16:creationId xmlns:a16="http://schemas.microsoft.com/office/drawing/2014/main" id="{78EE55F1-5A45-2B15-FC14-FCDBED7EAF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4939" y="5339383"/>
              <a:ext cx="0" cy="134409"/>
            </a:xfrm>
            <a:prstGeom prst="straightConnector1">
              <a:avLst/>
            </a:prstGeom>
            <a:ln w="952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7" name="타원 386">
            <a:extLst>
              <a:ext uri="{FF2B5EF4-FFF2-40B4-BE49-F238E27FC236}">
                <a16:creationId xmlns:a16="http://schemas.microsoft.com/office/drawing/2014/main" id="{8DB9B400-2081-6B7D-EF72-DD854DBABB6F}"/>
              </a:ext>
            </a:extLst>
          </p:cNvPr>
          <p:cNvSpPr/>
          <p:nvPr/>
        </p:nvSpPr>
        <p:spPr>
          <a:xfrm>
            <a:off x="6337319" y="356372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cxnSp>
        <p:nvCxnSpPr>
          <p:cNvPr id="399" name="직선 화살표 연결선 398">
            <a:extLst>
              <a:ext uri="{FF2B5EF4-FFF2-40B4-BE49-F238E27FC236}">
                <a16:creationId xmlns:a16="http://schemas.microsoft.com/office/drawing/2014/main" id="{A87093DE-3B00-8221-8621-8DE7B1F26AB9}"/>
              </a:ext>
            </a:extLst>
          </p:cNvPr>
          <p:cNvCxnSpPr>
            <a:cxnSpLocks/>
            <a:stCxn id="73" idx="2"/>
            <a:endCxn id="249" idx="0"/>
          </p:cNvCxnSpPr>
          <p:nvPr/>
        </p:nvCxnSpPr>
        <p:spPr>
          <a:xfrm flipH="1">
            <a:off x="5574543" y="2813181"/>
            <a:ext cx="2191" cy="300350"/>
          </a:xfrm>
          <a:prstGeom prst="straightConnector1">
            <a:avLst/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8" name="TextBox 407">
            <a:extLst>
              <a:ext uri="{FF2B5EF4-FFF2-40B4-BE49-F238E27FC236}">
                <a16:creationId xmlns:a16="http://schemas.microsoft.com/office/drawing/2014/main" id="{AC3D4BD8-FA1A-1E0A-38D0-00A6B98DADD7}"/>
              </a:ext>
            </a:extLst>
          </p:cNvPr>
          <p:cNvSpPr txBox="1"/>
          <p:nvPr/>
        </p:nvSpPr>
        <p:spPr>
          <a:xfrm>
            <a:off x="4487788" y="3095844"/>
            <a:ext cx="22283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i="1" dirty="0"/>
              <a:t>Merge Adjacent Line Object</a:t>
            </a:r>
            <a:endParaRPr lang="ko-KR" altLang="en-US" sz="1300" b="1" i="1" dirty="0"/>
          </a:p>
        </p:txBody>
      </p:sp>
      <p:cxnSp>
        <p:nvCxnSpPr>
          <p:cNvPr id="427" name="연결선: 꺾임 426">
            <a:extLst>
              <a:ext uri="{FF2B5EF4-FFF2-40B4-BE49-F238E27FC236}">
                <a16:creationId xmlns:a16="http://schemas.microsoft.com/office/drawing/2014/main" id="{9C60EB38-F11F-2180-F2F5-C22D4217D1BC}"/>
              </a:ext>
            </a:extLst>
          </p:cNvPr>
          <p:cNvCxnSpPr>
            <a:cxnSpLocks/>
            <a:stCxn id="182" idx="3"/>
            <a:endCxn id="421" idx="0"/>
          </p:cNvCxnSpPr>
          <p:nvPr/>
        </p:nvCxnSpPr>
        <p:spPr>
          <a:xfrm>
            <a:off x="6489603" y="1623779"/>
            <a:ext cx="1644377" cy="609779"/>
          </a:xfrm>
          <a:prstGeom prst="bentConnector2">
            <a:avLst/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1" name="사각형: 둥근 모서리 420">
            <a:extLst>
              <a:ext uri="{FF2B5EF4-FFF2-40B4-BE49-F238E27FC236}">
                <a16:creationId xmlns:a16="http://schemas.microsoft.com/office/drawing/2014/main" id="{601D6FF7-9121-A60D-183A-909B0A29BF5C}"/>
              </a:ext>
            </a:extLst>
          </p:cNvPr>
          <p:cNvSpPr/>
          <p:nvPr/>
        </p:nvSpPr>
        <p:spPr>
          <a:xfrm>
            <a:off x="7130876" y="2233558"/>
            <a:ext cx="2006207" cy="992901"/>
          </a:xfrm>
          <a:prstGeom prst="roundRect">
            <a:avLst>
              <a:gd name="adj" fmla="val 11662"/>
            </a:avLst>
          </a:prstGeom>
          <a:solidFill>
            <a:schemeClr val="bg1">
              <a:lumMod val="6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400" b="1" i="1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en-US" altLang="ko-KR" sz="1400" b="1" i="1" dirty="0">
                <a:solidFill>
                  <a:schemeClr val="tx1">
                    <a:lumMod val="50000"/>
                  </a:schemeClr>
                </a:solidFill>
              </a:rPr>
              <a:t>Line Recognition</a:t>
            </a:r>
          </a:p>
          <a:p>
            <a:pPr algn="ctr"/>
            <a:endParaRPr lang="en-US" altLang="ko-KR" sz="1400" b="1" i="1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lang="en-US" altLang="ko-KR" sz="1600" b="1" i="1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lang="en-US" altLang="ko-KR" sz="1600" b="1" i="1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lang="en-US" altLang="ko-KR" sz="16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435" name="직선 연결선 434">
            <a:extLst>
              <a:ext uri="{FF2B5EF4-FFF2-40B4-BE49-F238E27FC236}">
                <a16:creationId xmlns:a16="http://schemas.microsoft.com/office/drawing/2014/main" id="{EB2D9DAE-3A53-6D41-E33A-8A4E4A5D03C6}"/>
              </a:ext>
            </a:extLst>
          </p:cNvPr>
          <p:cNvCxnSpPr>
            <a:cxnSpLocks/>
          </p:cNvCxnSpPr>
          <p:nvPr/>
        </p:nvCxnSpPr>
        <p:spPr>
          <a:xfrm>
            <a:off x="7359736" y="2926981"/>
            <a:ext cx="597587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6" name="타원 435">
            <a:extLst>
              <a:ext uri="{FF2B5EF4-FFF2-40B4-BE49-F238E27FC236}">
                <a16:creationId xmlns:a16="http://schemas.microsoft.com/office/drawing/2014/main" id="{7B0F7108-E463-1FC7-7F43-BEEBE9512FA5}"/>
              </a:ext>
            </a:extLst>
          </p:cNvPr>
          <p:cNvSpPr/>
          <p:nvPr/>
        </p:nvSpPr>
        <p:spPr>
          <a:xfrm>
            <a:off x="7337959" y="2907370"/>
            <a:ext cx="36000" cy="36000"/>
          </a:xfrm>
          <a:prstGeom prst="ellipse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437" name="타원 436">
            <a:extLst>
              <a:ext uri="{FF2B5EF4-FFF2-40B4-BE49-F238E27FC236}">
                <a16:creationId xmlns:a16="http://schemas.microsoft.com/office/drawing/2014/main" id="{A99633A9-CB7B-5E17-7F54-9CE51209386B}"/>
              </a:ext>
            </a:extLst>
          </p:cNvPr>
          <p:cNvSpPr/>
          <p:nvPr/>
        </p:nvSpPr>
        <p:spPr>
          <a:xfrm>
            <a:off x="7925418" y="2908444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grpSp>
        <p:nvGrpSpPr>
          <p:cNvPr id="438" name="그룹 437">
            <a:extLst>
              <a:ext uri="{FF2B5EF4-FFF2-40B4-BE49-F238E27FC236}">
                <a16:creationId xmlns:a16="http://schemas.microsoft.com/office/drawing/2014/main" id="{ABF4CA57-016F-3ADD-BCD6-BAA79DE931D5}"/>
              </a:ext>
            </a:extLst>
          </p:cNvPr>
          <p:cNvGrpSpPr/>
          <p:nvPr/>
        </p:nvGrpSpPr>
        <p:grpSpPr>
          <a:xfrm>
            <a:off x="7329767" y="2696725"/>
            <a:ext cx="457357" cy="151909"/>
            <a:chOff x="8494184" y="4840002"/>
            <a:chExt cx="457357" cy="175738"/>
          </a:xfrm>
        </p:grpSpPr>
        <p:sp>
          <p:nvSpPr>
            <p:cNvPr id="439" name="사각형: 둥근 모서리 438">
              <a:extLst>
                <a:ext uri="{FF2B5EF4-FFF2-40B4-BE49-F238E27FC236}">
                  <a16:creationId xmlns:a16="http://schemas.microsoft.com/office/drawing/2014/main" id="{9EDA0651-16F8-E0EE-F388-DCD1A3497A02}"/>
                </a:ext>
              </a:extLst>
            </p:cNvPr>
            <p:cNvSpPr/>
            <p:nvPr/>
          </p:nvSpPr>
          <p:spPr>
            <a:xfrm>
              <a:off x="8517044" y="4857150"/>
              <a:ext cx="434497" cy="15859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b="1" i="1" dirty="0">
                  <a:solidFill>
                    <a:schemeClr val="tx1">
                      <a:lumMod val="50000"/>
                    </a:schemeClr>
                  </a:solidFill>
                </a:rPr>
                <a:t>Line-002</a:t>
              </a:r>
              <a:endParaRPr lang="ko-KR" altLang="en-US" sz="700" b="1" i="1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AA53D75A-9348-1136-8D38-25447A833C1D}"/>
                </a:ext>
              </a:extLst>
            </p:cNvPr>
            <p:cNvSpPr/>
            <p:nvPr/>
          </p:nvSpPr>
          <p:spPr>
            <a:xfrm>
              <a:off x="8494184" y="4840002"/>
              <a:ext cx="45719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451" name="직선 화살표 연결선 450">
            <a:extLst>
              <a:ext uri="{FF2B5EF4-FFF2-40B4-BE49-F238E27FC236}">
                <a16:creationId xmlns:a16="http://schemas.microsoft.com/office/drawing/2014/main" id="{62EDC0FD-177B-751F-EADC-AFA1AC1F1301}"/>
              </a:ext>
            </a:extLst>
          </p:cNvPr>
          <p:cNvCxnSpPr>
            <a:cxnSpLocks/>
          </p:cNvCxnSpPr>
          <p:nvPr/>
        </p:nvCxnSpPr>
        <p:spPr>
          <a:xfrm>
            <a:off x="7352198" y="2732419"/>
            <a:ext cx="0" cy="177672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직선 화살표 연결선 453">
            <a:extLst>
              <a:ext uri="{FF2B5EF4-FFF2-40B4-BE49-F238E27FC236}">
                <a16:creationId xmlns:a16="http://schemas.microsoft.com/office/drawing/2014/main" id="{2705DA44-3D0E-8501-E869-DF17655559A2}"/>
              </a:ext>
            </a:extLst>
          </p:cNvPr>
          <p:cNvCxnSpPr>
            <a:cxnSpLocks/>
          </p:cNvCxnSpPr>
          <p:nvPr/>
        </p:nvCxnSpPr>
        <p:spPr>
          <a:xfrm flipH="1">
            <a:off x="7158591" y="2711548"/>
            <a:ext cx="171176" cy="2835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0" name="화살표: 오른쪽 459">
            <a:extLst>
              <a:ext uri="{FF2B5EF4-FFF2-40B4-BE49-F238E27FC236}">
                <a16:creationId xmlns:a16="http://schemas.microsoft.com/office/drawing/2014/main" id="{70B9B432-6DE5-9858-D42A-607DA576FA02}"/>
              </a:ext>
            </a:extLst>
          </p:cNvPr>
          <p:cNvSpPr/>
          <p:nvPr/>
        </p:nvSpPr>
        <p:spPr>
          <a:xfrm>
            <a:off x="7986610" y="2764482"/>
            <a:ext cx="301925" cy="137086"/>
          </a:xfrm>
          <a:prstGeom prst="rightArrow">
            <a:avLst>
              <a:gd name="adj1" fmla="val 26839"/>
              <a:gd name="adj2" fmla="val 80109"/>
            </a:avLst>
          </a:prstGeom>
          <a:solidFill>
            <a:srgbClr val="1A1D21"/>
          </a:solidFill>
          <a:ln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7" name="사각형: 둥근 모서리 506">
            <a:extLst>
              <a:ext uri="{FF2B5EF4-FFF2-40B4-BE49-F238E27FC236}">
                <a16:creationId xmlns:a16="http://schemas.microsoft.com/office/drawing/2014/main" id="{129A5923-2834-111B-38DF-DC423ED27BFE}"/>
              </a:ext>
            </a:extLst>
          </p:cNvPr>
          <p:cNvSpPr/>
          <p:nvPr/>
        </p:nvSpPr>
        <p:spPr>
          <a:xfrm>
            <a:off x="10171417" y="639419"/>
            <a:ext cx="900275" cy="401797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08" name="사각형: 둥근 모서리 507">
            <a:extLst>
              <a:ext uri="{FF2B5EF4-FFF2-40B4-BE49-F238E27FC236}">
                <a16:creationId xmlns:a16="http://schemas.microsoft.com/office/drawing/2014/main" id="{70F7AAE5-7DA9-9EA3-B911-673EB549BA87}"/>
              </a:ext>
            </a:extLst>
          </p:cNvPr>
          <p:cNvSpPr/>
          <p:nvPr/>
        </p:nvSpPr>
        <p:spPr>
          <a:xfrm>
            <a:off x="10134250" y="597156"/>
            <a:ext cx="900275" cy="401797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06" name="사각형: 둥근 모서리 505">
            <a:extLst>
              <a:ext uri="{FF2B5EF4-FFF2-40B4-BE49-F238E27FC236}">
                <a16:creationId xmlns:a16="http://schemas.microsoft.com/office/drawing/2014/main" id="{43571C26-B66E-3039-0A3B-874FF011E230}"/>
              </a:ext>
            </a:extLst>
          </p:cNvPr>
          <p:cNvSpPr/>
          <p:nvPr/>
        </p:nvSpPr>
        <p:spPr>
          <a:xfrm>
            <a:off x="10098437" y="560440"/>
            <a:ext cx="900275" cy="401797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i="1" dirty="0">
                <a:solidFill>
                  <a:schemeClr val="tx1">
                    <a:lumMod val="50000"/>
                  </a:schemeClr>
                </a:solidFill>
              </a:rPr>
              <a:t>Symbol </a:t>
            </a:r>
          </a:p>
          <a:p>
            <a:pPr algn="ctr"/>
            <a:r>
              <a:rPr lang="en-US" altLang="ko-KR" sz="1400" b="1" i="1" dirty="0">
                <a:solidFill>
                  <a:schemeClr val="tx1">
                    <a:lumMod val="50000"/>
                  </a:schemeClr>
                </a:solidFill>
              </a:rPr>
              <a:t>Object</a:t>
            </a:r>
            <a:endParaRPr lang="ko-KR" altLang="en-US" sz="14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509" name="직선 화살표 연결선 508">
            <a:extLst>
              <a:ext uri="{FF2B5EF4-FFF2-40B4-BE49-F238E27FC236}">
                <a16:creationId xmlns:a16="http://schemas.microsoft.com/office/drawing/2014/main" id="{3B26D2AA-A0F9-73B7-975B-F5F8A16FBC1D}"/>
              </a:ext>
            </a:extLst>
          </p:cNvPr>
          <p:cNvCxnSpPr>
            <a:cxnSpLocks/>
            <a:stCxn id="248" idx="3"/>
            <a:endCxn id="506" idx="1"/>
          </p:cNvCxnSpPr>
          <p:nvPr/>
        </p:nvCxnSpPr>
        <p:spPr>
          <a:xfrm>
            <a:off x="9183965" y="751320"/>
            <a:ext cx="914472" cy="10019"/>
          </a:xfrm>
          <a:prstGeom prst="straightConnector1">
            <a:avLst/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5" name="사각형: 둥근 모서리 534">
            <a:extLst>
              <a:ext uri="{FF2B5EF4-FFF2-40B4-BE49-F238E27FC236}">
                <a16:creationId xmlns:a16="http://schemas.microsoft.com/office/drawing/2014/main" id="{8243A2A7-2D2A-8DF5-8FE3-207F67F09014}"/>
              </a:ext>
            </a:extLst>
          </p:cNvPr>
          <p:cNvSpPr/>
          <p:nvPr/>
        </p:nvSpPr>
        <p:spPr>
          <a:xfrm>
            <a:off x="9420721" y="2209737"/>
            <a:ext cx="2392297" cy="1040344"/>
          </a:xfrm>
          <a:prstGeom prst="roundRect">
            <a:avLst>
              <a:gd name="adj" fmla="val 11662"/>
            </a:avLst>
          </a:prstGeom>
          <a:solidFill>
            <a:schemeClr val="bg1">
              <a:lumMod val="6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400" b="1" i="1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en-US" altLang="ko-KR" sz="1400" b="1" i="1" dirty="0">
                <a:solidFill>
                  <a:schemeClr val="tx1">
                    <a:lumMod val="50000"/>
                  </a:schemeClr>
                </a:solidFill>
              </a:rPr>
              <a:t>Line-Symbol Recognition</a:t>
            </a:r>
          </a:p>
          <a:p>
            <a:pPr algn="ctr"/>
            <a:endParaRPr lang="en-US" altLang="ko-KR" sz="1400" b="1" i="1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lang="en-US" altLang="ko-KR" sz="1600" b="1" i="1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lang="en-US" altLang="ko-KR" sz="1600" b="1" i="1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lang="en-US" altLang="ko-KR" sz="16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537" name="직선 화살표 연결선 536">
            <a:extLst>
              <a:ext uri="{FF2B5EF4-FFF2-40B4-BE49-F238E27FC236}">
                <a16:creationId xmlns:a16="http://schemas.microsoft.com/office/drawing/2014/main" id="{2FA659C8-0B6B-ACBB-FDA7-B88A9BC7DCA7}"/>
              </a:ext>
            </a:extLst>
          </p:cNvPr>
          <p:cNvCxnSpPr>
            <a:cxnSpLocks/>
            <a:stCxn id="507" idx="2"/>
            <a:endCxn id="535" idx="0"/>
          </p:cNvCxnSpPr>
          <p:nvPr/>
        </p:nvCxnSpPr>
        <p:spPr>
          <a:xfrm flipH="1">
            <a:off x="10616870" y="1041216"/>
            <a:ext cx="4685" cy="1168521"/>
          </a:xfrm>
          <a:prstGeom prst="straightConnector1">
            <a:avLst/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직선 연결선 559">
            <a:extLst>
              <a:ext uri="{FF2B5EF4-FFF2-40B4-BE49-F238E27FC236}">
                <a16:creationId xmlns:a16="http://schemas.microsoft.com/office/drawing/2014/main" id="{B688469D-CA21-DAB0-9712-A64E242DBE23}"/>
              </a:ext>
            </a:extLst>
          </p:cNvPr>
          <p:cNvCxnSpPr>
            <a:cxnSpLocks/>
          </p:cNvCxnSpPr>
          <p:nvPr/>
        </p:nvCxnSpPr>
        <p:spPr>
          <a:xfrm flipV="1">
            <a:off x="9496108" y="2851869"/>
            <a:ext cx="987758" cy="4601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7" name="사각형: 둥근 모서리 556">
            <a:extLst>
              <a:ext uri="{FF2B5EF4-FFF2-40B4-BE49-F238E27FC236}">
                <a16:creationId xmlns:a16="http://schemas.microsoft.com/office/drawing/2014/main" id="{CFBB4AB3-06F0-0CCD-8AB5-0313B57B1013}"/>
              </a:ext>
            </a:extLst>
          </p:cNvPr>
          <p:cNvSpPr/>
          <p:nvPr/>
        </p:nvSpPr>
        <p:spPr>
          <a:xfrm>
            <a:off x="10003073" y="2647906"/>
            <a:ext cx="436098" cy="3283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952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i="1" dirty="0">
                <a:solidFill>
                  <a:schemeClr val="tx1">
                    <a:lumMod val="50000"/>
                  </a:schemeClr>
                </a:solidFill>
              </a:rPr>
              <a:t>Valve-006</a:t>
            </a:r>
          </a:p>
          <a:p>
            <a:pPr algn="ctr"/>
            <a:endParaRPr lang="en-US" altLang="ko-KR" sz="700" b="1" i="1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lang="en-US" altLang="ko-KR" sz="7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553" name="그룹 552">
            <a:extLst>
              <a:ext uri="{FF2B5EF4-FFF2-40B4-BE49-F238E27FC236}">
                <a16:creationId xmlns:a16="http://schemas.microsoft.com/office/drawing/2014/main" id="{75E85C57-DEFF-629B-B79C-21FFF8DE7453}"/>
              </a:ext>
            </a:extLst>
          </p:cNvPr>
          <p:cNvGrpSpPr/>
          <p:nvPr/>
        </p:nvGrpSpPr>
        <p:grpSpPr>
          <a:xfrm>
            <a:off x="10092894" y="2774127"/>
            <a:ext cx="258671" cy="169819"/>
            <a:chOff x="9853644" y="4009281"/>
            <a:chExt cx="198724" cy="126312"/>
          </a:xfrm>
        </p:grpSpPr>
        <p:sp>
          <p:nvSpPr>
            <p:cNvPr id="554" name="이등변 삼각형 553">
              <a:extLst>
                <a:ext uri="{FF2B5EF4-FFF2-40B4-BE49-F238E27FC236}">
                  <a16:creationId xmlns:a16="http://schemas.microsoft.com/office/drawing/2014/main" id="{1EFAE2F2-1CB8-24D2-70CF-41DD834A19A8}"/>
                </a:ext>
              </a:extLst>
            </p:cNvPr>
            <p:cNvSpPr/>
            <p:nvPr/>
          </p:nvSpPr>
          <p:spPr>
            <a:xfrm rot="5400000">
              <a:off x="9844644" y="4018281"/>
              <a:ext cx="126001" cy="108001"/>
            </a:xfrm>
            <a:prstGeom prst="triangle">
              <a:avLst/>
            </a:prstGeom>
            <a:noFill/>
            <a:ln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5" name="타원 554">
              <a:extLst>
                <a:ext uri="{FF2B5EF4-FFF2-40B4-BE49-F238E27FC236}">
                  <a16:creationId xmlns:a16="http://schemas.microsoft.com/office/drawing/2014/main" id="{F7297B77-5ED5-5F7C-EBAB-F9E8D74E5995}"/>
                </a:ext>
              </a:extLst>
            </p:cNvPr>
            <p:cNvSpPr/>
            <p:nvPr/>
          </p:nvSpPr>
          <p:spPr>
            <a:xfrm>
              <a:off x="9899006" y="4019246"/>
              <a:ext cx="108000" cy="108000"/>
            </a:xfrm>
            <a:prstGeom prst="ellipse">
              <a:avLst/>
            </a:prstGeom>
            <a:solidFill>
              <a:srgbClr val="1A1D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6" name="이등변 삼각형 555">
              <a:extLst>
                <a:ext uri="{FF2B5EF4-FFF2-40B4-BE49-F238E27FC236}">
                  <a16:creationId xmlns:a16="http://schemas.microsoft.com/office/drawing/2014/main" id="{3E1E6128-8B8C-FA94-E46F-36270352E18E}"/>
                </a:ext>
              </a:extLst>
            </p:cNvPr>
            <p:cNvSpPr/>
            <p:nvPr/>
          </p:nvSpPr>
          <p:spPr>
            <a:xfrm rot="16200000">
              <a:off x="9935367" y="4018592"/>
              <a:ext cx="126001" cy="108001"/>
            </a:xfrm>
            <a:prstGeom prst="triangle">
              <a:avLst/>
            </a:prstGeom>
            <a:noFill/>
            <a:ln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2" name="타원 561">
            <a:extLst>
              <a:ext uri="{FF2B5EF4-FFF2-40B4-BE49-F238E27FC236}">
                <a16:creationId xmlns:a16="http://schemas.microsoft.com/office/drawing/2014/main" id="{D0E794CA-4F26-EBB2-810A-D67C29F1FEDC}"/>
              </a:ext>
            </a:extLst>
          </p:cNvPr>
          <p:cNvSpPr/>
          <p:nvPr/>
        </p:nvSpPr>
        <p:spPr>
          <a:xfrm>
            <a:off x="9487490" y="2836524"/>
            <a:ext cx="36000" cy="36000"/>
          </a:xfrm>
          <a:prstGeom prst="ellipse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563" name="타원 562">
            <a:extLst>
              <a:ext uri="{FF2B5EF4-FFF2-40B4-BE49-F238E27FC236}">
                <a16:creationId xmlns:a16="http://schemas.microsoft.com/office/drawing/2014/main" id="{67B6B3BB-9A31-4DA5-508F-CAF5B729B8DA}"/>
              </a:ext>
            </a:extLst>
          </p:cNvPr>
          <p:cNvSpPr/>
          <p:nvPr/>
        </p:nvSpPr>
        <p:spPr>
          <a:xfrm>
            <a:off x="10472364" y="2830279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565" name="사각형: 둥근 모서리 564">
            <a:extLst>
              <a:ext uri="{FF2B5EF4-FFF2-40B4-BE49-F238E27FC236}">
                <a16:creationId xmlns:a16="http://schemas.microsoft.com/office/drawing/2014/main" id="{7314F97A-0695-F086-1DED-7D1933B456A6}"/>
              </a:ext>
            </a:extLst>
          </p:cNvPr>
          <p:cNvSpPr/>
          <p:nvPr/>
        </p:nvSpPr>
        <p:spPr>
          <a:xfrm>
            <a:off x="9480311" y="2683360"/>
            <a:ext cx="434497" cy="137086"/>
          </a:xfrm>
          <a:prstGeom prst="roundRect">
            <a:avLst>
              <a:gd name="adj" fmla="val 0"/>
            </a:avLst>
          </a:prstGeom>
          <a:solidFill>
            <a:srgbClr val="A6A6A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i="1" dirty="0">
                <a:solidFill>
                  <a:schemeClr val="tx1">
                    <a:lumMod val="50000"/>
                  </a:schemeClr>
                </a:solidFill>
              </a:rPr>
              <a:t>Line-002</a:t>
            </a:r>
            <a:endParaRPr lang="ko-KR" altLang="en-US" sz="7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566" name="직선 화살표 연결선 565">
            <a:extLst>
              <a:ext uri="{FF2B5EF4-FFF2-40B4-BE49-F238E27FC236}">
                <a16:creationId xmlns:a16="http://schemas.microsoft.com/office/drawing/2014/main" id="{A5C31498-4679-5321-9404-DB4493E004E1}"/>
              </a:ext>
            </a:extLst>
          </p:cNvPr>
          <p:cNvCxnSpPr>
            <a:cxnSpLocks/>
          </p:cNvCxnSpPr>
          <p:nvPr/>
        </p:nvCxnSpPr>
        <p:spPr>
          <a:xfrm>
            <a:off x="10001172" y="2661218"/>
            <a:ext cx="0" cy="177672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7" name="직사각형 566">
            <a:extLst>
              <a:ext uri="{FF2B5EF4-FFF2-40B4-BE49-F238E27FC236}">
                <a16:creationId xmlns:a16="http://schemas.microsoft.com/office/drawing/2014/main" id="{49702824-D96B-D015-ECA8-DA3E74C687C9}"/>
              </a:ext>
            </a:extLst>
          </p:cNvPr>
          <p:cNvSpPr/>
          <p:nvPr/>
        </p:nvSpPr>
        <p:spPr>
          <a:xfrm>
            <a:off x="9978313" y="2621698"/>
            <a:ext cx="45719" cy="39520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3" name="화살표: 오른쪽 572">
            <a:extLst>
              <a:ext uri="{FF2B5EF4-FFF2-40B4-BE49-F238E27FC236}">
                <a16:creationId xmlns:a16="http://schemas.microsoft.com/office/drawing/2014/main" id="{47F5746D-158A-AA05-6797-C5A313344306}"/>
              </a:ext>
            </a:extLst>
          </p:cNvPr>
          <p:cNvSpPr/>
          <p:nvPr/>
        </p:nvSpPr>
        <p:spPr>
          <a:xfrm>
            <a:off x="10527436" y="2787524"/>
            <a:ext cx="205001" cy="137086"/>
          </a:xfrm>
          <a:prstGeom prst="rightArrow">
            <a:avLst>
              <a:gd name="adj1" fmla="val 26839"/>
              <a:gd name="adj2" fmla="val 80109"/>
            </a:avLst>
          </a:prstGeom>
          <a:solidFill>
            <a:srgbClr val="1A1D21"/>
          </a:solidFill>
          <a:ln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4" name="직선 연결선 573">
            <a:extLst>
              <a:ext uri="{FF2B5EF4-FFF2-40B4-BE49-F238E27FC236}">
                <a16:creationId xmlns:a16="http://schemas.microsoft.com/office/drawing/2014/main" id="{CE4C7643-02A5-2B18-4129-377BEFD14503}"/>
              </a:ext>
            </a:extLst>
          </p:cNvPr>
          <p:cNvCxnSpPr>
            <a:cxnSpLocks/>
          </p:cNvCxnSpPr>
          <p:nvPr/>
        </p:nvCxnSpPr>
        <p:spPr>
          <a:xfrm>
            <a:off x="8444017" y="2908444"/>
            <a:ext cx="597587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5" name="타원 574">
            <a:extLst>
              <a:ext uri="{FF2B5EF4-FFF2-40B4-BE49-F238E27FC236}">
                <a16:creationId xmlns:a16="http://schemas.microsoft.com/office/drawing/2014/main" id="{A3417949-AFCC-2981-3C7F-123DCDABA15D}"/>
              </a:ext>
            </a:extLst>
          </p:cNvPr>
          <p:cNvSpPr/>
          <p:nvPr/>
        </p:nvSpPr>
        <p:spPr>
          <a:xfrm>
            <a:off x="8422240" y="2888833"/>
            <a:ext cx="36000" cy="36000"/>
          </a:xfrm>
          <a:prstGeom prst="ellipse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576" name="타원 575">
            <a:extLst>
              <a:ext uri="{FF2B5EF4-FFF2-40B4-BE49-F238E27FC236}">
                <a16:creationId xmlns:a16="http://schemas.microsoft.com/office/drawing/2014/main" id="{7F3FF204-7C73-1D14-85C9-A44AEB790A8A}"/>
              </a:ext>
            </a:extLst>
          </p:cNvPr>
          <p:cNvSpPr/>
          <p:nvPr/>
        </p:nvSpPr>
        <p:spPr>
          <a:xfrm>
            <a:off x="9009699" y="2889907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578" name="사각형: 둥근 모서리 577">
            <a:extLst>
              <a:ext uri="{FF2B5EF4-FFF2-40B4-BE49-F238E27FC236}">
                <a16:creationId xmlns:a16="http://schemas.microsoft.com/office/drawing/2014/main" id="{5BB0CC6D-BBC0-1A27-566C-357DC6506C80}"/>
              </a:ext>
            </a:extLst>
          </p:cNvPr>
          <p:cNvSpPr/>
          <p:nvPr/>
        </p:nvSpPr>
        <p:spPr>
          <a:xfrm>
            <a:off x="8415260" y="2746535"/>
            <a:ext cx="434497" cy="137086"/>
          </a:xfrm>
          <a:prstGeom prst="roundRect">
            <a:avLst>
              <a:gd name="adj" fmla="val 0"/>
            </a:avLst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i="1" dirty="0">
                <a:solidFill>
                  <a:schemeClr val="tx1">
                    <a:lumMod val="50000"/>
                  </a:schemeClr>
                </a:solidFill>
              </a:rPr>
              <a:t>Line-002</a:t>
            </a:r>
            <a:endParaRPr lang="ko-KR" altLang="en-US" sz="7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89" name="사각형: 둥근 모서리 588">
            <a:extLst>
              <a:ext uri="{FF2B5EF4-FFF2-40B4-BE49-F238E27FC236}">
                <a16:creationId xmlns:a16="http://schemas.microsoft.com/office/drawing/2014/main" id="{C69FB907-B280-09A8-2C00-8B31BED826F0}"/>
              </a:ext>
            </a:extLst>
          </p:cNvPr>
          <p:cNvSpPr/>
          <p:nvPr/>
        </p:nvSpPr>
        <p:spPr>
          <a:xfrm>
            <a:off x="11270847" y="2639971"/>
            <a:ext cx="436098" cy="328350"/>
          </a:xfrm>
          <a:prstGeom prst="roundRect">
            <a:avLst>
              <a:gd name="adj" fmla="val 0"/>
            </a:avLst>
          </a:prstGeom>
          <a:solidFill>
            <a:srgbClr val="A6A6A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i="1" dirty="0">
                <a:solidFill>
                  <a:schemeClr val="tx1">
                    <a:lumMod val="50000"/>
                  </a:schemeClr>
                </a:solidFill>
              </a:rPr>
              <a:t>Valve-006</a:t>
            </a:r>
          </a:p>
          <a:p>
            <a:pPr algn="ctr"/>
            <a:endParaRPr lang="en-US" altLang="ko-KR" sz="700" b="1" i="1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lang="en-US" altLang="ko-KR" sz="7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96" name="사각형: 둥근 모서리 595">
            <a:extLst>
              <a:ext uri="{FF2B5EF4-FFF2-40B4-BE49-F238E27FC236}">
                <a16:creationId xmlns:a16="http://schemas.microsoft.com/office/drawing/2014/main" id="{FE82DFCF-0AE9-EBA2-6420-8AA69671138C}"/>
              </a:ext>
            </a:extLst>
          </p:cNvPr>
          <p:cNvSpPr/>
          <p:nvPr/>
        </p:nvSpPr>
        <p:spPr>
          <a:xfrm>
            <a:off x="10748085" y="2675425"/>
            <a:ext cx="434497" cy="137086"/>
          </a:xfrm>
          <a:prstGeom prst="roundRect">
            <a:avLst>
              <a:gd name="adj" fmla="val 0"/>
            </a:avLst>
          </a:prstGeom>
          <a:solidFill>
            <a:srgbClr val="A6A6A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i="1" dirty="0">
                <a:solidFill>
                  <a:schemeClr val="tx1">
                    <a:lumMod val="50000"/>
                  </a:schemeClr>
                </a:solidFill>
              </a:rPr>
              <a:t>Line-002</a:t>
            </a:r>
            <a:endParaRPr lang="ko-KR" altLang="en-US" sz="7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588" name="직선 연결선 587">
            <a:extLst>
              <a:ext uri="{FF2B5EF4-FFF2-40B4-BE49-F238E27FC236}">
                <a16:creationId xmlns:a16="http://schemas.microsoft.com/office/drawing/2014/main" id="{DFC80D38-0DD5-67CD-D3E2-378C888011C5}"/>
              </a:ext>
            </a:extLst>
          </p:cNvPr>
          <p:cNvCxnSpPr>
            <a:cxnSpLocks/>
          </p:cNvCxnSpPr>
          <p:nvPr/>
        </p:nvCxnSpPr>
        <p:spPr>
          <a:xfrm flipV="1">
            <a:off x="10763882" y="2843934"/>
            <a:ext cx="987758" cy="4601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0" name="그룹 589">
            <a:extLst>
              <a:ext uri="{FF2B5EF4-FFF2-40B4-BE49-F238E27FC236}">
                <a16:creationId xmlns:a16="http://schemas.microsoft.com/office/drawing/2014/main" id="{73B60558-8F61-6105-7D4E-0CE004B28B1B}"/>
              </a:ext>
            </a:extLst>
          </p:cNvPr>
          <p:cNvGrpSpPr/>
          <p:nvPr/>
        </p:nvGrpSpPr>
        <p:grpSpPr>
          <a:xfrm>
            <a:off x="11360668" y="2766192"/>
            <a:ext cx="258671" cy="169819"/>
            <a:chOff x="9853644" y="4009281"/>
            <a:chExt cx="198724" cy="126312"/>
          </a:xfrm>
        </p:grpSpPr>
        <p:sp>
          <p:nvSpPr>
            <p:cNvPr id="591" name="이등변 삼각형 590">
              <a:extLst>
                <a:ext uri="{FF2B5EF4-FFF2-40B4-BE49-F238E27FC236}">
                  <a16:creationId xmlns:a16="http://schemas.microsoft.com/office/drawing/2014/main" id="{205C6752-0E94-9F2F-8CC0-266D206622AE}"/>
                </a:ext>
              </a:extLst>
            </p:cNvPr>
            <p:cNvSpPr/>
            <p:nvPr/>
          </p:nvSpPr>
          <p:spPr>
            <a:xfrm rot="5400000">
              <a:off x="9844644" y="4018281"/>
              <a:ext cx="126001" cy="108001"/>
            </a:xfrm>
            <a:prstGeom prst="triangle">
              <a:avLst/>
            </a:prstGeom>
            <a:solidFill>
              <a:srgbClr val="A6A6A6"/>
            </a:solidFill>
            <a:ln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3" name="이등변 삼각형 592">
              <a:extLst>
                <a:ext uri="{FF2B5EF4-FFF2-40B4-BE49-F238E27FC236}">
                  <a16:creationId xmlns:a16="http://schemas.microsoft.com/office/drawing/2014/main" id="{854246C9-FFF5-DD81-8752-419DF3FD7678}"/>
                </a:ext>
              </a:extLst>
            </p:cNvPr>
            <p:cNvSpPr/>
            <p:nvPr/>
          </p:nvSpPr>
          <p:spPr>
            <a:xfrm rot="16200000">
              <a:off x="9935367" y="4018592"/>
              <a:ext cx="126001" cy="108001"/>
            </a:xfrm>
            <a:prstGeom prst="triangle">
              <a:avLst/>
            </a:prstGeom>
            <a:solidFill>
              <a:srgbClr val="A6A6A6"/>
            </a:solidFill>
            <a:ln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2" name="타원 591">
              <a:extLst>
                <a:ext uri="{FF2B5EF4-FFF2-40B4-BE49-F238E27FC236}">
                  <a16:creationId xmlns:a16="http://schemas.microsoft.com/office/drawing/2014/main" id="{C96F02A8-7C2C-7D34-CB3E-E0846A53BB73}"/>
                </a:ext>
              </a:extLst>
            </p:cNvPr>
            <p:cNvSpPr/>
            <p:nvPr/>
          </p:nvSpPr>
          <p:spPr>
            <a:xfrm>
              <a:off x="9899006" y="4019246"/>
              <a:ext cx="108000" cy="108000"/>
            </a:xfrm>
            <a:prstGeom prst="ellipse">
              <a:avLst/>
            </a:prstGeom>
            <a:solidFill>
              <a:srgbClr val="1A1D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8" name="사각형: 둥근 모서리 177">
            <a:extLst>
              <a:ext uri="{FF2B5EF4-FFF2-40B4-BE49-F238E27FC236}">
                <a16:creationId xmlns:a16="http://schemas.microsoft.com/office/drawing/2014/main" id="{8DFE8820-4D91-CA7B-3B96-FB3AC57A8F00}"/>
              </a:ext>
            </a:extLst>
          </p:cNvPr>
          <p:cNvSpPr/>
          <p:nvPr/>
        </p:nvSpPr>
        <p:spPr>
          <a:xfrm>
            <a:off x="5612665" y="580601"/>
            <a:ext cx="871999" cy="35975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2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7" name="사각형: 둥근 모서리 176">
            <a:extLst>
              <a:ext uri="{FF2B5EF4-FFF2-40B4-BE49-F238E27FC236}">
                <a16:creationId xmlns:a16="http://schemas.microsoft.com/office/drawing/2014/main" id="{A595887C-2EAF-326B-0D96-2D8EE97EFF47}"/>
              </a:ext>
            </a:extLst>
          </p:cNvPr>
          <p:cNvSpPr/>
          <p:nvPr/>
        </p:nvSpPr>
        <p:spPr>
          <a:xfrm>
            <a:off x="5574565" y="542501"/>
            <a:ext cx="871999" cy="35975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2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A6B5C6D4-68A5-DD7F-9D86-0F41BD966360}"/>
              </a:ext>
            </a:extLst>
          </p:cNvPr>
          <p:cNvSpPr/>
          <p:nvPr/>
        </p:nvSpPr>
        <p:spPr>
          <a:xfrm>
            <a:off x="5536465" y="504401"/>
            <a:ext cx="871999" cy="35975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i="1" dirty="0">
                <a:solidFill>
                  <a:schemeClr val="tx1">
                    <a:lumMod val="50000"/>
                  </a:schemeClr>
                </a:solidFill>
              </a:rPr>
              <a:t>Symbol </a:t>
            </a:r>
          </a:p>
          <a:p>
            <a:pPr algn="ctr"/>
            <a:r>
              <a:rPr lang="en-US" altLang="ko-KR" sz="1100" b="1" i="1" dirty="0">
                <a:solidFill>
                  <a:schemeClr val="tx1">
                    <a:lumMod val="50000"/>
                  </a:schemeClr>
                </a:solidFill>
              </a:rPr>
              <a:t>Text Location</a:t>
            </a:r>
            <a:endParaRPr lang="ko-KR" altLang="en-US" sz="11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F277E160-37A1-4C99-EBA7-2FF7B630962B}"/>
              </a:ext>
            </a:extLst>
          </p:cNvPr>
          <p:cNvSpPr/>
          <p:nvPr/>
        </p:nvSpPr>
        <p:spPr>
          <a:xfrm>
            <a:off x="5606598" y="1445858"/>
            <a:ext cx="883005" cy="35584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2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81" name="사각형: 둥근 모서리 180">
            <a:extLst>
              <a:ext uri="{FF2B5EF4-FFF2-40B4-BE49-F238E27FC236}">
                <a16:creationId xmlns:a16="http://schemas.microsoft.com/office/drawing/2014/main" id="{DBB14CFC-5636-521A-2F4A-111356CED6C8}"/>
              </a:ext>
            </a:extLst>
          </p:cNvPr>
          <p:cNvSpPr/>
          <p:nvPr/>
        </p:nvSpPr>
        <p:spPr>
          <a:xfrm>
            <a:off x="5570882" y="1410140"/>
            <a:ext cx="883005" cy="35584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4B26E52-FE93-50A5-A58D-1CAF5EDC5271}"/>
              </a:ext>
            </a:extLst>
          </p:cNvPr>
          <p:cNvSpPr/>
          <p:nvPr/>
        </p:nvSpPr>
        <p:spPr>
          <a:xfrm>
            <a:off x="5535165" y="1374423"/>
            <a:ext cx="883005" cy="35584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i="1" dirty="0">
                <a:solidFill>
                  <a:schemeClr val="tx1">
                    <a:lumMod val="50000"/>
                  </a:schemeClr>
                </a:solidFill>
              </a:rPr>
              <a:t>Line </a:t>
            </a:r>
          </a:p>
          <a:p>
            <a:pPr algn="ctr"/>
            <a:r>
              <a:rPr lang="en-US" altLang="ko-KR" sz="1100" b="1" i="1" dirty="0">
                <a:solidFill>
                  <a:schemeClr val="tx1">
                    <a:lumMod val="50000"/>
                  </a:schemeClr>
                </a:solidFill>
              </a:rPr>
              <a:t>Text Location</a:t>
            </a:r>
            <a:endParaRPr lang="ko-KR" altLang="en-US" sz="11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200" name="연결선: 꺾임 199">
            <a:extLst>
              <a:ext uri="{FF2B5EF4-FFF2-40B4-BE49-F238E27FC236}">
                <a16:creationId xmlns:a16="http://schemas.microsoft.com/office/drawing/2014/main" id="{6E7CD3FD-0E0D-0514-B8E3-608FC839DA73}"/>
              </a:ext>
            </a:extLst>
          </p:cNvPr>
          <p:cNvCxnSpPr>
            <a:cxnSpLocks/>
            <a:stCxn id="49" idx="3"/>
            <a:endCxn id="76" idx="3"/>
          </p:cNvCxnSpPr>
          <p:nvPr/>
        </p:nvCxnSpPr>
        <p:spPr>
          <a:xfrm>
            <a:off x="4143573" y="2569152"/>
            <a:ext cx="1816" cy="919065"/>
          </a:xfrm>
          <a:prstGeom prst="bentConnector3">
            <a:avLst>
              <a:gd name="adj1" fmla="val 12688106"/>
            </a:avLst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954A9DD6-B71D-D6D9-78A0-3EB62CF5CD14}"/>
              </a:ext>
            </a:extLst>
          </p:cNvPr>
          <p:cNvCxnSpPr>
            <a:cxnSpLocks/>
            <a:stCxn id="421" idx="3"/>
            <a:endCxn id="535" idx="1"/>
          </p:cNvCxnSpPr>
          <p:nvPr/>
        </p:nvCxnSpPr>
        <p:spPr>
          <a:xfrm flipV="1">
            <a:off x="9137083" y="2729909"/>
            <a:ext cx="283638" cy="100"/>
          </a:xfrm>
          <a:prstGeom prst="straightConnector1">
            <a:avLst/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53F87D70-D9D4-9561-5213-9EB3363C0BA7}"/>
              </a:ext>
            </a:extLst>
          </p:cNvPr>
          <p:cNvCxnSpPr>
            <a:cxnSpLocks/>
            <a:stCxn id="76" idx="1"/>
            <a:endCxn id="49" idx="1"/>
          </p:cNvCxnSpPr>
          <p:nvPr/>
        </p:nvCxnSpPr>
        <p:spPr>
          <a:xfrm rot="10800000">
            <a:off x="3046872" y="2569153"/>
            <a:ext cx="1817" cy="919065"/>
          </a:xfrm>
          <a:prstGeom prst="bentConnector3">
            <a:avLst>
              <a:gd name="adj1" fmla="val 16001211"/>
            </a:avLst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24543B68-28DB-E83E-49AD-205F31982302}"/>
              </a:ext>
            </a:extLst>
          </p:cNvPr>
          <p:cNvSpPr/>
          <p:nvPr/>
        </p:nvSpPr>
        <p:spPr>
          <a:xfrm>
            <a:off x="9420720" y="3744959"/>
            <a:ext cx="2392297" cy="1131961"/>
          </a:xfrm>
          <a:prstGeom prst="roundRect">
            <a:avLst>
              <a:gd name="adj" fmla="val 11662"/>
            </a:avLst>
          </a:prstGeom>
          <a:solidFill>
            <a:schemeClr val="bg1">
              <a:lumMod val="6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400" b="1" i="1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en-US" altLang="ko-KR" sz="1400" b="1" i="1" dirty="0">
                <a:solidFill>
                  <a:schemeClr val="tx1">
                    <a:lumMod val="50000"/>
                  </a:schemeClr>
                </a:solidFill>
              </a:rPr>
              <a:t>Generate Data Structure</a:t>
            </a:r>
          </a:p>
          <a:p>
            <a:pPr algn="ctr"/>
            <a:endParaRPr lang="en-US" altLang="ko-KR" sz="1400" b="1" i="1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lang="en-US" altLang="ko-KR" sz="1600" b="1" i="1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lang="en-US" altLang="ko-KR" sz="1600" b="1" i="1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lang="en-US" altLang="ko-KR" sz="16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D3C6016-47AF-6223-F3FC-9D4AF3C644DF}"/>
              </a:ext>
            </a:extLst>
          </p:cNvPr>
          <p:cNvGrpSpPr/>
          <p:nvPr/>
        </p:nvGrpSpPr>
        <p:grpSpPr>
          <a:xfrm>
            <a:off x="9496108" y="4083682"/>
            <a:ext cx="1077658" cy="559373"/>
            <a:chOff x="7165587" y="4694836"/>
            <a:chExt cx="1077658" cy="559373"/>
          </a:xfrm>
        </p:grpSpPr>
        <p:sp>
          <p:nvSpPr>
            <p:cNvPr id="467" name="사각형: 둥근 모서리 466">
              <a:extLst>
                <a:ext uri="{FF2B5EF4-FFF2-40B4-BE49-F238E27FC236}">
                  <a16:creationId xmlns:a16="http://schemas.microsoft.com/office/drawing/2014/main" id="{4EB52F4A-3373-AED1-71E7-E2BF8B6509D7}"/>
                </a:ext>
              </a:extLst>
            </p:cNvPr>
            <p:cNvSpPr/>
            <p:nvPr/>
          </p:nvSpPr>
          <p:spPr>
            <a:xfrm>
              <a:off x="7165587" y="4730770"/>
              <a:ext cx="1077658" cy="523439"/>
            </a:xfrm>
            <a:prstGeom prst="roundRect">
              <a:avLst>
                <a:gd name="adj" fmla="val 11478"/>
              </a:avLst>
            </a:prstGeom>
            <a:solidFill>
              <a:schemeClr val="tx1">
                <a:lumMod val="20000"/>
                <a:lumOff val="80000"/>
              </a:schemeClr>
            </a:solidFill>
            <a:ln w="1270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468" name="직사각형 467">
              <a:extLst>
                <a:ext uri="{FF2B5EF4-FFF2-40B4-BE49-F238E27FC236}">
                  <a16:creationId xmlns:a16="http://schemas.microsoft.com/office/drawing/2014/main" id="{79F16291-D962-1022-B579-59D9B7F43410}"/>
                </a:ext>
              </a:extLst>
            </p:cNvPr>
            <p:cNvSpPr/>
            <p:nvPr/>
          </p:nvSpPr>
          <p:spPr>
            <a:xfrm>
              <a:off x="7215497" y="4912900"/>
              <a:ext cx="337015" cy="1260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500" b="1" dirty="0" err="1">
                  <a:solidFill>
                    <a:schemeClr val="bg2">
                      <a:lumMod val="10000"/>
                    </a:schemeClr>
                  </a:solidFill>
                  <a:latin typeface="Consolas" panose="020B0609020204030204" pitchFamily="49" charset="0"/>
                </a:rPr>
                <a:t>Lineinfo</a:t>
              </a:r>
              <a:endParaRPr lang="ko-KR" altLang="en-US" sz="5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9" name="직사각형 468">
              <a:extLst>
                <a:ext uri="{FF2B5EF4-FFF2-40B4-BE49-F238E27FC236}">
                  <a16:creationId xmlns:a16="http://schemas.microsoft.com/office/drawing/2014/main" id="{907BFB15-1487-B9DF-DC37-7049368F57A2}"/>
                </a:ext>
              </a:extLst>
            </p:cNvPr>
            <p:cNvSpPr/>
            <p:nvPr/>
          </p:nvSpPr>
          <p:spPr>
            <a:xfrm>
              <a:off x="7215497" y="5089678"/>
              <a:ext cx="337015" cy="1260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500" b="1" dirty="0" err="1">
                  <a:solidFill>
                    <a:schemeClr val="bg2">
                      <a:lumMod val="10000"/>
                    </a:schemeClr>
                  </a:solidFill>
                  <a:latin typeface="Consolas" panose="020B0609020204030204" pitchFamily="49" charset="0"/>
                </a:rPr>
                <a:t>Cordinate</a:t>
              </a:r>
              <a:endParaRPr lang="ko-KR" altLang="en-US" sz="5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0" name="TextBox 469">
              <a:extLst>
                <a:ext uri="{FF2B5EF4-FFF2-40B4-BE49-F238E27FC236}">
                  <a16:creationId xmlns:a16="http://schemas.microsoft.com/office/drawing/2014/main" id="{12BEB787-D82C-DDBD-9E3F-399826CAD911}"/>
                </a:ext>
              </a:extLst>
            </p:cNvPr>
            <p:cNvSpPr txBox="1"/>
            <p:nvPr/>
          </p:nvSpPr>
          <p:spPr>
            <a:xfrm>
              <a:off x="7215497" y="4694836"/>
              <a:ext cx="1027747" cy="215444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800" b="1" i="1" dirty="0"/>
                <a:t>- Line Dictionary-</a:t>
              </a:r>
              <a:endParaRPr lang="ko-KR" altLang="en-US" sz="800" b="1" i="1" dirty="0"/>
            </a:p>
          </p:txBody>
        </p:sp>
        <p:cxnSp>
          <p:nvCxnSpPr>
            <p:cNvPr id="471" name="직선 화살표 연결선 470">
              <a:extLst>
                <a:ext uri="{FF2B5EF4-FFF2-40B4-BE49-F238E27FC236}">
                  <a16:creationId xmlns:a16="http://schemas.microsoft.com/office/drawing/2014/main" id="{EA368812-D8C6-0463-7715-AAF41FE45336}"/>
                </a:ext>
              </a:extLst>
            </p:cNvPr>
            <p:cNvCxnSpPr>
              <a:cxnSpLocks/>
              <a:stCxn id="468" idx="3"/>
              <a:endCxn id="465" idx="1"/>
            </p:cNvCxnSpPr>
            <p:nvPr/>
          </p:nvCxnSpPr>
          <p:spPr>
            <a:xfrm flipV="1">
              <a:off x="7552512" y="4972945"/>
              <a:ext cx="146411" cy="2961"/>
            </a:xfrm>
            <a:prstGeom prst="straightConnector1">
              <a:avLst/>
            </a:prstGeom>
            <a:ln w="12700">
              <a:solidFill>
                <a:srgbClr val="1A1D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직선 화살표 연결선 471">
              <a:extLst>
                <a:ext uri="{FF2B5EF4-FFF2-40B4-BE49-F238E27FC236}">
                  <a16:creationId xmlns:a16="http://schemas.microsoft.com/office/drawing/2014/main" id="{61E7C495-736F-5FFD-DB0A-4ED50C289B92}"/>
                </a:ext>
              </a:extLst>
            </p:cNvPr>
            <p:cNvCxnSpPr>
              <a:cxnSpLocks/>
              <a:stCxn id="469" idx="3"/>
              <a:endCxn id="466" idx="1"/>
            </p:cNvCxnSpPr>
            <p:nvPr/>
          </p:nvCxnSpPr>
          <p:spPr>
            <a:xfrm flipV="1">
              <a:off x="7552512" y="5152666"/>
              <a:ext cx="146412" cy="18"/>
            </a:xfrm>
            <a:prstGeom prst="straightConnector1">
              <a:avLst/>
            </a:prstGeom>
            <a:ln w="12700">
              <a:solidFill>
                <a:srgbClr val="1A1D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5" name="직사각형 464">
              <a:extLst>
                <a:ext uri="{FF2B5EF4-FFF2-40B4-BE49-F238E27FC236}">
                  <a16:creationId xmlns:a16="http://schemas.microsoft.com/office/drawing/2014/main" id="{7C2C4963-F498-6AB0-4DB3-A87EE8E3659B}"/>
                </a:ext>
              </a:extLst>
            </p:cNvPr>
            <p:cNvSpPr/>
            <p:nvPr/>
          </p:nvSpPr>
          <p:spPr>
            <a:xfrm>
              <a:off x="7698923" y="4911360"/>
              <a:ext cx="382267" cy="1231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500" b="1" dirty="0">
                  <a:solidFill>
                    <a:srgbClr val="0000FF"/>
                  </a:solidFill>
                  <a:latin typeface="Consolas" panose="020B0609020204030204" pitchFamily="49" charset="0"/>
                </a:rPr>
                <a:t>“Line-001”</a:t>
              </a:r>
              <a:endParaRPr lang="ko-KR" altLang="en-US" sz="500" b="1" dirty="0">
                <a:solidFill>
                  <a:srgbClr val="0000FF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6" name="직사각형 465">
              <a:extLst>
                <a:ext uri="{FF2B5EF4-FFF2-40B4-BE49-F238E27FC236}">
                  <a16:creationId xmlns:a16="http://schemas.microsoft.com/office/drawing/2014/main" id="{42C43143-20C0-D600-CE19-C4AF3C57F71D}"/>
                </a:ext>
              </a:extLst>
            </p:cNvPr>
            <p:cNvSpPr/>
            <p:nvPr/>
          </p:nvSpPr>
          <p:spPr>
            <a:xfrm>
              <a:off x="7698924" y="5102634"/>
              <a:ext cx="464562" cy="1000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500" b="1" dirty="0">
                  <a:solidFill>
                    <a:schemeClr val="bg2">
                      <a:lumMod val="10000"/>
                    </a:schemeClr>
                  </a:solidFill>
                  <a:latin typeface="Consolas" panose="020B0609020204030204" pitchFamily="49" charset="0"/>
                </a:rPr>
                <a:t>[x1,y1,x2,y2]</a:t>
              </a:r>
            </a:p>
          </p:txBody>
        </p:sp>
      </p:grpSp>
      <p:sp>
        <p:nvSpPr>
          <p:cNvPr id="322" name="사각형: 둥근 모서리 321">
            <a:extLst>
              <a:ext uri="{FF2B5EF4-FFF2-40B4-BE49-F238E27FC236}">
                <a16:creationId xmlns:a16="http://schemas.microsoft.com/office/drawing/2014/main" id="{B3E5D091-0970-C467-1410-44BC080B9F9C}"/>
              </a:ext>
            </a:extLst>
          </p:cNvPr>
          <p:cNvSpPr/>
          <p:nvPr/>
        </p:nvSpPr>
        <p:spPr>
          <a:xfrm>
            <a:off x="10643753" y="4118037"/>
            <a:ext cx="1077658" cy="674388"/>
          </a:xfrm>
          <a:prstGeom prst="roundRect">
            <a:avLst>
              <a:gd name="adj" fmla="val 11478"/>
            </a:avLst>
          </a:prstGeom>
          <a:solidFill>
            <a:schemeClr val="tx1">
              <a:lumMod val="20000"/>
              <a:lumOff val="80000"/>
            </a:schemeClr>
          </a:solidFill>
          <a:ln w="12700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B5A96626-045B-498A-735D-E53E9F8469C0}"/>
              </a:ext>
            </a:extLst>
          </p:cNvPr>
          <p:cNvSpPr/>
          <p:nvPr/>
        </p:nvSpPr>
        <p:spPr>
          <a:xfrm>
            <a:off x="10693663" y="4276354"/>
            <a:ext cx="337015" cy="1260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Name</a:t>
            </a:r>
            <a:endParaRPr lang="ko-KR" altLang="en-US" sz="500" b="1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F7BD7566-4194-CBD7-23B6-797055F712D4}"/>
              </a:ext>
            </a:extLst>
          </p:cNvPr>
          <p:cNvSpPr/>
          <p:nvPr/>
        </p:nvSpPr>
        <p:spPr>
          <a:xfrm>
            <a:off x="10693663" y="4453132"/>
            <a:ext cx="337015" cy="1260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b="1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Lineinfo</a:t>
            </a:r>
            <a:endParaRPr lang="ko-KR" altLang="en-US" sz="500" b="1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B75C5979-1CB2-763B-E3E3-E11491260410}"/>
              </a:ext>
            </a:extLst>
          </p:cNvPr>
          <p:cNvSpPr txBox="1"/>
          <p:nvPr/>
        </p:nvSpPr>
        <p:spPr>
          <a:xfrm>
            <a:off x="10660322" y="4082103"/>
            <a:ext cx="1189341" cy="21544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b="1" i="1" dirty="0"/>
              <a:t>- Symbol Dictionary-</a:t>
            </a:r>
            <a:endParaRPr lang="ko-KR" altLang="en-US" sz="800" b="1" i="1" dirty="0"/>
          </a:p>
        </p:txBody>
      </p:sp>
      <p:cxnSp>
        <p:nvCxnSpPr>
          <p:cNvPr id="327" name="직선 화살표 연결선 326">
            <a:extLst>
              <a:ext uri="{FF2B5EF4-FFF2-40B4-BE49-F238E27FC236}">
                <a16:creationId xmlns:a16="http://schemas.microsoft.com/office/drawing/2014/main" id="{038E2646-D09A-6B2C-E26F-3B783D712FD9}"/>
              </a:ext>
            </a:extLst>
          </p:cNvPr>
          <p:cNvCxnSpPr>
            <a:cxnSpLocks/>
            <a:stCxn id="323" idx="3"/>
            <a:endCxn id="329" idx="1"/>
          </p:cNvCxnSpPr>
          <p:nvPr/>
        </p:nvCxnSpPr>
        <p:spPr>
          <a:xfrm flipV="1">
            <a:off x="11030678" y="4336399"/>
            <a:ext cx="146411" cy="2961"/>
          </a:xfrm>
          <a:prstGeom prst="straightConnector1">
            <a:avLst/>
          </a:prstGeom>
          <a:ln w="127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직선 화살표 연결선 327">
            <a:extLst>
              <a:ext uri="{FF2B5EF4-FFF2-40B4-BE49-F238E27FC236}">
                <a16:creationId xmlns:a16="http://schemas.microsoft.com/office/drawing/2014/main" id="{5ABF130C-9764-D0F5-58FD-A832322E9451}"/>
              </a:ext>
            </a:extLst>
          </p:cNvPr>
          <p:cNvCxnSpPr>
            <a:cxnSpLocks/>
            <a:stCxn id="324" idx="3"/>
            <a:endCxn id="330" idx="1"/>
          </p:cNvCxnSpPr>
          <p:nvPr/>
        </p:nvCxnSpPr>
        <p:spPr>
          <a:xfrm flipV="1">
            <a:off x="11030678" y="4516120"/>
            <a:ext cx="146412" cy="18"/>
          </a:xfrm>
          <a:prstGeom prst="straightConnector1">
            <a:avLst/>
          </a:prstGeom>
          <a:ln w="127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5DB5F2D1-7124-63CB-97C2-956165267287}"/>
              </a:ext>
            </a:extLst>
          </p:cNvPr>
          <p:cNvSpPr/>
          <p:nvPr/>
        </p:nvSpPr>
        <p:spPr>
          <a:xfrm>
            <a:off x="11177089" y="4274814"/>
            <a:ext cx="414822" cy="1231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Consolas" panose="020B0609020204030204" pitchFamily="49" charset="0"/>
              </a:rPr>
              <a:t>“Valve-006”</a:t>
            </a:r>
            <a:endParaRPr lang="ko-KR" altLang="en-US" sz="5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CB3EDFA0-BB87-7919-64AA-C7115CE623BE}"/>
              </a:ext>
            </a:extLst>
          </p:cNvPr>
          <p:cNvSpPr/>
          <p:nvPr/>
        </p:nvSpPr>
        <p:spPr>
          <a:xfrm>
            <a:off x="11177090" y="4466088"/>
            <a:ext cx="464562" cy="1000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0000FF"/>
                </a:solidFill>
                <a:latin typeface="Consolas" panose="020B0609020204030204" pitchFamily="49" charset="0"/>
              </a:rPr>
              <a:t>“Line-001”</a:t>
            </a: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26E641BF-DB24-ED9E-2EB1-811583473096}"/>
              </a:ext>
            </a:extLst>
          </p:cNvPr>
          <p:cNvSpPr/>
          <p:nvPr/>
        </p:nvSpPr>
        <p:spPr>
          <a:xfrm>
            <a:off x="10693663" y="4617593"/>
            <a:ext cx="337015" cy="1260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b="1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Cordinate</a:t>
            </a:r>
            <a:endParaRPr lang="ko-KR" altLang="en-US" sz="500" b="1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350" name="직선 화살표 연결선 349">
            <a:extLst>
              <a:ext uri="{FF2B5EF4-FFF2-40B4-BE49-F238E27FC236}">
                <a16:creationId xmlns:a16="http://schemas.microsoft.com/office/drawing/2014/main" id="{F9FB087F-DBE7-5AF1-6931-E4774C5BBB9B}"/>
              </a:ext>
            </a:extLst>
          </p:cNvPr>
          <p:cNvCxnSpPr>
            <a:cxnSpLocks/>
            <a:stCxn id="349" idx="3"/>
            <a:endCxn id="351" idx="1"/>
          </p:cNvCxnSpPr>
          <p:nvPr/>
        </p:nvCxnSpPr>
        <p:spPr>
          <a:xfrm flipV="1">
            <a:off x="11030678" y="4680581"/>
            <a:ext cx="146412" cy="18"/>
          </a:xfrm>
          <a:prstGeom prst="straightConnector1">
            <a:avLst/>
          </a:prstGeom>
          <a:ln w="127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E3A0ABC3-5685-2BCD-42CD-9D4301F3FCF1}"/>
              </a:ext>
            </a:extLst>
          </p:cNvPr>
          <p:cNvSpPr/>
          <p:nvPr/>
        </p:nvSpPr>
        <p:spPr>
          <a:xfrm>
            <a:off x="11177090" y="4630549"/>
            <a:ext cx="464562" cy="1000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[x1,y1,x2,y2]</a:t>
            </a:r>
          </a:p>
        </p:txBody>
      </p:sp>
      <p:cxnSp>
        <p:nvCxnSpPr>
          <p:cNvPr id="352" name="직선 화살표 연결선 351">
            <a:extLst>
              <a:ext uri="{FF2B5EF4-FFF2-40B4-BE49-F238E27FC236}">
                <a16:creationId xmlns:a16="http://schemas.microsoft.com/office/drawing/2014/main" id="{D791D0E7-F4C0-79D6-73E6-D9D12A0BC6AD}"/>
              </a:ext>
            </a:extLst>
          </p:cNvPr>
          <p:cNvCxnSpPr>
            <a:cxnSpLocks/>
            <a:stCxn id="535" idx="2"/>
            <a:endCxn id="221" idx="0"/>
          </p:cNvCxnSpPr>
          <p:nvPr/>
        </p:nvCxnSpPr>
        <p:spPr>
          <a:xfrm flipH="1">
            <a:off x="10616869" y="3250081"/>
            <a:ext cx="1" cy="494878"/>
          </a:xfrm>
          <a:prstGeom prst="straightConnector1">
            <a:avLst/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5" name="타원 454">
            <a:extLst>
              <a:ext uri="{FF2B5EF4-FFF2-40B4-BE49-F238E27FC236}">
                <a16:creationId xmlns:a16="http://schemas.microsoft.com/office/drawing/2014/main" id="{D911D198-4414-AB68-BB40-1D52C27DBC1D}"/>
              </a:ext>
            </a:extLst>
          </p:cNvPr>
          <p:cNvSpPr/>
          <p:nvPr/>
        </p:nvSpPr>
        <p:spPr>
          <a:xfrm>
            <a:off x="641693" y="729295"/>
            <a:ext cx="212436" cy="211999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2">
                    <a:lumMod val="10000"/>
                  </a:schemeClr>
                </a:solidFill>
              </a:rPr>
              <a:t>1</a:t>
            </a:r>
            <a:endParaRPr lang="ko-KR" altLang="en-US" sz="16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54" name="타원 353">
            <a:extLst>
              <a:ext uri="{FF2B5EF4-FFF2-40B4-BE49-F238E27FC236}">
                <a16:creationId xmlns:a16="http://schemas.microsoft.com/office/drawing/2014/main" id="{AFC608FE-9A2B-2643-4660-823DD8F648E6}"/>
              </a:ext>
            </a:extLst>
          </p:cNvPr>
          <p:cNvSpPr/>
          <p:nvPr/>
        </p:nvSpPr>
        <p:spPr>
          <a:xfrm>
            <a:off x="2956036" y="587413"/>
            <a:ext cx="212436" cy="211999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bg2">
                    <a:lumMod val="10000"/>
                  </a:schemeClr>
                </a:solidFill>
              </a:rPr>
              <a:t>2</a:t>
            </a:r>
            <a:endParaRPr lang="ko-KR" altLang="en-US" sz="16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55" name="타원 354">
            <a:extLst>
              <a:ext uri="{FF2B5EF4-FFF2-40B4-BE49-F238E27FC236}">
                <a16:creationId xmlns:a16="http://schemas.microsoft.com/office/drawing/2014/main" id="{02B9322D-191D-7772-2AE2-3DD5EED1DFFA}"/>
              </a:ext>
            </a:extLst>
          </p:cNvPr>
          <p:cNvSpPr/>
          <p:nvPr/>
        </p:nvSpPr>
        <p:spPr>
          <a:xfrm>
            <a:off x="6947602" y="138640"/>
            <a:ext cx="212436" cy="211999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2">
                    <a:lumMod val="10000"/>
                  </a:schemeClr>
                </a:solidFill>
              </a:rPr>
              <a:t>3</a:t>
            </a:r>
            <a:endParaRPr lang="ko-KR" altLang="en-US" sz="16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56" name="타원 355">
            <a:extLst>
              <a:ext uri="{FF2B5EF4-FFF2-40B4-BE49-F238E27FC236}">
                <a16:creationId xmlns:a16="http://schemas.microsoft.com/office/drawing/2014/main" id="{844564D4-CF1B-D7AF-E82D-5B4BAB909FFA}"/>
              </a:ext>
            </a:extLst>
          </p:cNvPr>
          <p:cNvSpPr/>
          <p:nvPr/>
        </p:nvSpPr>
        <p:spPr>
          <a:xfrm>
            <a:off x="2966487" y="2236312"/>
            <a:ext cx="212436" cy="211999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2">
                    <a:lumMod val="10000"/>
                  </a:schemeClr>
                </a:solidFill>
              </a:rPr>
              <a:t>4</a:t>
            </a:r>
            <a:endParaRPr lang="ko-KR" altLang="en-US" sz="16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57" name="타원 356">
            <a:extLst>
              <a:ext uri="{FF2B5EF4-FFF2-40B4-BE49-F238E27FC236}">
                <a16:creationId xmlns:a16="http://schemas.microsoft.com/office/drawing/2014/main" id="{42BA4C05-9F80-F7CD-96EF-CE7788BCEFA5}"/>
              </a:ext>
            </a:extLst>
          </p:cNvPr>
          <p:cNvSpPr/>
          <p:nvPr/>
        </p:nvSpPr>
        <p:spPr>
          <a:xfrm>
            <a:off x="4443093" y="2979469"/>
            <a:ext cx="212436" cy="211999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bg2">
                    <a:lumMod val="10000"/>
                  </a:schemeClr>
                </a:solidFill>
              </a:rPr>
              <a:t>5</a:t>
            </a:r>
            <a:endParaRPr lang="ko-KR" altLang="en-US" sz="16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58" name="타원 357">
            <a:extLst>
              <a:ext uri="{FF2B5EF4-FFF2-40B4-BE49-F238E27FC236}">
                <a16:creationId xmlns:a16="http://schemas.microsoft.com/office/drawing/2014/main" id="{7D5126E6-8E89-054A-E43E-35B75305AB76}"/>
              </a:ext>
            </a:extLst>
          </p:cNvPr>
          <p:cNvSpPr/>
          <p:nvPr/>
        </p:nvSpPr>
        <p:spPr>
          <a:xfrm>
            <a:off x="7052373" y="2129328"/>
            <a:ext cx="212436" cy="211999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bg2">
                    <a:lumMod val="10000"/>
                  </a:schemeClr>
                </a:solidFill>
              </a:rPr>
              <a:t>6</a:t>
            </a:r>
            <a:endParaRPr lang="ko-KR" altLang="en-US" sz="16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59" name="타원 358">
            <a:extLst>
              <a:ext uri="{FF2B5EF4-FFF2-40B4-BE49-F238E27FC236}">
                <a16:creationId xmlns:a16="http://schemas.microsoft.com/office/drawing/2014/main" id="{D5CB2867-7FE0-57A3-A1CD-F589612C1640}"/>
              </a:ext>
            </a:extLst>
          </p:cNvPr>
          <p:cNvSpPr/>
          <p:nvPr/>
        </p:nvSpPr>
        <p:spPr>
          <a:xfrm>
            <a:off x="9338060" y="2105276"/>
            <a:ext cx="212436" cy="211999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bg2">
                    <a:lumMod val="10000"/>
                  </a:schemeClr>
                </a:solidFill>
              </a:rPr>
              <a:t>7</a:t>
            </a:r>
            <a:endParaRPr lang="ko-KR" altLang="en-US" sz="16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1ECDFD0B-3430-8C85-8181-C9F7AC910B69}"/>
              </a:ext>
            </a:extLst>
          </p:cNvPr>
          <p:cNvSpPr/>
          <p:nvPr/>
        </p:nvSpPr>
        <p:spPr>
          <a:xfrm>
            <a:off x="9355166" y="3679326"/>
            <a:ext cx="212436" cy="211999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2">
                    <a:lumMod val="10000"/>
                  </a:schemeClr>
                </a:solidFill>
              </a:rPr>
              <a:t>8</a:t>
            </a:r>
            <a:endParaRPr lang="ko-KR" altLang="en-US" sz="16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59" name="TextBox 458">
            <a:extLst>
              <a:ext uri="{FF2B5EF4-FFF2-40B4-BE49-F238E27FC236}">
                <a16:creationId xmlns:a16="http://schemas.microsoft.com/office/drawing/2014/main" id="{213A0210-45CC-CE83-EC61-3F97A2435725}"/>
              </a:ext>
            </a:extLst>
          </p:cNvPr>
          <p:cNvSpPr txBox="1"/>
          <p:nvPr/>
        </p:nvSpPr>
        <p:spPr>
          <a:xfrm>
            <a:off x="34789" y="4000062"/>
            <a:ext cx="8972172" cy="2852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1. </a:t>
            </a:r>
            <a:r>
              <a:rPr lang="ko-KR" altLang="en-US" sz="1100" b="1" dirty="0"/>
              <a:t>탐지성능을 높이기 위한 이미지 전 처리</a:t>
            </a:r>
            <a:r>
              <a:rPr lang="en-US" altLang="ko-KR" sz="1100" b="1" dirty="0"/>
              <a:t>(RGB to Gray,  </a:t>
            </a:r>
            <a:r>
              <a:rPr lang="ko-KR" altLang="en-US" sz="1100" b="1" dirty="0"/>
              <a:t>테두리영역 제거</a:t>
            </a:r>
            <a:r>
              <a:rPr lang="en-US" altLang="ko-KR" sz="11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b="1" dirty="0"/>
              <a:t>2. Tesseract OCR</a:t>
            </a:r>
            <a:r>
              <a:rPr lang="ko-KR" altLang="en-US" sz="1100" b="1" dirty="0"/>
              <a:t>으로 텍스트</a:t>
            </a:r>
            <a:r>
              <a:rPr lang="en-US" altLang="ko-KR" sz="1100" b="1" dirty="0"/>
              <a:t>, bounding box </a:t>
            </a:r>
            <a:r>
              <a:rPr lang="ko-KR" altLang="en-US" sz="1100" b="1" dirty="0"/>
              <a:t>위치를 추출하여 </a:t>
            </a:r>
            <a:r>
              <a:rPr lang="en-US" altLang="ko-KR" sz="1100" b="1" dirty="0" err="1"/>
              <a:t>Dataframe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생성</a:t>
            </a:r>
            <a:endParaRPr lang="en-US" altLang="ko-KR" sz="1100" b="1" dirty="0"/>
          </a:p>
          <a:p>
            <a:pPr>
              <a:lnSpc>
                <a:spcPct val="150000"/>
              </a:lnSpc>
            </a:pPr>
            <a:r>
              <a:rPr lang="en-US" altLang="ko-KR" sz="1100" b="1" dirty="0"/>
              <a:t>3. </a:t>
            </a:r>
            <a:r>
              <a:rPr lang="en-US" altLang="ko-KR" sz="1100" b="1" dirty="0" err="1"/>
              <a:t>Dataframe</a:t>
            </a:r>
            <a:r>
              <a:rPr lang="ko-KR" altLang="en-US" sz="1100" b="1" dirty="0"/>
              <a:t>에서 심볼 텍스트 좌표 값을 기준으로 심볼영역 탐지하여 오브젝트로 저장</a:t>
            </a:r>
            <a:endParaRPr lang="en-US" altLang="ko-KR" sz="1100" b="1" dirty="0"/>
          </a:p>
          <a:p>
            <a:pPr>
              <a:lnSpc>
                <a:spcPct val="150000"/>
              </a:lnSpc>
            </a:pPr>
            <a:r>
              <a:rPr lang="en-US" altLang="ko-KR" sz="1100" b="1" dirty="0"/>
              <a:t>     3.1. </a:t>
            </a:r>
            <a:r>
              <a:rPr lang="ko-KR" altLang="en-US" sz="1100" b="1" dirty="0"/>
              <a:t>텍스트 위치기준 </a:t>
            </a:r>
            <a:r>
              <a:rPr lang="en-US" altLang="ko-KR" sz="1100" b="1" dirty="0"/>
              <a:t>4</a:t>
            </a:r>
            <a:r>
              <a:rPr lang="ko-KR" altLang="en-US" sz="1100" b="1" dirty="0"/>
              <a:t>방향 스캔 후 검은색 픽셀의 개수가 가장 많은 영역을 심볼영역으로 판단</a:t>
            </a:r>
            <a:endParaRPr lang="en-US" altLang="ko-KR" sz="1100" b="1" dirty="0"/>
          </a:p>
          <a:p>
            <a:pPr>
              <a:lnSpc>
                <a:spcPct val="150000"/>
              </a:lnSpc>
            </a:pPr>
            <a:r>
              <a:rPr lang="en-US" altLang="ko-KR" sz="1100" b="1" dirty="0"/>
              <a:t>4. </a:t>
            </a:r>
            <a:r>
              <a:rPr lang="ko-KR" altLang="en-US" sz="1100" b="1" dirty="0" err="1"/>
              <a:t>허프변환으로</a:t>
            </a:r>
            <a:r>
              <a:rPr lang="ko-KR" altLang="en-US" sz="1100" b="1" dirty="0"/>
              <a:t> 도면 내 선 영역 탐지</a:t>
            </a:r>
            <a:endParaRPr lang="en-US" altLang="ko-KR" sz="1100" b="1" dirty="0"/>
          </a:p>
          <a:p>
            <a:pPr>
              <a:lnSpc>
                <a:spcPct val="150000"/>
              </a:lnSpc>
            </a:pPr>
            <a:r>
              <a:rPr lang="en-US" altLang="ko-KR" sz="1100" b="1" dirty="0"/>
              <a:t>     4.1. </a:t>
            </a:r>
            <a:r>
              <a:rPr lang="ko-KR" altLang="en-US" sz="1100" b="1" dirty="0"/>
              <a:t>탐지된 선들 중 가장 먼저 탐지된 선 영역에 대한 좌표를 저장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후 해당영역을 </a:t>
            </a:r>
            <a:r>
              <a:rPr lang="en-US" altLang="ko-KR" sz="1100" b="1" dirty="0"/>
              <a:t>white masking</a:t>
            </a:r>
          </a:p>
          <a:p>
            <a:pPr>
              <a:lnSpc>
                <a:spcPct val="150000"/>
              </a:lnSpc>
            </a:pPr>
            <a:r>
              <a:rPr lang="en-US" altLang="ko-KR" sz="1100" b="1" dirty="0"/>
              <a:t>     4.2. </a:t>
            </a:r>
            <a:r>
              <a:rPr lang="ko-KR" altLang="en-US" sz="1100" b="1" dirty="0"/>
              <a:t>반복탐지를 통해 검출성능향상  </a:t>
            </a:r>
            <a:endParaRPr lang="en-US" altLang="ko-KR" sz="1100" b="1" dirty="0"/>
          </a:p>
          <a:p>
            <a:pPr>
              <a:lnSpc>
                <a:spcPct val="150000"/>
              </a:lnSpc>
            </a:pPr>
            <a:r>
              <a:rPr lang="en-US" altLang="ko-KR" sz="1100" b="1" dirty="0"/>
              <a:t>5. </a:t>
            </a:r>
            <a:r>
              <a:rPr lang="ko-KR" altLang="en-US" sz="1100" b="1" dirty="0"/>
              <a:t>탐지된 선 객체들의 시작점과 끝점 비교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시작점과 끝점이 인접한 경우 해당 선을 하나의 선 객체로 병합</a:t>
            </a:r>
            <a:endParaRPr lang="en-US" altLang="ko-KR" sz="1100" b="1" dirty="0"/>
          </a:p>
          <a:p>
            <a:pPr>
              <a:lnSpc>
                <a:spcPct val="150000"/>
              </a:lnSpc>
            </a:pPr>
            <a:r>
              <a:rPr lang="en-US" altLang="ko-KR" sz="1100" b="1" dirty="0"/>
              <a:t>6. </a:t>
            </a:r>
            <a:r>
              <a:rPr lang="ko-KR" altLang="en-US" sz="1100" b="1" dirty="0"/>
              <a:t>병합된 선 객체의 시작점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또는 끝점의 </a:t>
            </a:r>
            <a:r>
              <a:rPr lang="en-US" altLang="ko-KR" sz="1100" b="1" dirty="0"/>
              <a:t>x</a:t>
            </a:r>
            <a:r>
              <a:rPr lang="ko-KR" altLang="en-US" sz="1100" b="1" dirty="0"/>
              <a:t>좌표가 </a:t>
            </a:r>
            <a:r>
              <a:rPr lang="en-US" altLang="ko-KR" sz="1100" b="1" dirty="0" err="1"/>
              <a:t>Dataframe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내 선 텍스트 좌표의 </a:t>
            </a:r>
            <a:r>
              <a:rPr lang="en-US" altLang="ko-KR" sz="1100" b="1" dirty="0"/>
              <a:t>x</a:t>
            </a:r>
            <a:r>
              <a:rPr lang="ko-KR" altLang="en-US" sz="1100" b="1" dirty="0"/>
              <a:t>값과 동일할 경우 해당 선 객체의 이름으로 정의</a:t>
            </a:r>
            <a:endParaRPr lang="en-US" altLang="ko-KR" sz="1100" b="1" dirty="0"/>
          </a:p>
          <a:p>
            <a:pPr>
              <a:lnSpc>
                <a:spcPct val="150000"/>
              </a:lnSpc>
            </a:pPr>
            <a:r>
              <a:rPr lang="en-US" altLang="ko-KR" sz="1100" b="1" dirty="0"/>
              <a:t>7. </a:t>
            </a:r>
            <a:r>
              <a:rPr lang="ko-KR" altLang="en-US" sz="1100" b="1" dirty="0"/>
              <a:t>이름이 지정된 선 객체와 심볼 객체의 좌표 값을 비교하여 인접할 경우 심볼의 소속을  해당 직선으로 정의</a:t>
            </a:r>
            <a:endParaRPr lang="en-US" altLang="ko-KR" sz="1100" b="1" dirty="0"/>
          </a:p>
          <a:p>
            <a:pPr>
              <a:lnSpc>
                <a:spcPct val="150000"/>
              </a:lnSpc>
            </a:pPr>
            <a:r>
              <a:rPr lang="en-US" altLang="ko-KR" sz="1100" b="1" dirty="0"/>
              <a:t>8. </a:t>
            </a:r>
            <a:r>
              <a:rPr lang="ko-KR" altLang="en-US" sz="1100" b="1" dirty="0"/>
              <a:t>선과 심볼의 소속정보와 위치정보가 포함된 자료구조 생성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8301381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제목 461">
            <a:extLst>
              <a:ext uri="{FF2B5EF4-FFF2-40B4-BE49-F238E27FC236}">
                <a16:creationId xmlns:a16="http://schemas.microsoft.com/office/drawing/2014/main" id="{81FB1E42-626E-8F6E-693F-DB63BC9CE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Detail of Stage 1.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92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550F298-A772-00C4-4712-5BC1F9E14B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263" y="3086100"/>
            <a:ext cx="4614111" cy="3258864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11AC63AB-56AA-B0DA-3825-D99B60EC7D75}"/>
              </a:ext>
            </a:extLst>
          </p:cNvPr>
          <p:cNvSpPr/>
          <p:nvPr/>
        </p:nvSpPr>
        <p:spPr>
          <a:xfrm>
            <a:off x="6133750" y="4413307"/>
            <a:ext cx="600075" cy="361950"/>
          </a:xfrm>
          <a:prstGeom prst="rightArrow">
            <a:avLst/>
          </a:prstGeom>
          <a:solidFill>
            <a:srgbClr val="1A1D21"/>
          </a:solidFill>
          <a:ln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내용 개체 틀 2">
            <a:extLst>
              <a:ext uri="{FF2B5EF4-FFF2-40B4-BE49-F238E27FC236}">
                <a16:creationId xmlns:a16="http://schemas.microsoft.com/office/drawing/2014/main" id="{20AE3905-1C5C-69E8-E994-45F916235A54}"/>
              </a:ext>
            </a:extLst>
          </p:cNvPr>
          <p:cNvSpPr txBox="1">
            <a:spLocks/>
          </p:cNvSpPr>
          <p:nvPr/>
        </p:nvSpPr>
        <p:spPr>
          <a:xfrm>
            <a:off x="254920" y="98109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Preprocessing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Gray scale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변환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테두리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+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테이블영역 제거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5B841C05-BABD-B77D-0B06-5FCB3FA68C32}"/>
              </a:ext>
            </a:extLst>
          </p:cNvPr>
          <p:cNvSpPr txBox="1"/>
          <p:nvPr/>
        </p:nvSpPr>
        <p:spPr>
          <a:xfrm>
            <a:off x="9296400" y="2659283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후</a:t>
            </a:r>
          </a:p>
        </p:txBody>
      </p:sp>
      <p:pic>
        <p:nvPicPr>
          <p:cNvPr id="185" name="그림 184">
            <a:extLst>
              <a:ext uri="{FF2B5EF4-FFF2-40B4-BE49-F238E27FC236}">
                <a16:creationId xmlns:a16="http://schemas.microsoft.com/office/drawing/2014/main" id="{E689266F-F23E-E4DC-AC4B-DB7CC08DBF1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19" t="9910" r="25049" b="11978"/>
          <a:stretch/>
        </p:blipFill>
        <p:spPr>
          <a:xfrm>
            <a:off x="7645400" y="3160334"/>
            <a:ext cx="3773651" cy="3110396"/>
          </a:xfrm>
          <a:prstGeom prst="rect">
            <a:avLst/>
          </a:prstGeom>
        </p:spPr>
      </p:pic>
      <p:sp>
        <p:nvSpPr>
          <p:cNvPr id="186" name="TextBox 185">
            <a:extLst>
              <a:ext uri="{FF2B5EF4-FFF2-40B4-BE49-F238E27FC236}">
                <a16:creationId xmlns:a16="http://schemas.microsoft.com/office/drawing/2014/main" id="{3AE2DE0A-D423-B6DD-BA29-EAB7E925A399}"/>
              </a:ext>
            </a:extLst>
          </p:cNvPr>
          <p:cNvSpPr txBox="1"/>
          <p:nvPr/>
        </p:nvSpPr>
        <p:spPr>
          <a:xfrm>
            <a:off x="3126374" y="2659283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전</a:t>
            </a:r>
          </a:p>
        </p:txBody>
      </p:sp>
    </p:spTree>
    <p:extLst>
      <p:ext uri="{BB962C8B-B14F-4D97-AF65-F5344CB8AC3E}">
        <p14:creationId xmlns:p14="http://schemas.microsoft.com/office/powerpoint/2010/main" val="111363279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제목 461">
            <a:extLst>
              <a:ext uri="{FF2B5EF4-FFF2-40B4-BE49-F238E27FC236}">
                <a16:creationId xmlns:a16="http://schemas.microsoft.com/office/drawing/2014/main" id="{81FB1E42-626E-8F6E-693F-DB63BC9CE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Detail of Stage 2.</a:t>
            </a:r>
            <a:endParaRPr lang="ko-KR" altLang="en-US" dirty="0"/>
          </a:p>
        </p:txBody>
      </p:sp>
      <p:sp>
        <p:nvSpPr>
          <p:cNvPr id="179" name="내용 개체 틀 2">
            <a:extLst>
              <a:ext uri="{FF2B5EF4-FFF2-40B4-BE49-F238E27FC236}">
                <a16:creationId xmlns:a16="http://schemas.microsoft.com/office/drawing/2014/main" id="{20AE3905-1C5C-69E8-E994-45F916235A54}"/>
              </a:ext>
            </a:extLst>
          </p:cNvPr>
          <p:cNvSpPr txBox="1">
            <a:spLocks/>
          </p:cNvSpPr>
          <p:nvPr/>
        </p:nvSpPr>
        <p:spPr>
          <a:xfrm>
            <a:off x="254920" y="98109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Text detection by Tesseract OCR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Return detection </a:t>
            </a:r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dataframe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935877E-BF81-9209-F698-2353E03BDDCA}"/>
              </a:ext>
            </a:extLst>
          </p:cNvPr>
          <p:cNvGrpSpPr/>
          <p:nvPr/>
        </p:nvGrpSpPr>
        <p:grpSpPr>
          <a:xfrm>
            <a:off x="5439040" y="3191700"/>
            <a:ext cx="3694188" cy="3110395"/>
            <a:chOff x="5781123" y="1779780"/>
            <a:chExt cx="4725211" cy="394614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EF6AEAE-8BB5-0B00-7F76-5F9608A3B2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19" t="9910" r="25049" b="11978"/>
            <a:stretch/>
          </p:blipFill>
          <p:spPr>
            <a:xfrm>
              <a:off x="5781123" y="1779780"/>
              <a:ext cx="4725211" cy="394614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CD25B3F-6612-95FB-EDC8-F79125CE3F69}"/>
                </a:ext>
              </a:extLst>
            </p:cNvPr>
            <p:cNvSpPr/>
            <p:nvPr/>
          </p:nvSpPr>
          <p:spPr>
            <a:xfrm>
              <a:off x="8513522" y="2991180"/>
              <a:ext cx="164305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1EF5FAB-709E-CA30-D6DA-234BF0F57210}"/>
                </a:ext>
              </a:extLst>
            </p:cNvPr>
            <p:cNvSpPr/>
            <p:nvPr/>
          </p:nvSpPr>
          <p:spPr>
            <a:xfrm>
              <a:off x="6266657" y="3553367"/>
              <a:ext cx="130969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E51F9E1-7CD8-ECF3-3E19-6213105736B2}"/>
                </a:ext>
              </a:extLst>
            </p:cNvPr>
            <p:cNvSpPr/>
            <p:nvPr/>
          </p:nvSpPr>
          <p:spPr>
            <a:xfrm>
              <a:off x="6555583" y="3053093"/>
              <a:ext cx="145255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E16E673-E6F0-7058-F2EB-91819C2DB824}"/>
                </a:ext>
              </a:extLst>
            </p:cNvPr>
            <p:cNvSpPr/>
            <p:nvPr/>
          </p:nvSpPr>
          <p:spPr>
            <a:xfrm>
              <a:off x="8212237" y="3428164"/>
              <a:ext cx="155476" cy="48461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7C921DA-4523-A7F4-CAC3-F0FCBB7E88E6}"/>
                </a:ext>
              </a:extLst>
            </p:cNvPr>
            <p:cNvSpPr/>
            <p:nvPr/>
          </p:nvSpPr>
          <p:spPr>
            <a:xfrm>
              <a:off x="6107908" y="2312524"/>
              <a:ext cx="145255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96ACA84-2071-71BD-72EF-891126060349}"/>
                </a:ext>
              </a:extLst>
            </p:cNvPr>
            <p:cNvSpPr/>
            <p:nvPr/>
          </p:nvSpPr>
          <p:spPr>
            <a:xfrm>
              <a:off x="6805614" y="2272043"/>
              <a:ext cx="164305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E776636-2400-AD00-54BF-D674B449D8EB}"/>
                </a:ext>
              </a:extLst>
            </p:cNvPr>
            <p:cNvSpPr/>
            <p:nvPr/>
          </p:nvSpPr>
          <p:spPr>
            <a:xfrm>
              <a:off x="7060408" y="2993562"/>
              <a:ext cx="164305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6E72F3F-9FE0-2852-35E4-F7C270603AA1}"/>
                </a:ext>
              </a:extLst>
            </p:cNvPr>
            <p:cNvSpPr/>
            <p:nvPr/>
          </p:nvSpPr>
          <p:spPr>
            <a:xfrm>
              <a:off x="9582704" y="3041186"/>
              <a:ext cx="164305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C0920F9-B0A1-C242-9E2D-0655A8FF8632}"/>
                </a:ext>
              </a:extLst>
            </p:cNvPr>
            <p:cNvSpPr/>
            <p:nvPr/>
          </p:nvSpPr>
          <p:spPr>
            <a:xfrm>
              <a:off x="8849279" y="3688886"/>
              <a:ext cx="164305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2057BC-030B-DDEA-BDF6-C50B9809FD3F}"/>
                </a:ext>
              </a:extLst>
            </p:cNvPr>
            <p:cNvSpPr/>
            <p:nvPr/>
          </p:nvSpPr>
          <p:spPr>
            <a:xfrm>
              <a:off x="7290198" y="3697458"/>
              <a:ext cx="164305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3F990B6-0271-0ED0-F640-4D705259D1D7}"/>
                </a:ext>
              </a:extLst>
            </p:cNvPr>
            <p:cNvSpPr/>
            <p:nvPr/>
          </p:nvSpPr>
          <p:spPr>
            <a:xfrm>
              <a:off x="6571061" y="3692695"/>
              <a:ext cx="164305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44FB4A9-44E7-97E2-464F-DC7474948B72}"/>
                </a:ext>
              </a:extLst>
            </p:cNvPr>
            <p:cNvSpPr/>
            <p:nvPr/>
          </p:nvSpPr>
          <p:spPr>
            <a:xfrm>
              <a:off x="5879308" y="3743655"/>
              <a:ext cx="145255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5A09751-A294-586A-2513-0BD3FE137DA1}"/>
                </a:ext>
              </a:extLst>
            </p:cNvPr>
            <p:cNvSpPr/>
            <p:nvPr/>
          </p:nvSpPr>
          <p:spPr>
            <a:xfrm>
              <a:off x="6532417" y="4416350"/>
              <a:ext cx="145255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60EF7D4-26C0-D3EE-26FB-9515F65F5316}"/>
                </a:ext>
              </a:extLst>
            </p:cNvPr>
            <p:cNvSpPr/>
            <p:nvPr/>
          </p:nvSpPr>
          <p:spPr>
            <a:xfrm>
              <a:off x="7504510" y="4374441"/>
              <a:ext cx="164305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A89DCDC-9C4C-05BE-AF39-BB56D6D3AE6E}"/>
                </a:ext>
              </a:extLst>
            </p:cNvPr>
            <p:cNvSpPr/>
            <p:nvPr/>
          </p:nvSpPr>
          <p:spPr>
            <a:xfrm>
              <a:off x="8207822" y="4100736"/>
              <a:ext cx="164305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130C181-1BF3-61E1-899D-297725E41C46}"/>
                </a:ext>
              </a:extLst>
            </p:cNvPr>
            <p:cNvSpPr/>
            <p:nvPr/>
          </p:nvSpPr>
          <p:spPr>
            <a:xfrm>
              <a:off x="9122222" y="4353148"/>
              <a:ext cx="164305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DAEFFBD-302E-7546-1740-A07248577F22}"/>
                </a:ext>
              </a:extLst>
            </p:cNvPr>
            <p:cNvSpPr/>
            <p:nvPr/>
          </p:nvSpPr>
          <p:spPr>
            <a:xfrm>
              <a:off x="9582704" y="4397300"/>
              <a:ext cx="164305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1968CF1-4979-4B05-5EEC-1F157726437A}"/>
                </a:ext>
              </a:extLst>
            </p:cNvPr>
            <p:cNvSpPr/>
            <p:nvPr/>
          </p:nvSpPr>
          <p:spPr>
            <a:xfrm>
              <a:off x="6015591" y="5054525"/>
              <a:ext cx="270909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E77E49B-4448-7DE7-BA94-88B17252C91F}"/>
                </a:ext>
              </a:extLst>
            </p:cNvPr>
            <p:cNvSpPr/>
            <p:nvPr/>
          </p:nvSpPr>
          <p:spPr>
            <a:xfrm>
              <a:off x="9355584" y="5272310"/>
              <a:ext cx="164305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E4F4793-4D1E-8251-A4E5-CC4F13872FA0}"/>
                </a:ext>
              </a:extLst>
            </p:cNvPr>
            <p:cNvSpPr/>
            <p:nvPr/>
          </p:nvSpPr>
          <p:spPr>
            <a:xfrm>
              <a:off x="8226871" y="4957985"/>
              <a:ext cx="164305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7C13951-9F92-C1AC-BA93-99DC0623E3E5}"/>
                </a:ext>
              </a:extLst>
            </p:cNvPr>
            <p:cNvSpPr/>
            <p:nvPr/>
          </p:nvSpPr>
          <p:spPr>
            <a:xfrm>
              <a:off x="6025116" y="5137869"/>
              <a:ext cx="944803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9FD1F8E-4AB5-3B57-332F-6106294CDD83}"/>
                </a:ext>
              </a:extLst>
            </p:cNvPr>
            <p:cNvSpPr/>
            <p:nvPr/>
          </p:nvSpPr>
          <p:spPr>
            <a:xfrm>
              <a:off x="6024563" y="5182244"/>
              <a:ext cx="966787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691D2F5D-1998-244F-D9BE-133BEE0BA24D}"/>
                </a:ext>
              </a:extLst>
            </p:cNvPr>
            <p:cNvSpPr/>
            <p:nvPr/>
          </p:nvSpPr>
          <p:spPr>
            <a:xfrm>
              <a:off x="6025117" y="5270573"/>
              <a:ext cx="863840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7E2D276-70D0-44AC-CB91-8521AE94B049}"/>
                </a:ext>
              </a:extLst>
            </p:cNvPr>
            <p:cNvSpPr/>
            <p:nvPr/>
          </p:nvSpPr>
          <p:spPr>
            <a:xfrm>
              <a:off x="7240985" y="4577641"/>
              <a:ext cx="145255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7766D92-C585-0261-E303-F6F823237D9D}"/>
                </a:ext>
              </a:extLst>
            </p:cNvPr>
            <p:cNvSpPr/>
            <p:nvPr/>
          </p:nvSpPr>
          <p:spPr>
            <a:xfrm>
              <a:off x="7583885" y="5114216"/>
              <a:ext cx="145255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9445F84-77FB-EA62-7DCF-A0ECCD6DE014}"/>
                </a:ext>
              </a:extLst>
            </p:cNvPr>
            <p:cNvSpPr/>
            <p:nvPr/>
          </p:nvSpPr>
          <p:spPr>
            <a:xfrm>
              <a:off x="8940956" y="5270572"/>
              <a:ext cx="145255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6A66A27-84EA-F879-42D3-49C98AE67242}"/>
                </a:ext>
              </a:extLst>
            </p:cNvPr>
            <p:cNvSpPr/>
            <p:nvPr/>
          </p:nvSpPr>
          <p:spPr>
            <a:xfrm>
              <a:off x="8605199" y="4561131"/>
              <a:ext cx="145255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CED8728-1903-F5C3-CD8B-8EB59B6F345C}"/>
                </a:ext>
              </a:extLst>
            </p:cNvPr>
            <p:cNvSpPr/>
            <p:nvPr/>
          </p:nvSpPr>
          <p:spPr>
            <a:xfrm>
              <a:off x="8430574" y="3688006"/>
              <a:ext cx="145255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7247D14-1AB9-5FA0-D958-FD02E934A9AE}"/>
                </a:ext>
              </a:extLst>
            </p:cNvPr>
            <p:cNvSpPr/>
            <p:nvPr/>
          </p:nvSpPr>
          <p:spPr>
            <a:xfrm>
              <a:off x="8751249" y="3424481"/>
              <a:ext cx="145255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3D1CCE2-8355-A8AF-0DEF-98EFEE422E68}"/>
                </a:ext>
              </a:extLst>
            </p:cNvPr>
            <p:cNvSpPr/>
            <p:nvPr/>
          </p:nvSpPr>
          <p:spPr>
            <a:xfrm>
              <a:off x="7728899" y="3967406"/>
              <a:ext cx="145255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4DED632-5CDC-1B21-CF2B-6B65E2C25824}"/>
                </a:ext>
              </a:extLst>
            </p:cNvPr>
            <p:cNvSpPr/>
            <p:nvPr/>
          </p:nvSpPr>
          <p:spPr>
            <a:xfrm>
              <a:off x="6916099" y="3973756"/>
              <a:ext cx="145255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B5B707A-22CD-6FF8-F580-B490C9B3C75B}"/>
                </a:ext>
              </a:extLst>
            </p:cNvPr>
            <p:cNvSpPr/>
            <p:nvPr/>
          </p:nvSpPr>
          <p:spPr>
            <a:xfrm>
              <a:off x="7583885" y="2940305"/>
              <a:ext cx="130969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4AC68BA-C2BC-E71A-4B4D-ED4387C13158}"/>
                </a:ext>
              </a:extLst>
            </p:cNvPr>
            <p:cNvSpPr/>
            <p:nvPr/>
          </p:nvSpPr>
          <p:spPr>
            <a:xfrm>
              <a:off x="9073405" y="2940305"/>
              <a:ext cx="130969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317DBF1-3831-2687-C789-18DA9FE18AB6}"/>
                </a:ext>
              </a:extLst>
            </p:cNvPr>
            <p:cNvSpPr/>
            <p:nvPr/>
          </p:nvSpPr>
          <p:spPr>
            <a:xfrm>
              <a:off x="6985048" y="2506917"/>
              <a:ext cx="130969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4BBEB02-B961-D66B-606F-942D325E6176}"/>
                </a:ext>
              </a:extLst>
            </p:cNvPr>
            <p:cNvSpPr/>
            <p:nvPr/>
          </p:nvSpPr>
          <p:spPr>
            <a:xfrm>
              <a:off x="8656397" y="1948267"/>
              <a:ext cx="130969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8A67E8A-E9A0-6262-BC73-4CCF68EFACAA}"/>
                </a:ext>
              </a:extLst>
            </p:cNvPr>
            <p:cNvSpPr/>
            <p:nvPr/>
          </p:nvSpPr>
          <p:spPr>
            <a:xfrm>
              <a:off x="8656397" y="2033519"/>
              <a:ext cx="68504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81FE7F0-88A8-E6D4-8937-0CDB0D786548}"/>
                </a:ext>
              </a:extLst>
            </p:cNvPr>
            <p:cNvSpPr/>
            <p:nvPr/>
          </p:nvSpPr>
          <p:spPr>
            <a:xfrm>
              <a:off x="8750454" y="2033520"/>
              <a:ext cx="895196" cy="48894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7D0DFED-7FDB-C1FF-B534-972EC9846FAD}"/>
                </a:ext>
              </a:extLst>
            </p:cNvPr>
            <p:cNvSpPr/>
            <p:nvPr/>
          </p:nvSpPr>
          <p:spPr>
            <a:xfrm>
              <a:off x="8656397" y="2081121"/>
              <a:ext cx="68504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8107F65-C7EE-F47D-8183-EDC23F292964}"/>
                </a:ext>
              </a:extLst>
            </p:cNvPr>
            <p:cNvSpPr/>
            <p:nvPr/>
          </p:nvSpPr>
          <p:spPr>
            <a:xfrm>
              <a:off x="8753601" y="2079314"/>
              <a:ext cx="707899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D89DD8B-03C7-2CD0-B579-B123D3CDFB20}"/>
                </a:ext>
              </a:extLst>
            </p:cNvPr>
            <p:cNvSpPr/>
            <p:nvPr/>
          </p:nvSpPr>
          <p:spPr>
            <a:xfrm>
              <a:off x="8656397" y="2126802"/>
              <a:ext cx="68504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4F1B093-4FA3-0889-0F3A-092A2CDA81C0}"/>
                </a:ext>
              </a:extLst>
            </p:cNvPr>
            <p:cNvSpPr/>
            <p:nvPr/>
          </p:nvSpPr>
          <p:spPr>
            <a:xfrm>
              <a:off x="8656397" y="2174404"/>
              <a:ext cx="68504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74A37F82-EB7F-8C16-7190-DDD75924E7D0}"/>
                </a:ext>
              </a:extLst>
            </p:cNvPr>
            <p:cNvSpPr/>
            <p:nvPr/>
          </p:nvSpPr>
          <p:spPr>
            <a:xfrm>
              <a:off x="8656397" y="2256013"/>
              <a:ext cx="68504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01997A5-A986-40AA-0538-B566B3D5EFC8}"/>
                </a:ext>
              </a:extLst>
            </p:cNvPr>
            <p:cNvSpPr/>
            <p:nvPr/>
          </p:nvSpPr>
          <p:spPr>
            <a:xfrm>
              <a:off x="8656397" y="2335365"/>
              <a:ext cx="68504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740B80A-BF84-497A-4DF9-EBD660C29F12}"/>
                </a:ext>
              </a:extLst>
            </p:cNvPr>
            <p:cNvSpPr/>
            <p:nvPr/>
          </p:nvSpPr>
          <p:spPr>
            <a:xfrm>
              <a:off x="8747307" y="2128583"/>
              <a:ext cx="695143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83EE054-992A-E03A-9ADB-9CD2F9740B14}"/>
                </a:ext>
              </a:extLst>
            </p:cNvPr>
            <p:cNvSpPr/>
            <p:nvPr/>
          </p:nvSpPr>
          <p:spPr>
            <a:xfrm>
              <a:off x="8750454" y="2174377"/>
              <a:ext cx="326871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1C091062-C954-6A10-1EC3-645F1ED3868B}"/>
                </a:ext>
              </a:extLst>
            </p:cNvPr>
            <p:cNvSpPr/>
            <p:nvPr/>
          </p:nvSpPr>
          <p:spPr>
            <a:xfrm>
              <a:off x="8750454" y="2247402"/>
              <a:ext cx="769435" cy="48894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8277627D-7AB0-4D99-DFB8-254BDD7AAD29}"/>
                </a:ext>
              </a:extLst>
            </p:cNvPr>
            <p:cNvSpPr/>
            <p:nvPr/>
          </p:nvSpPr>
          <p:spPr>
            <a:xfrm>
              <a:off x="8747279" y="2295027"/>
              <a:ext cx="130969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CDBD54A3-DA80-20A0-0699-32FBCF974E31}"/>
                </a:ext>
              </a:extLst>
            </p:cNvPr>
            <p:cNvSpPr/>
            <p:nvPr/>
          </p:nvSpPr>
          <p:spPr>
            <a:xfrm>
              <a:off x="8656397" y="2379792"/>
              <a:ext cx="68504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92163EEC-4457-A87E-F4C5-CFF342F3ED50}"/>
                </a:ext>
              </a:extLst>
            </p:cNvPr>
            <p:cNvSpPr/>
            <p:nvPr/>
          </p:nvSpPr>
          <p:spPr>
            <a:xfrm>
              <a:off x="8656397" y="2424219"/>
              <a:ext cx="68504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0108F17-900F-EBD2-182F-8EFB31A52A95}"/>
                </a:ext>
              </a:extLst>
            </p:cNvPr>
            <p:cNvSpPr/>
            <p:nvPr/>
          </p:nvSpPr>
          <p:spPr>
            <a:xfrm>
              <a:off x="8656397" y="2469877"/>
              <a:ext cx="68504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06CD8B9A-56C2-74D1-F1B6-BD4DE86356A1}"/>
                </a:ext>
              </a:extLst>
            </p:cNvPr>
            <p:cNvSpPr/>
            <p:nvPr/>
          </p:nvSpPr>
          <p:spPr>
            <a:xfrm>
              <a:off x="8656397" y="2551486"/>
              <a:ext cx="68504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2D1C0F7-BDB0-05AD-91DB-A6E0D9ABBFF6}"/>
                </a:ext>
              </a:extLst>
            </p:cNvPr>
            <p:cNvSpPr/>
            <p:nvPr/>
          </p:nvSpPr>
          <p:spPr>
            <a:xfrm>
              <a:off x="8656397" y="2599088"/>
              <a:ext cx="68504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7C3D3FD6-AECC-1F22-D035-7DBFDAB6E4C7}"/>
                </a:ext>
              </a:extLst>
            </p:cNvPr>
            <p:cNvSpPr/>
            <p:nvPr/>
          </p:nvSpPr>
          <p:spPr>
            <a:xfrm>
              <a:off x="8747279" y="2340746"/>
              <a:ext cx="298296" cy="4616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97A35D6D-49A6-B3B4-11BD-42B1876B9029}"/>
                </a:ext>
              </a:extLst>
            </p:cNvPr>
            <p:cNvSpPr/>
            <p:nvPr/>
          </p:nvSpPr>
          <p:spPr>
            <a:xfrm>
              <a:off x="8747279" y="2382240"/>
              <a:ext cx="539248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71575426-3F2B-BF78-A7B6-5065D51D1DE3}"/>
                </a:ext>
              </a:extLst>
            </p:cNvPr>
            <p:cNvSpPr/>
            <p:nvPr/>
          </p:nvSpPr>
          <p:spPr>
            <a:xfrm>
              <a:off x="8747279" y="2425359"/>
              <a:ext cx="374943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65E6A572-E846-77A5-32EF-0139EEA3C77A}"/>
                </a:ext>
              </a:extLst>
            </p:cNvPr>
            <p:cNvSpPr/>
            <p:nvPr/>
          </p:nvSpPr>
          <p:spPr>
            <a:xfrm>
              <a:off x="8743959" y="2472649"/>
              <a:ext cx="1343016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3B328906-7C78-8D49-4A5E-7FD153BBD6C9}"/>
                </a:ext>
              </a:extLst>
            </p:cNvPr>
            <p:cNvSpPr/>
            <p:nvPr/>
          </p:nvSpPr>
          <p:spPr>
            <a:xfrm>
              <a:off x="8747279" y="2551486"/>
              <a:ext cx="835425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2FEE42AB-AA4D-EB5D-1327-75E929ABA671}"/>
                </a:ext>
              </a:extLst>
            </p:cNvPr>
            <p:cNvSpPr/>
            <p:nvPr/>
          </p:nvSpPr>
          <p:spPr>
            <a:xfrm>
              <a:off x="8747279" y="2596474"/>
              <a:ext cx="193677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57ED5B8B-53BF-B9C5-E55D-18D6BFB0A319}"/>
              </a:ext>
            </a:extLst>
          </p:cNvPr>
          <p:cNvSpPr txBox="1"/>
          <p:nvPr/>
        </p:nvSpPr>
        <p:spPr>
          <a:xfrm>
            <a:off x="7683396" y="2810756"/>
            <a:ext cx="3550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후</a:t>
            </a:r>
            <a:r>
              <a:rPr lang="en-US" altLang="ko-KR" sz="1600" dirty="0"/>
              <a:t>(</a:t>
            </a:r>
            <a:r>
              <a:rPr lang="ko-KR" altLang="en-US" sz="1600" dirty="0"/>
              <a:t>탐지결과 데이터프레임 반환</a:t>
            </a:r>
            <a:r>
              <a:rPr lang="en-US" altLang="ko-KR" sz="1600" dirty="0"/>
              <a:t>)</a:t>
            </a:r>
            <a:endParaRPr lang="ko-KR" altLang="en-US" dirty="0"/>
          </a:p>
        </p:txBody>
      </p:sp>
      <p:graphicFrame>
        <p:nvGraphicFramePr>
          <p:cNvPr id="96" name="표 101">
            <a:extLst>
              <a:ext uri="{FF2B5EF4-FFF2-40B4-BE49-F238E27FC236}">
                <a16:creationId xmlns:a16="http://schemas.microsoft.com/office/drawing/2014/main" id="{5185F624-3F14-DA9B-15A5-0439350A35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196724"/>
              </p:ext>
            </p:extLst>
          </p:nvPr>
        </p:nvGraphicFramePr>
        <p:xfrm>
          <a:off x="9299831" y="4133651"/>
          <a:ext cx="2623888" cy="1321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412">
                  <a:extLst>
                    <a:ext uri="{9D8B030D-6E8A-4147-A177-3AD203B41FA5}">
                      <a16:colId xmlns:a16="http://schemas.microsoft.com/office/drawing/2014/main" val="635278403"/>
                    </a:ext>
                  </a:extLst>
                </a:gridCol>
                <a:gridCol w="464869">
                  <a:extLst>
                    <a:ext uri="{9D8B030D-6E8A-4147-A177-3AD203B41FA5}">
                      <a16:colId xmlns:a16="http://schemas.microsoft.com/office/drawing/2014/main" val="3268209172"/>
                    </a:ext>
                  </a:extLst>
                </a:gridCol>
                <a:gridCol w="464869">
                  <a:extLst>
                    <a:ext uri="{9D8B030D-6E8A-4147-A177-3AD203B41FA5}">
                      <a16:colId xmlns:a16="http://schemas.microsoft.com/office/drawing/2014/main" val="1350780444"/>
                    </a:ext>
                  </a:extLst>
                </a:gridCol>
                <a:gridCol w="464869">
                  <a:extLst>
                    <a:ext uri="{9D8B030D-6E8A-4147-A177-3AD203B41FA5}">
                      <a16:colId xmlns:a16="http://schemas.microsoft.com/office/drawing/2014/main" val="2169346241"/>
                    </a:ext>
                  </a:extLst>
                </a:gridCol>
                <a:gridCol w="464869">
                  <a:extLst>
                    <a:ext uri="{9D8B030D-6E8A-4147-A177-3AD203B41FA5}">
                      <a16:colId xmlns:a16="http://schemas.microsoft.com/office/drawing/2014/main" val="2700602111"/>
                    </a:ext>
                  </a:extLst>
                </a:gridCol>
              </a:tblGrid>
              <a:tr h="2717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1" dirty="0">
                          <a:solidFill>
                            <a:srgbClr val="1A1D21"/>
                          </a:solidFill>
                          <a:latin typeface="+mn-lt"/>
                        </a:rPr>
                        <a:t>Text</a:t>
                      </a:r>
                      <a:endParaRPr lang="ko-KR" altLang="en-US" sz="1200" i="1" dirty="0">
                        <a:solidFill>
                          <a:srgbClr val="1A1D2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1" dirty="0">
                          <a:solidFill>
                            <a:srgbClr val="1A1D21"/>
                          </a:solidFill>
                          <a:latin typeface="+mn-lt"/>
                        </a:rPr>
                        <a:t>x</a:t>
                      </a:r>
                      <a:endParaRPr lang="ko-KR" altLang="en-US" sz="1200" i="1" dirty="0">
                        <a:solidFill>
                          <a:srgbClr val="1A1D2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1" dirty="0">
                          <a:solidFill>
                            <a:srgbClr val="1A1D21"/>
                          </a:solidFill>
                          <a:latin typeface="+mn-lt"/>
                        </a:rPr>
                        <a:t>y</a:t>
                      </a:r>
                      <a:endParaRPr lang="ko-KR" altLang="en-US" sz="1200" i="1" dirty="0">
                        <a:solidFill>
                          <a:srgbClr val="1A1D2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1" dirty="0">
                          <a:solidFill>
                            <a:srgbClr val="1A1D21"/>
                          </a:solidFill>
                          <a:latin typeface="+mn-lt"/>
                        </a:rPr>
                        <a:t>w</a:t>
                      </a:r>
                      <a:endParaRPr lang="ko-KR" altLang="en-US" sz="1200" i="1" dirty="0">
                        <a:solidFill>
                          <a:srgbClr val="1A1D2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1" dirty="0">
                          <a:solidFill>
                            <a:srgbClr val="1A1D21"/>
                          </a:solidFill>
                          <a:latin typeface="+mn-lt"/>
                        </a:rPr>
                        <a:t>h</a:t>
                      </a:r>
                      <a:endParaRPr lang="ko-KR" altLang="en-US" sz="1200" i="1" dirty="0">
                        <a:solidFill>
                          <a:srgbClr val="1A1D2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687315"/>
                  </a:ext>
                </a:extLst>
              </a:tr>
              <a:tr h="2623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“Line-001”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2345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882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220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30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80081"/>
                  </a:ext>
                </a:extLst>
              </a:tr>
              <a:tr h="2623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“Valve-006”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4534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2145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256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25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413335"/>
                  </a:ext>
                </a:extLst>
              </a:tr>
              <a:tr h="2623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1" dirty="0">
                          <a:latin typeface="+mn-lt"/>
                        </a:rPr>
                        <a:t>“Line-008”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3623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2314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256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25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143811"/>
                  </a:ext>
                </a:extLst>
              </a:tr>
              <a:tr h="2623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5512273"/>
                  </a:ext>
                </a:extLst>
              </a:tr>
            </a:tbl>
          </a:graphicData>
        </a:graphic>
      </p:graphicFrame>
      <p:sp>
        <p:nvSpPr>
          <p:cNvPr id="105" name="TextBox 104">
            <a:extLst>
              <a:ext uri="{FF2B5EF4-FFF2-40B4-BE49-F238E27FC236}">
                <a16:creationId xmlns:a16="http://schemas.microsoft.com/office/drawing/2014/main" id="{574F2CED-B3AE-B133-7ED8-6C23F29CAF25}"/>
              </a:ext>
            </a:extLst>
          </p:cNvPr>
          <p:cNvSpPr txBox="1"/>
          <p:nvPr/>
        </p:nvSpPr>
        <p:spPr>
          <a:xfrm rot="5400000">
            <a:off x="9360162" y="5390159"/>
            <a:ext cx="749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i="1" dirty="0"/>
              <a:t>…</a:t>
            </a:r>
            <a:endParaRPr lang="ko-KR" altLang="en-US" sz="1200" b="1" i="1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9405FAC-815E-18CB-B088-68376BD74732}"/>
              </a:ext>
            </a:extLst>
          </p:cNvPr>
          <p:cNvSpPr txBox="1"/>
          <p:nvPr/>
        </p:nvSpPr>
        <p:spPr>
          <a:xfrm rot="5400000">
            <a:off x="9981360" y="5390159"/>
            <a:ext cx="749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i="1" dirty="0"/>
              <a:t>…</a:t>
            </a:r>
            <a:endParaRPr lang="ko-KR" altLang="en-US" sz="1200" b="1" i="1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9DB22A9-48B2-2CED-E5DA-2E792F485BB7}"/>
              </a:ext>
            </a:extLst>
          </p:cNvPr>
          <p:cNvSpPr txBox="1"/>
          <p:nvPr/>
        </p:nvSpPr>
        <p:spPr>
          <a:xfrm rot="5400000">
            <a:off x="10416876" y="5390159"/>
            <a:ext cx="749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i="1" dirty="0"/>
              <a:t>…</a:t>
            </a:r>
            <a:endParaRPr lang="ko-KR" altLang="en-US" sz="1200" b="1" i="1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CCE7C27-9DA9-9EE9-14ED-2D3E97168954}"/>
              </a:ext>
            </a:extLst>
          </p:cNvPr>
          <p:cNvSpPr txBox="1"/>
          <p:nvPr/>
        </p:nvSpPr>
        <p:spPr>
          <a:xfrm rot="5400000">
            <a:off x="10902978" y="5390159"/>
            <a:ext cx="749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i="1" dirty="0"/>
              <a:t>…</a:t>
            </a:r>
            <a:endParaRPr lang="ko-KR" altLang="en-US" sz="1200" b="1" i="1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CF7C53B-A18A-481A-BB66-E7CE7F2B451C}"/>
              </a:ext>
            </a:extLst>
          </p:cNvPr>
          <p:cNvSpPr txBox="1"/>
          <p:nvPr/>
        </p:nvSpPr>
        <p:spPr>
          <a:xfrm rot="5400000">
            <a:off x="11385203" y="5390159"/>
            <a:ext cx="749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i="1" dirty="0"/>
              <a:t>…</a:t>
            </a:r>
            <a:endParaRPr lang="ko-KR" altLang="en-US" sz="1200" b="1" i="1" dirty="0"/>
          </a:p>
        </p:txBody>
      </p:sp>
      <p:pic>
        <p:nvPicPr>
          <p:cNvPr id="131" name="그림 130">
            <a:extLst>
              <a:ext uri="{FF2B5EF4-FFF2-40B4-BE49-F238E27FC236}">
                <a16:creationId xmlns:a16="http://schemas.microsoft.com/office/drawing/2014/main" id="{A818DFB0-79D3-685F-704A-82FCDC33F61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19" t="9910" r="25049" b="11978"/>
          <a:stretch/>
        </p:blipFill>
        <p:spPr>
          <a:xfrm>
            <a:off x="1003827" y="3205604"/>
            <a:ext cx="3773651" cy="3110396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565A7C3D-782C-7347-7466-F5FBCAC48613}"/>
              </a:ext>
            </a:extLst>
          </p:cNvPr>
          <p:cNvSpPr txBox="1"/>
          <p:nvPr/>
        </p:nvSpPr>
        <p:spPr>
          <a:xfrm>
            <a:off x="2607694" y="2836272"/>
            <a:ext cx="3550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전</a:t>
            </a:r>
          </a:p>
        </p:txBody>
      </p:sp>
      <p:sp>
        <p:nvSpPr>
          <p:cNvPr id="133" name="화살표: 오른쪽 132">
            <a:extLst>
              <a:ext uri="{FF2B5EF4-FFF2-40B4-BE49-F238E27FC236}">
                <a16:creationId xmlns:a16="http://schemas.microsoft.com/office/drawing/2014/main" id="{BF940CF6-BEC7-379C-DFBE-73D619B2F4B0}"/>
              </a:ext>
            </a:extLst>
          </p:cNvPr>
          <p:cNvSpPr/>
          <p:nvPr/>
        </p:nvSpPr>
        <p:spPr>
          <a:xfrm>
            <a:off x="4808834" y="4589663"/>
            <a:ext cx="600075" cy="361950"/>
          </a:xfrm>
          <a:prstGeom prst="rightArrow">
            <a:avLst/>
          </a:prstGeom>
          <a:solidFill>
            <a:srgbClr val="1A1D21"/>
          </a:solidFill>
          <a:ln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74949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제목 461">
            <a:extLst>
              <a:ext uri="{FF2B5EF4-FFF2-40B4-BE49-F238E27FC236}">
                <a16:creationId xmlns:a16="http://schemas.microsoft.com/office/drawing/2014/main" id="{81FB1E42-626E-8F6E-693F-DB63BC9CE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Detail of Stage 3.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94</a:t>
            </a:fld>
            <a:endParaRPr lang="ko-KR" altLang="en-US" dirty="0"/>
          </a:p>
        </p:txBody>
      </p:sp>
      <p:sp>
        <p:nvSpPr>
          <p:cNvPr id="179" name="내용 개체 틀 2">
            <a:extLst>
              <a:ext uri="{FF2B5EF4-FFF2-40B4-BE49-F238E27FC236}">
                <a16:creationId xmlns:a16="http://schemas.microsoft.com/office/drawing/2014/main" id="{20AE3905-1C5C-69E8-E994-45F916235A54}"/>
              </a:ext>
            </a:extLst>
          </p:cNvPr>
          <p:cNvSpPr txBox="1">
            <a:spLocks/>
          </p:cNvSpPr>
          <p:nvPr/>
        </p:nvSpPr>
        <p:spPr>
          <a:xfrm>
            <a:off x="254920" y="98109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심볼영역 탐지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FD1E1B63-26C2-F127-2884-6F343DB3A736}"/>
              </a:ext>
            </a:extLst>
          </p:cNvPr>
          <p:cNvGrpSpPr/>
          <p:nvPr/>
        </p:nvGrpSpPr>
        <p:grpSpPr>
          <a:xfrm>
            <a:off x="166603" y="3314204"/>
            <a:ext cx="3694188" cy="3110395"/>
            <a:chOff x="5781123" y="1779780"/>
            <a:chExt cx="4725211" cy="3946140"/>
          </a:xfrm>
        </p:grpSpPr>
        <p:pic>
          <p:nvPicPr>
            <p:cNvPr id="120" name="그림 119">
              <a:extLst>
                <a:ext uri="{FF2B5EF4-FFF2-40B4-BE49-F238E27FC236}">
                  <a16:creationId xmlns:a16="http://schemas.microsoft.com/office/drawing/2014/main" id="{7CADEF92-20C5-6190-DE28-10F3EA6DEC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19" t="9910" r="25049" b="11978"/>
            <a:stretch/>
          </p:blipFill>
          <p:spPr>
            <a:xfrm>
              <a:off x="5781123" y="1779780"/>
              <a:ext cx="4725211" cy="3946140"/>
            </a:xfrm>
            <a:prstGeom prst="rect">
              <a:avLst/>
            </a:prstGeom>
          </p:spPr>
        </p:pic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7865584-ABF9-7211-1AFE-96CE57C649C1}"/>
                </a:ext>
              </a:extLst>
            </p:cNvPr>
            <p:cNvSpPr/>
            <p:nvPr/>
          </p:nvSpPr>
          <p:spPr>
            <a:xfrm>
              <a:off x="8513522" y="2991180"/>
              <a:ext cx="164305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4F62CBE7-FC25-C22C-C1FE-45FC449DA080}"/>
                </a:ext>
              </a:extLst>
            </p:cNvPr>
            <p:cNvSpPr/>
            <p:nvPr/>
          </p:nvSpPr>
          <p:spPr>
            <a:xfrm>
              <a:off x="6266657" y="3553367"/>
              <a:ext cx="130969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02062F36-A0EF-7940-1F89-C15A5AEB1862}"/>
                </a:ext>
              </a:extLst>
            </p:cNvPr>
            <p:cNvSpPr/>
            <p:nvPr/>
          </p:nvSpPr>
          <p:spPr>
            <a:xfrm>
              <a:off x="6555583" y="3053093"/>
              <a:ext cx="145255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290CA80-27BE-F4EA-D769-7292784D4BB1}"/>
                </a:ext>
              </a:extLst>
            </p:cNvPr>
            <p:cNvSpPr/>
            <p:nvPr/>
          </p:nvSpPr>
          <p:spPr>
            <a:xfrm>
              <a:off x="8212237" y="3428164"/>
              <a:ext cx="155476" cy="48461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147F46BF-6340-A96D-E98D-72D02B43631C}"/>
                </a:ext>
              </a:extLst>
            </p:cNvPr>
            <p:cNvSpPr/>
            <p:nvPr/>
          </p:nvSpPr>
          <p:spPr>
            <a:xfrm>
              <a:off x="6107908" y="2312524"/>
              <a:ext cx="145255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86849587-EE19-B4AD-54F0-866B3C5021C2}"/>
                </a:ext>
              </a:extLst>
            </p:cNvPr>
            <p:cNvSpPr/>
            <p:nvPr/>
          </p:nvSpPr>
          <p:spPr>
            <a:xfrm>
              <a:off x="6805614" y="2272043"/>
              <a:ext cx="164305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BFE14ED-ADF5-1C88-19C6-D2B50B0E2F35}"/>
                </a:ext>
              </a:extLst>
            </p:cNvPr>
            <p:cNvSpPr/>
            <p:nvPr/>
          </p:nvSpPr>
          <p:spPr>
            <a:xfrm>
              <a:off x="7060408" y="2993562"/>
              <a:ext cx="164305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9C96DD97-F4EF-2C89-832A-D99CC4E09C60}"/>
                </a:ext>
              </a:extLst>
            </p:cNvPr>
            <p:cNvSpPr/>
            <p:nvPr/>
          </p:nvSpPr>
          <p:spPr>
            <a:xfrm>
              <a:off x="9582704" y="3041186"/>
              <a:ext cx="164305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625E7FE1-9B4F-2073-1430-9B94F1EF5727}"/>
                </a:ext>
              </a:extLst>
            </p:cNvPr>
            <p:cNvSpPr/>
            <p:nvPr/>
          </p:nvSpPr>
          <p:spPr>
            <a:xfrm>
              <a:off x="8849279" y="3688886"/>
              <a:ext cx="164305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962CCF87-F264-55F9-B03D-6DE7A721234A}"/>
                </a:ext>
              </a:extLst>
            </p:cNvPr>
            <p:cNvSpPr/>
            <p:nvPr/>
          </p:nvSpPr>
          <p:spPr>
            <a:xfrm>
              <a:off x="7290198" y="3697458"/>
              <a:ext cx="164305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D3688459-0411-54ED-96D8-2056666A6432}"/>
                </a:ext>
              </a:extLst>
            </p:cNvPr>
            <p:cNvSpPr/>
            <p:nvPr/>
          </p:nvSpPr>
          <p:spPr>
            <a:xfrm>
              <a:off x="6571061" y="3692695"/>
              <a:ext cx="164305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5E8EF96-DFF5-6178-B825-E9AA0DBF1351}"/>
                </a:ext>
              </a:extLst>
            </p:cNvPr>
            <p:cNvSpPr/>
            <p:nvPr/>
          </p:nvSpPr>
          <p:spPr>
            <a:xfrm>
              <a:off x="5879308" y="3743655"/>
              <a:ext cx="145255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87FD8E78-FA49-7E7C-B3C1-560B7AD3D615}"/>
                </a:ext>
              </a:extLst>
            </p:cNvPr>
            <p:cNvSpPr/>
            <p:nvPr/>
          </p:nvSpPr>
          <p:spPr>
            <a:xfrm>
              <a:off x="6532417" y="4416350"/>
              <a:ext cx="145255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D08D0F60-60B7-46ED-EACB-632679A2E993}"/>
                </a:ext>
              </a:extLst>
            </p:cNvPr>
            <p:cNvSpPr/>
            <p:nvPr/>
          </p:nvSpPr>
          <p:spPr>
            <a:xfrm>
              <a:off x="7504510" y="4374441"/>
              <a:ext cx="164305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8AC68311-BE12-CEAF-8FE4-CE5C77282304}"/>
                </a:ext>
              </a:extLst>
            </p:cNvPr>
            <p:cNvSpPr/>
            <p:nvPr/>
          </p:nvSpPr>
          <p:spPr>
            <a:xfrm>
              <a:off x="8207822" y="4100736"/>
              <a:ext cx="164305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A6659F66-F2D7-E709-21FA-AD1244DEA530}"/>
                </a:ext>
              </a:extLst>
            </p:cNvPr>
            <p:cNvSpPr/>
            <p:nvPr/>
          </p:nvSpPr>
          <p:spPr>
            <a:xfrm>
              <a:off x="9122222" y="4353148"/>
              <a:ext cx="164305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4E2EBC4D-9D17-E47E-5DE7-1DDE5FA84F5F}"/>
                </a:ext>
              </a:extLst>
            </p:cNvPr>
            <p:cNvSpPr/>
            <p:nvPr/>
          </p:nvSpPr>
          <p:spPr>
            <a:xfrm>
              <a:off x="9582704" y="4397300"/>
              <a:ext cx="164305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9E569245-265E-027A-68C3-7F8740F784FF}"/>
                </a:ext>
              </a:extLst>
            </p:cNvPr>
            <p:cNvSpPr/>
            <p:nvPr/>
          </p:nvSpPr>
          <p:spPr>
            <a:xfrm>
              <a:off x="6015591" y="5054525"/>
              <a:ext cx="270909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94D1A52C-9D1C-4A0D-C444-16C3C877B0ED}"/>
                </a:ext>
              </a:extLst>
            </p:cNvPr>
            <p:cNvSpPr/>
            <p:nvPr/>
          </p:nvSpPr>
          <p:spPr>
            <a:xfrm>
              <a:off x="9355584" y="5272310"/>
              <a:ext cx="164305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3B646FE-CAE6-5DA5-5F65-92EE0353980D}"/>
                </a:ext>
              </a:extLst>
            </p:cNvPr>
            <p:cNvSpPr/>
            <p:nvPr/>
          </p:nvSpPr>
          <p:spPr>
            <a:xfrm>
              <a:off x="8226871" y="4957985"/>
              <a:ext cx="164305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102F77A7-F990-D11F-93CC-E751D4AC3BC5}"/>
                </a:ext>
              </a:extLst>
            </p:cNvPr>
            <p:cNvSpPr/>
            <p:nvPr/>
          </p:nvSpPr>
          <p:spPr>
            <a:xfrm>
              <a:off x="6025116" y="5137869"/>
              <a:ext cx="944803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94BF911A-6F20-C1CA-68C1-9395A958121D}"/>
                </a:ext>
              </a:extLst>
            </p:cNvPr>
            <p:cNvSpPr/>
            <p:nvPr/>
          </p:nvSpPr>
          <p:spPr>
            <a:xfrm>
              <a:off x="6024563" y="5182244"/>
              <a:ext cx="966787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CE5063B8-7DF4-9A7D-D606-CAADAA7779F8}"/>
                </a:ext>
              </a:extLst>
            </p:cNvPr>
            <p:cNvSpPr/>
            <p:nvPr/>
          </p:nvSpPr>
          <p:spPr>
            <a:xfrm>
              <a:off x="6025117" y="5270573"/>
              <a:ext cx="863840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FA70FF75-F9A4-CEE6-74FE-2BAACF87250D}"/>
                </a:ext>
              </a:extLst>
            </p:cNvPr>
            <p:cNvSpPr/>
            <p:nvPr/>
          </p:nvSpPr>
          <p:spPr>
            <a:xfrm>
              <a:off x="7240985" y="4577641"/>
              <a:ext cx="145255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C0E25D39-B9E7-C529-C2EC-5AB0F565BED7}"/>
                </a:ext>
              </a:extLst>
            </p:cNvPr>
            <p:cNvSpPr/>
            <p:nvPr/>
          </p:nvSpPr>
          <p:spPr>
            <a:xfrm>
              <a:off x="7583885" y="5114216"/>
              <a:ext cx="145255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96949A95-E72A-04B5-F371-7C38B6FAB702}"/>
                </a:ext>
              </a:extLst>
            </p:cNvPr>
            <p:cNvSpPr/>
            <p:nvPr/>
          </p:nvSpPr>
          <p:spPr>
            <a:xfrm>
              <a:off x="8940956" y="5270572"/>
              <a:ext cx="145255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EEA550E1-D9FB-0848-B98F-0F5E75646B2D}"/>
                </a:ext>
              </a:extLst>
            </p:cNvPr>
            <p:cNvSpPr/>
            <p:nvPr/>
          </p:nvSpPr>
          <p:spPr>
            <a:xfrm>
              <a:off x="8605199" y="4561131"/>
              <a:ext cx="145255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3B34C29-5C69-1929-3F1C-4B1AE73E3C36}"/>
                </a:ext>
              </a:extLst>
            </p:cNvPr>
            <p:cNvSpPr/>
            <p:nvPr/>
          </p:nvSpPr>
          <p:spPr>
            <a:xfrm>
              <a:off x="8430574" y="3688006"/>
              <a:ext cx="145255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4695975A-61EF-4F6D-279B-AB62F3EF108F}"/>
                </a:ext>
              </a:extLst>
            </p:cNvPr>
            <p:cNvSpPr/>
            <p:nvPr/>
          </p:nvSpPr>
          <p:spPr>
            <a:xfrm>
              <a:off x="8751249" y="3424481"/>
              <a:ext cx="145255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E5D662BA-5B23-368B-3E68-3A958BD9B1A9}"/>
                </a:ext>
              </a:extLst>
            </p:cNvPr>
            <p:cNvSpPr/>
            <p:nvPr/>
          </p:nvSpPr>
          <p:spPr>
            <a:xfrm>
              <a:off x="7728899" y="3967406"/>
              <a:ext cx="145255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12B9D686-040C-44EE-8E89-4BC96B4822D4}"/>
                </a:ext>
              </a:extLst>
            </p:cNvPr>
            <p:cNvSpPr/>
            <p:nvPr/>
          </p:nvSpPr>
          <p:spPr>
            <a:xfrm>
              <a:off x="6916099" y="3973756"/>
              <a:ext cx="145255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2F522AC2-5790-C3B6-8FFE-DE6AC0E03678}"/>
                </a:ext>
              </a:extLst>
            </p:cNvPr>
            <p:cNvSpPr/>
            <p:nvPr/>
          </p:nvSpPr>
          <p:spPr>
            <a:xfrm>
              <a:off x="7583885" y="2940305"/>
              <a:ext cx="130969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64C187E6-A319-A200-A90E-D7DA75F35383}"/>
                </a:ext>
              </a:extLst>
            </p:cNvPr>
            <p:cNvSpPr/>
            <p:nvPr/>
          </p:nvSpPr>
          <p:spPr>
            <a:xfrm>
              <a:off x="9073405" y="2940305"/>
              <a:ext cx="130969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A9E7A743-FD3D-C984-1CCD-5D4FAD955EE6}"/>
                </a:ext>
              </a:extLst>
            </p:cNvPr>
            <p:cNvSpPr/>
            <p:nvPr/>
          </p:nvSpPr>
          <p:spPr>
            <a:xfrm>
              <a:off x="6985048" y="2506917"/>
              <a:ext cx="130969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599F821A-B18A-F5BA-A24A-128831326F05}"/>
                </a:ext>
              </a:extLst>
            </p:cNvPr>
            <p:cNvSpPr/>
            <p:nvPr/>
          </p:nvSpPr>
          <p:spPr>
            <a:xfrm>
              <a:off x="8656397" y="1948267"/>
              <a:ext cx="130969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40A1D6B9-8C23-C5A7-EF8F-E47BE40A4678}"/>
                </a:ext>
              </a:extLst>
            </p:cNvPr>
            <p:cNvSpPr/>
            <p:nvPr/>
          </p:nvSpPr>
          <p:spPr>
            <a:xfrm>
              <a:off x="8656397" y="2033519"/>
              <a:ext cx="68504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A7282A7F-D065-1D34-1922-77851E8C9476}"/>
                </a:ext>
              </a:extLst>
            </p:cNvPr>
            <p:cNvSpPr/>
            <p:nvPr/>
          </p:nvSpPr>
          <p:spPr>
            <a:xfrm>
              <a:off x="8750454" y="2033520"/>
              <a:ext cx="895196" cy="48894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0366EE6D-55A9-CF71-2493-5535E679D225}"/>
                </a:ext>
              </a:extLst>
            </p:cNvPr>
            <p:cNvSpPr/>
            <p:nvPr/>
          </p:nvSpPr>
          <p:spPr>
            <a:xfrm>
              <a:off x="8656397" y="2081121"/>
              <a:ext cx="68504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3710035A-3F23-D197-766B-99041235309A}"/>
                </a:ext>
              </a:extLst>
            </p:cNvPr>
            <p:cNvSpPr/>
            <p:nvPr/>
          </p:nvSpPr>
          <p:spPr>
            <a:xfrm>
              <a:off x="8753601" y="2079314"/>
              <a:ext cx="707899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51F3AD96-1414-35DA-A4E5-27BA97733F01}"/>
                </a:ext>
              </a:extLst>
            </p:cNvPr>
            <p:cNvSpPr/>
            <p:nvPr/>
          </p:nvSpPr>
          <p:spPr>
            <a:xfrm>
              <a:off x="8656397" y="2126802"/>
              <a:ext cx="68504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AA78BED5-AA82-FBCA-6FBA-C5A46B07A3AE}"/>
                </a:ext>
              </a:extLst>
            </p:cNvPr>
            <p:cNvSpPr/>
            <p:nvPr/>
          </p:nvSpPr>
          <p:spPr>
            <a:xfrm>
              <a:off x="8656397" y="2174404"/>
              <a:ext cx="68504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93875478-A4E6-3871-9EB6-0256D2EFFF78}"/>
                </a:ext>
              </a:extLst>
            </p:cNvPr>
            <p:cNvSpPr/>
            <p:nvPr/>
          </p:nvSpPr>
          <p:spPr>
            <a:xfrm>
              <a:off x="8656397" y="2256013"/>
              <a:ext cx="68504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F51077C2-25CF-D619-B9CA-D46C3EC50B15}"/>
                </a:ext>
              </a:extLst>
            </p:cNvPr>
            <p:cNvSpPr/>
            <p:nvPr/>
          </p:nvSpPr>
          <p:spPr>
            <a:xfrm>
              <a:off x="8656397" y="2335365"/>
              <a:ext cx="68504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695D2F82-A835-7B69-6544-040709D5960C}"/>
                </a:ext>
              </a:extLst>
            </p:cNvPr>
            <p:cNvSpPr/>
            <p:nvPr/>
          </p:nvSpPr>
          <p:spPr>
            <a:xfrm>
              <a:off x="8747307" y="2128583"/>
              <a:ext cx="695143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FBDA9534-2B9A-59EF-B436-EBE434513C0E}"/>
                </a:ext>
              </a:extLst>
            </p:cNvPr>
            <p:cNvSpPr/>
            <p:nvPr/>
          </p:nvSpPr>
          <p:spPr>
            <a:xfrm>
              <a:off x="8750454" y="2174377"/>
              <a:ext cx="326871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6591BABF-A4BB-4823-37D0-1AC1DDA00F33}"/>
                </a:ext>
              </a:extLst>
            </p:cNvPr>
            <p:cNvSpPr/>
            <p:nvPr/>
          </p:nvSpPr>
          <p:spPr>
            <a:xfrm>
              <a:off x="8750454" y="2247402"/>
              <a:ext cx="769435" cy="48894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21EEC1D7-B14D-DBA6-C24E-B3B9DC429274}"/>
                </a:ext>
              </a:extLst>
            </p:cNvPr>
            <p:cNvSpPr/>
            <p:nvPr/>
          </p:nvSpPr>
          <p:spPr>
            <a:xfrm>
              <a:off x="8747279" y="2295027"/>
              <a:ext cx="130969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79C5EFC2-8CC5-666A-4234-E30E8C571EEE}"/>
                </a:ext>
              </a:extLst>
            </p:cNvPr>
            <p:cNvSpPr/>
            <p:nvPr/>
          </p:nvSpPr>
          <p:spPr>
            <a:xfrm>
              <a:off x="8656397" y="2379792"/>
              <a:ext cx="68504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058C23BD-6074-9DA5-8C91-52F40CC084A6}"/>
                </a:ext>
              </a:extLst>
            </p:cNvPr>
            <p:cNvSpPr/>
            <p:nvPr/>
          </p:nvSpPr>
          <p:spPr>
            <a:xfrm>
              <a:off x="8656397" y="2424219"/>
              <a:ext cx="68504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FCBEDA55-3928-3A8F-69C9-F814F88BEAF1}"/>
                </a:ext>
              </a:extLst>
            </p:cNvPr>
            <p:cNvSpPr/>
            <p:nvPr/>
          </p:nvSpPr>
          <p:spPr>
            <a:xfrm>
              <a:off x="8656397" y="2469877"/>
              <a:ext cx="68504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85C4E10A-48F4-BEA4-782D-888B5BC79DFE}"/>
                </a:ext>
              </a:extLst>
            </p:cNvPr>
            <p:cNvSpPr/>
            <p:nvPr/>
          </p:nvSpPr>
          <p:spPr>
            <a:xfrm>
              <a:off x="8656397" y="2551486"/>
              <a:ext cx="68504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8E7A9160-141B-315F-3272-2A675226798C}"/>
                </a:ext>
              </a:extLst>
            </p:cNvPr>
            <p:cNvSpPr/>
            <p:nvPr/>
          </p:nvSpPr>
          <p:spPr>
            <a:xfrm>
              <a:off x="8656397" y="2599088"/>
              <a:ext cx="68504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1AFCEC9C-8639-5FF6-2058-8D99F8A88CED}"/>
                </a:ext>
              </a:extLst>
            </p:cNvPr>
            <p:cNvSpPr/>
            <p:nvPr/>
          </p:nvSpPr>
          <p:spPr>
            <a:xfrm>
              <a:off x="8747279" y="2340746"/>
              <a:ext cx="298296" cy="4616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D23A8649-670F-BB94-83F6-50655DB0AAE8}"/>
                </a:ext>
              </a:extLst>
            </p:cNvPr>
            <p:cNvSpPr/>
            <p:nvPr/>
          </p:nvSpPr>
          <p:spPr>
            <a:xfrm>
              <a:off x="8747279" y="2382240"/>
              <a:ext cx="539248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6A472D37-8FA7-7EE9-94C0-DEFE2C239F8E}"/>
                </a:ext>
              </a:extLst>
            </p:cNvPr>
            <p:cNvSpPr/>
            <p:nvPr/>
          </p:nvSpPr>
          <p:spPr>
            <a:xfrm>
              <a:off x="8747279" y="2425359"/>
              <a:ext cx="374943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79ED324C-2002-B366-C12C-93CFDD64213D}"/>
                </a:ext>
              </a:extLst>
            </p:cNvPr>
            <p:cNvSpPr/>
            <p:nvPr/>
          </p:nvSpPr>
          <p:spPr>
            <a:xfrm>
              <a:off x="8743959" y="2472649"/>
              <a:ext cx="1343016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7C8D749-0105-6BA3-683E-881B9C7E38F4}"/>
                </a:ext>
              </a:extLst>
            </p:cNvPr>
            <p:cNvSpPr/>
            <p:nvPr/>
          </p:nvSpPr>
          <p:spPr>
            <a:xfrm>
              <a:off x="8747279" y="2551486"/>
              <a:ext cx="835425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993367ED-9872-726F-F727-F6D36BE76DF4}"/>
                </a:ext>
              </a:extLst>
            </p:cNvPr>
            <p:cNvSpPr/>
            <p:nvPr/>
          </p:nvSpPr>
          <p:spPr>
            <a:xfrm>
              <a:off x="8747279" y="2596474"/>
              <a:ext cx="193677" cy="45719"/>
            </a:xfrm>
            <a:prstGeom prst="rect">
              <a:avLst/>
            </a:prstGeom>
            <a:noFill/>
            <a:ln w="952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80" name="표 101">
            <a:extLst>
              <a:ext uri="{FF2B5EF4-FFF2-40B4-BE49-F238E27FC236}">
                <a16:creationId xmlns:a16="http://schemas.microsoft.com/office/drawing/2014/main" id="{7F37D8BB-FB02-E7D1-1049-B003DD8D6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452409"/>
              </p:ext>
            </p:extLst>
          </p:nvPr>
        </p:nvGraphicFramePr>
        <p:xfrm>
          <a:off x="3860791" y="4232179"/>
          <a:ext cx="2623888" cy="1321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412">
                  <a:extLst>
                    <a:ext uri="{9D8B030D-6E8A-4147-A177-3AD203B41FA5}">
                      <a16:colId xmlns:a16="http://schemas.microsoft.com/office/drawing/2014/main" val="635278403"/>
                    </a:ext>
                  </a:extLst>
                </a:gridCol>
                <a:gridCol w="464869">
                  <a:extLst>
                    <a:ext uri="{9D8B030D-6E8A-4147-A177-3AD203B41FA5}">
                      <a16:colId xmlns:a16="http://schemas.microsoft.com/office/drawing/2014/main" val="3268209172"/>
                    </a:ext>
                  </a:extLst>
                </a:gridCol>
                <a:gridCol w="464869">
                  <a:extLst>
                    <a:ext uri="{9D8B030D-6E8A-4147-A177-3AD203B41FA5}">
                      <a16:colId xmlns:a16="http://schemas.microsoft.com/office/drawing/2014/main" val="1350780444"/>
                    </a:ext>
                  </a:extLst>
                </a:gridCol>
                <a:gridCol w="464869">
                  <a:extLst>
                    <a:ext uri="{9D8B030D-6E8A-4147-A177-3AD203B41FA5}">
                      <a16:colId xmlns:a16="http://schemas.microsoft.com/office/drawing/2014/main" val="2169346241"/>
                    </a:ext>
                  </a:extLst>
                </a:gridCol>
                <a:gridCol w="464869">
                  <a:extLst>
                    <a:ext uri="{9D8B030D-6E8A-4147-A177-3AD203B41FA5}">
                      <a16:colId xmlns:a16="http://schemas.microsoft.com/office/drawing/2014/main" val="2700602111"/>
                    </a:ext>
                  </a:extLst>
                </a:gridCol>
              </a:tblGrid>
              <a:tr h="2717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1" dirty="0">
                          <a:solidFill>
                            <a:srgbClr val="1A1D21"/>
                          </a:solidFill>
                          <a:latin typeface="+mn-lt"/>
                        </a:rPr>
                        <a:t>Text</a:t>
                      </a:r>
                      <a:endParaRPr lang="ko-KR" altLang="en-US" sz="1200" i="1" dirty="0">
                        <a:solidFill>
                          <a:srgbClr val="1A1D2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1" dirty="0">
                          <a:solidFill>
                            <a:srgbClr val="1A1D21"/>
                          </a:solidFill>
                          <a:latin typeface="+mn-lt"/>
                        </a:rPr>
                        <a:t>x</a:t>
                      </a:r>
                      <a:endParaRPr lang="ko-KR" altLang="en-US" sz="1200" i="1" dirty="0">
                        <a:solidFill>
                          <a:srgbClr val="1A1D2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1" dirty="0">
                          <a:solidFill>
                            <a:srgbClr val="1A1D21"/>
                          </a:solidFill>
                          <a:latin typeface="+mn-lt"/>
                        </a:rPr>
                        <a:t>y</a:t>
                      </a:r>
                      <a:endParaRPr lang="ko-KR" altLang="en-US" sz="1200" i="1" dirty="0">
                        <a:solidFill>
                          <a:srgbClr val="1A1D2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1" dirty="0">
                          <a:solidFill>
                            <a:srgbClr val="1A1D21"/>
                          </a:solidFill>
                          <a:latin typeface="+mn-lt"/>
                        </a:rPr>
                        <a:t>w</a:t>
                      </a:r>
                      <a:endParaRPr lang="ko-KR" altLang="en-US" sz="1200" i="1" dirty="0">
                        <a:solidFill>
                          <a:srgbClr val="1A1D2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1" dirty="0">
                          <a:solidFill>
                            <a:srgbClr val="1A1D21"/>
                          </a:solidFill>
                          <a:latin typeface="+mn-lt"/>
                        </a:rPr>
                        <a:t>h</a:t>
                      </a:r>
                      <a:endParaRPr lang="ko-KR" altLang="en-US" sz="1200" i="1" dirty="0">
                        <a:solidFill>
                          <a:srgbClr val="1A1D2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687315"/>
                  </a:ext>
                </a:extLst>
              </a:tr>
              <a:tr h="2623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“Line-001”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2345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882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220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30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80081"/>
                  </a:ext>
                </a:extLst>
              </a:tr>
              <a:tr h="2623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“Valve-006”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4534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2145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256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25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413335"/>
                  </a:ext>
                </a:extLst>
              </a:tr>
              <a:tr h="2623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1" dirty="0">
                          <a:latin typeface="+mn-lt"/>
                        </a:rPr>
                        <a:t>“Line-008”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3623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2314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256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25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143811"/>
                  </a:ext>
                </a:extLst>
              </a:tr>
              <a:tr h="2623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5512273"/>
                  </a:ext>
                </a:extLst>
              </a:tr>
            </a:tbl>
          </a:graphicData>
        </a:graphic>
      </p:graphicFrame>
      <p:grpSp>
        <p:nvGrpSpPr>
          <p:cNvPr id="41" name="그룹 40">
            <a:extLst>
              <a:ext uri="{FF2B5EF4-FFF2-40B4-BE49-F238E27FC236}">
                <a16:creationId xmlns:a16="http://schemas.microsoft.com/office/drawing/2014/main" id="{D7F2C38B-C0CF-992F-64BC-B4949BCB7445}"/>
              </a:ext>
            </a:extLst>
          </p:cNvPr>
          <p:cNvGrpSpPr/>
          <p:nvPr/>
        </p:nvGrpSpPr>
        <p:grpSpPr>
          <a:xfrm>
            <a:off x="7798821" y="3346538"/>
            <a:ext cx="3604484" cy="2931590"/>
            <a:chOff x="7374144" y="3195560"/>
            <a:chExt cx="3604484" cy="2931590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0D9AAE22-17D0-E614-6395-2003B507B3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75" t="10708" r="25311" b="13155"/>
            <a:stretch/>
          </p:blipFill>
          <p:spPr>
            <a:xfrm>
              <a:off x="7374144" y="3195560"/>
              <a:ext cx="3604484" cy="2931590"/>
            </a:xfrm>
            <a:prstGeom prst="rect">
              <a:avLst/>
            </a:prstGeom>
          </p:spPr>
        </p:pic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190B97-8DBE-D39B-D401-1895FC342DE8}"/>
                </a:ext>
              </a:extLst>
            </p:cNvPr>
            <p:cNvSpPr/>
            <p:nvPr/>
          </p:nvSpPr>
          <p:spPr>
            <a:xfrm>
              <a:off x="8093869" y="3493396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B8787BBA-3C27-F5DB-E26B-584A7EE1622F}"/>
                </a:ext>
              </a:extLst>
            </p:cNvPr>
            <p:cNvSpPr/>
            <p:nvPr/>
          </p:nvSpPr>
          <p:spPr>
            <a:xfrm>
              <a:off x="8284369" y="4019653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06C26000-517D-260E-6A51-5AACDB3D4445}"/>
                </a:ext>
              </a:extLst>
            </p:cNvPr>
            <p:cNvSpPr/>
            <p:nvPr/>
          </p:nvSpPr>
          <p:spPr>
            <a:xfrm>
              <a:off x="9360694" y="4019653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BB6055FE-792D-B991-0701-8DEDD7642469}"/>
                </a:ext>
              </a:extLst>
            </p:cNvPr>
            <p:cNvSpPr/>
            <p:nvPr/>
          </p:nvSpPr>
          <p:spPr>
            <a:xfrm>
              <a:off x="9084469" y="4240586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D7B233D6-A6A4-05C6-ECF4-1E088F992A69}"/>
                </a:ext>
              </a:extLst>
            </p:cNvPr>
            <p:cNvSpPr/>
            <p:nvPr/>
          </p:nvSpPr>
          <p:spPr>
            <a:xfrm>
              <a:off x="7909719" y="4519986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DD98D7CD-2840-AA27-A619-894EC493AAA7}"/>
                </a:ext>
              </a:extLst>
            </p:cNvPr>
            <p:cNvSpPr/>
            <p:nvPr/>
          </p:nvSpPr>
          <p:spPr>
            <a:xfrm>
              <a:off x="8449469" y="4526336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8CF64B46-A324-D124-72B6-145702014C89}"/>
                </a:ext>
              </a:extLst>
            </p:cNvPr>
            <p:cNvSpPr/>
            <p:nvPr/>
          </p:nvSpPr>
          <p:spPr>
            <a:xfrm>
              <a:off x="9579769" y="4539036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D3C90B30-2D63-AF6A-992F-3733AB06DB53}"/>
                </a:ext>
              </a:extLst>
            </p:cNvPr>
            <p:cNvSpPr/>
            <p:nvPr/>
          </p:nvSpPr>
          <p:spPr>
            <a:xfrm>
              <a:off x="9084469" y="4773986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11A93855-CFD3-A38A-7A61-A69FE824D98D}"/>
                </a:ext>
              </a:extLst>
            </p:cNvPr>
            <p:cNvSpPr/>
            <p:nvPr/>
          </p:nvSpPr>
          <p:spPr>
            <a:xfrm>
              <a:off x="9808369" y="5085136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D9AE9B7B-5CD8-5409-52F0-00DDE7741F93}"/>
                </a:ext>
              </a:extLst>
            </p:cNvPr>
            <p:cNvSpPr/>
            <p:nvPr/>
          </p:nvSpPr>
          <p:spPr>
            <a:xfrm>
              <a:off x="10005219" y="5796336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FD94D74B-8DD0-AB07-8D63-FF10C0D94223}"/>
                </a:ext>
              </a:extLst>
            </p:cNvPr>
            <p:cNvSpPr/>
            <p:nvPr/>
          </p:nvSpPr>
          <p:spPr>
            <a:xfrm>
              <a:off x="9084469" y="5440736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0C8D0A26-A3D5-E9CE-4608-235A4DE81FA9}"/>
                </a:ext>
              </a:extLst>
            </p:cNvPr>
            <p:cNvSpPr/>
            <p:nvPr/>
          </p:nvSpPr>
          <p:spPr>
            <a:xfrm>
              <a:off x="8570119" y="5097836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2" name="TextBox 191">
            <a:extLst>
              <a:ext uri="{FF2B5EF4-FFF2-40B4-BE49-F238E27FC236}">
                <a16:creationId xmlns:a16="http://schemas.microsoft.com/office/drawing/2014/main" id="{D48844CB-1B2A-4757-3668-BCF821E9C49B}"/>
              </a:ext>
            </a:extLst>
          </p:cNvPr>
          <p:cNvSpPr txBox="1"/>
          <p:nvPr/>
        </p:nvSpPr>
        <p:spPr>
          <a:xfrm>
            <a:off x="9368099" y="2772733"/>
            <a:ext cx="3550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후</a:t>
            </a:r>
            <a:endParaRPr lang="ko-KR" altLang="en-US" dirty="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49CAC1E0-4286-A2EC-BDEA-5B264A7C456D}"/>
              </a:ext>
            </a:extLst>
          </p:cNvPr>
          <p:cNvSpPr txBox="1"/>
          <p:nvPr/>
        </p:nvSpPr>
        <p:spPr>
          <a:xfrm>
            <a:off x="3532934" y="2759587"/>
            <a:ext cx="3550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전</a:t>
            </a:r>
          </a:p>
        </p:txBody>
      </p:sp>
      <p:sp>
        <p:nvSpPr>
          <p:cNvPr id="194" name="화살표: 오른쪽 193">
            <a:extLst>
              <a:ext uri="{FF2B5EF4-FFF2-40B4-BE49-F238E27FC236}">
                <a16:creationId xmlns:a16="http://schemas.microsoft.com/office/drawing/2014/main" id="{68A7068B-5C49-E916-A947-B557A974F6D4}"/>
              </a:ext>
            </a:extLst>
          </p:cNvPr>
          <p:cNvSpPr/>
          <p:nvPr/>
        </p:nvSpPr>
        <p:spPr>
          <a:xfrm>
            <a:off x="6579121" y="4465638"/>
            <a:ext cx="600075" cy="361950"/>
          </a:xfrm>
          <a:prstGeom prst="rightArrow">
            <a:avLst/>
          </a:prstGeom>
          <a:solidFill>
            <a:srgbClr val="1A1D21"/>
          </a:solidFill>
          <a:ln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57002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제목 461">
            <a:extLst>
              <a:ext uri="{FF2B5EF4-FFF2-40B4-BE49-F238E27FC236}">
                <a16:creationId xmlns:a16="http://schemas.microsoft.com/office/drawing/2014/main" id="{81FB1E42-626E-8F6E-693F-DB63BC9CE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Detail of Stage 3.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95</a:t>
            </a:fld>
            <a:endParaRPr lang="ko-KR" altLang="en-US" dirty="0"/>
          </a:p>
        </p:txBody>
      </p:sp>
      <p:sp>
        <p:nvSpPr>
          <p:cNvPr id="179" name="내용 개체 틀 2">
            <a:extLst>
              <a:ext uri="{FF2B5EF4-FFF2-40B4-BE49-F238E27FC236}">
                <a16:creationId xmlns:a16="http://schemas.microsoft.com/office/drawing/2014/main" id="{20AE3905-1C5C-69E8-E994-45F916235A54}"/>
              </a:ext>
            </a:extLst>
          </p:cNvPr>
          <p:cNvSpPr txBox="1">
            <a:spLocks/>
          </p:cNvSpPr>
          <p:nvPr/>
        </p:nvSpPr>
        <p:spPr>
          <a:xfrm>
            <a:off x="254920" y="98109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심볼영역 탐지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graphicFrame>
        <p:nvGraphicFramePr>
          <p:cNvPr id="180" name="표 101">
            <a:extLst>
              <a:ext uri="{FF2B5EF4-FFF2-40B4-BE49-F238E27FC236}">
                <a16:creationId xmlns:a16="http://schemas.microsoft.com/office/drawing/2014/main" id="{7F37D8BB-FB02-E7D1-1049-B003DD8D6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950651"/>
              </p:ext>
            </p:extLst>
          </p:nvPr>
        </p:nvGraphicFramePr>
        <p:xfrm>
          <a:off x="603241" y="3404761"/>
          <a:ext cx="2623888" cy="1321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412">
                  <a:extLst>
                    <a:ext uri="{9D8B030D-6E8A-4147-A177-3AD203B41FA5}">
                      <a16:colId xmlns:a16="http://schemas.microsoft.com/office/drawing/2014/main" val="635278403"/>
                    </a:ext>
                  </a:extLst>
                </a:gridCol>
                <a:gridCol w="464869">
                  <a:extLst>
                    <a:ext uri="{9D8B030D-6E8A-4147-A177-3AD203B41FA5}">
                      <a16:colId xmlns:a16="http://schemas.microsoft.com/office/drawing/2014/main" val="3268209172"/>
                    </a:ext>
                  </a:extLst>
                </a:gridCol>
                <a:gridCol w="464869">
                  <a:extLst>
                    <a:ext uri="{9D8B030D-6E8A-4147-A177-3AD203B41FA5}">
                      <a16:colId xmlns:a16="http://schemas.microsoft.com/office/drawing/2014/main" val="1350780444"/>
                    </a:ext>
                  </a:extLst>
                </a:gridCol>
                <a:gridCol w="464869">
                  <a:extLst>
                    <a:ext uri="{9D8B030D-6E8A-4147-A177-3AD203B41FA5}">
                      <a16:colId xmlns:a16="http://schemas.microsoft.com/office/drawing/2014/main" val="2169346241"/>
                    </a:ext>
                  </a:extLst>
                </a:gridCol>
                <a:gridCol w="464869">
                  <a:extLst>
                    <a:ext uri="{9D8B030D-6E8A-4147-A177-3AD203B41FA5}">
                      <a16:colId xmlns:a16="http://schemas.microsoft.com/office/drawing/2014/main" val="2700602111"/>
                    </a:ext>
                  </a:extLst>
                </a:gridCol>
              </a:tblGrid>
              <a:tr h="2717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1" dirty="0">
                          <a:solidFill>
                            <a:srgbClr val="1A1D21"/>
                          </a:solidFill>
                          <a:latin typeface="+mn-lt"/>
                        </a:rPr>
                        <a:t>Text</a:t>
                      </a:r>
                      <a:endParaRPr lang="ko-KR" altLang="en-US" sz="1200" i="1" dirty="0">
                        <a:solidFill>
                          <a:srgbClr val="1A1D2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1" dirty="0">
                          <a:solidFill>
                            <a:srgbClr val="1A1D21"/>
                          </a:solidFill>
                          <a:latin typeface="+mn-lt"/>
                        </a:rPr>
                        <a:t>x</a:t>
                      </a:r>
                      <a:endParaRPr lang="ko-KR" altLang="en-US" sz="1200" i="1" dirty="0">
                        <a:solidFill>
                          <a:srgbClr val="1A1D2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1" dirty="0">
                          <a:solidFill>
                            <a:srgbClr val="1A1D21"/>
                          </a:solidFill>
                          <a:latin typeface="+mn-lt"/>
                        </a:rPr>
                        <a:t>y</a:t>
                      </a:r>
                      <a:endParaRPr lang="ko-KR" altLang="en-US" sz="1200" i="1" dirty="0">
                        <a:solidFill>
                          <a:srgbClr val="1A1D2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1" dirty="0">
                          <a:solidFill>
                            <a:srgbClr val="1A1D21"/>
                          </a:solidFill>
                          <a:latin typeface="+mn-lt"/>
                        </a:rPr>
                        <a:t>w</a:t>
                      </a:r>
                      <a:endParaRPr lang="ko-KR" altLang="en-US" sz="1200" i="1" dirty="0">
                        <a:solidFill>
                          <a:srgbClr val="1A1D2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1" dirty="0">
                          <a:solidFill>
                            <a:srgbClr val="1A1D21"/>
                          </a:solidFill>
                          <a:latin typeface="+mn-lt"/>
                        </a:rPr>
                        <a:t>h</a:t>
                      </a:r>
                      <a:endParaRPr lang="ko-KR" altLang="en-US" sz="1200" i="1" dirty="0">
                        <a:solidFill>
                          <a:srgbClr val="1A1D2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687315"/>
                  </a:ext>
                </a:extLst>
              </a:tr>
              <a:tr h="2623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“Line-001”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2345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882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220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30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80081"/>
                  </a:ext>
                </a:extLst>
              </a:tr>
              <a:tr h="2623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“Valve-006”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4534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2145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256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25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413335"/>
                  </a:ext>
                </a:extLst>
              </a:tr>
              <a:tr h="2623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1" dirty="0">
                          <a:latin typeface="+mn-lt"/>
                        </a:rPr>
                        <a:t>“Line-008”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3623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2314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256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25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143811"/>
                  </a:ext>
                </a:extLst>
              </a:tr>
              <a:tr h="2623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5512273"/>
                  </a:ext>
                </a:extLst>
              </a:tr>
            </a:tbl>
          </a:graphicData>
        </a:graphic>
      </p:graphicFrame>
      <p:grpSp>
        <p:nvGrpSpPr>
          <p:cNvPr id="41" name="그룹 40">
            <a:extLst>
              <a:ext uri="{FF2B5EF4-FFF2-40B4-BE49-F238E27FC236}">
                <a16:creationId xmlns:a16="http://schemas.microsoft.com/office/drawing/2014/main" id="{D7F2C38B-C0CF-992F-64BC-B4949BCB7445}"/>
              </a:ext>
            </a:extLst>
          </p:cNvPr>
          <p:cNvGrpSpPr/>
          <p:nvPr/>
        </p:nvGrpSpPr>
        <p:grpSpPr>
          <a:xfrm>
            <a:off x="7798821" y="3346538"/>
            <a:ext cx="3604484" cy="2931590"/>
            <a:chOff x="7374144" y="3195560"/>
            <a:chExt cx="3604484" cy="2931590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0D9AAE22-17D0-E614-6395-2003B507B3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75" t="10708" r="25311" b="13155"/>
            <a:stretch/>
          </p:blipFill>
          <p:spPr>
            <a:xfrm>
              <a:off x="7374144" y="3195560"/>
              <a:ext cx="3604484" cy="2931590"/>
            </a:xfrm>
            <a:prstGeom prst="rect">
              <a:avLst/>
            </a:prstGeom>
          </p:spPr>
        </p:pic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190B97-8DBE-D39B-D401-1895FC342DE8}"/>
                </a:ext>
              </a:extLst>
            </p:cNvPr>
            <p:cNvSpPr/>
            <p:nvPr/>
          </p:nvSpPr>
          <p:spPr>
            <a:xfrm>
              <a:off x="8093869" y="3493396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B8787BBA-3C27-F5DB-E26B-584A7EE1622F}"/>
                </a:ext>
              </a:extLst>
            </p:cNvPr>
            <p:cNvSpPr/>
            <p:nvPr/>
          </p:nvSpPr>
          <p:spPr>
            <a:xfrm>
              <a:off x="8284369" y="4019653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06C26000-517D-260E-6A51-5AACDB3D4445}"/>
                </a:ext>
              </a:extLst>
            </p:cNvPr>
            <p:cNvSpPr/>
            <p:nvPr/>
          </p:nvSpPr>
          <p:spPr>
            <a:xfrm>
              <a:off x="9360694" y="4019653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BB6055FE-792D-B991-0701-8DEDD7642469}"/>
                </a:ext>
              </a:extLst>
            </p:cNvPr>
            <p:cNvSpPr/>
            <p:nvPr/>
          </p:nvSpPr>
          <p:spPr>
            <a:xfrm>
              <a:off x="9084469" y="4240586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D7B233D6-A6A4-05C6-ECF4-1E088F992A69}"/>
                </a:ext>
              </a:extLst>
            </p:cNvPr>
            <p:cNvSpPr/>
            <p:nvPr/>
          </p:nvSpPr>
          <p:spPr>
            <a:xfrm>
              <a:off x="7909719" y="4519986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DD98D7CD-2840-AA27-A619-894EC493AAA7}"/>
                </a:ext>
              </a:extLst>
            </p:cNvPr>
            <p:cNvSpPr/>
            <p:nvPr/>
          </p:nvSpPr>
          <p:spPr>
            <a:xfrm>
              <a:off x="8449469" y="4526336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8CF64B46-A324-D124-72B6-145702014C89}"/>
                </a:ext>
              </a:extLst>
            </p:cNvPr>
            <p:cNvSpPr/>
            <p:nvPr/>
          </p:nvSpPr>
          <p:spPr>
            <a:xfrm>
              <a:off x="9579769" y="4539036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D3C90B30-2D63-AF6A-992F-3733AB06DB53}"/>
                </a:ext>
              </a:extLst>
            </p:cNvPr>
            <p:cNvSpPr/>
            <p:nvPr/>
          </p:nvSpPr>
          <p:spPr>
            <a:xfrm>
              <a:off x="9084469" y="4773986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11A93855-CFD3-A38A-7A61-A69FE824D98D}"/>
                </a:ext>
              </a:extLst>
            </p:cNvPr>
            <p:cNvSpPr/>
            <p:nvPr/>
          </p:nvSpPr>
          <p:spPr>
            <a:xfrm>
              <a:off x="9808369" y="5085136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D9AE9B7B-5CD8-5409-52F0-00DDE7741F93}"/>
                </a:ext>
              </a:extLst>
            </p:cNvPr>
            <p:cNvSpPr/>
            <p:nvPr/>
          </p:nvSpPr>
          <p:spPr>
            <a:xfrm>
              <a:off x="10005219" y="5796336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FD94D74B-8DD0-AB07-8D63-FF10C0D94223}"/>
                </a:ext>
              </a:extLst>
            </p:cNvPr>
            <p:cNvSpPr/>
            <p:nvPr/>
          </p:nvSpPr>
          <p:spPr>
            <a:xfrm>
              <a:off x="9084469" y="5440736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0C8D0A26-A3D5-E9CE-4608-235A4DE81FA9}"/>
                </a:ext>
              </a:extLst>
            </p:cNvPr>
            <p:cNvSpPr/>
            <p:nvPr/>
          </p:nvSpPr>
          <p:spPr>
            <a:xfrm>
              <a:off x="8570119" y="5097836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7548232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제목 461">
            <a:extLst>
              <a:ext uri="{FF2B5EF4-FFF2-40B4-BE49-F238E27FC236}">
                <a16:creationId xmlns:a16="http://schemas.microsoft.com/office/drawing/2014/main" id="{81FB1E42-626E-8F6E-693F-DB63BC9CE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Detail of Stage 4.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96</a:t>
            </a:fld>
            <a:endParaRPr lang="ko-KR" altLang="en-US" dirty="0"/>
          </a:p>
        </p:txBody>
      </p:sp>
      <p:sp>
        <p:nvSpPr>
          <p:cNvPr id="179" name="내용 개체 틀 2">
            <a:extLst>
              <a:ext uri="{FF2B5EF4-FFF2-40B4-BE49-F238E27FC236}">
                <a16:creationId xmlns:a16="http://schemas.microsoft.com/office/drawing/2014/main" id="{20AE3905-1C5C-69E8-E994-45F916235A54}"/>
              </a:ext>
            </a:extLst>
          </p:cNvPr>
          <p:cNvSpPr txBox="1">
            <a:spLocks/>
          </p:cNvSpPr>
          <p:nvPr/>
        </p:nvSpPr>
        <p:spPr>
          <a:xfrm>
            <a:off x="254920" y="98109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선 탐지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D48844CB-1B2A-4757-3668-BCF821E9C49B}"/>
              </a:ext>
            </a:extLst>
          </p:cNvPr>
          <p:cNvSpPr txBox="1"/>
          <p:nvPr/>
        </p:nvSpPr>
        <p:spPr>
          <a:xfrm>
            <a:off x="9025199" y="2772733"/>
            <a:ext cx="3550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후</a:t>
            </a:r>
            <a:endParaRPr lang="ko-KR" altLang="en-US" dirty="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49CAC1E0-4286-A2EC-BDEA-5B264A7C456D}"/>
              </a:ext>
            </a:extLst>
          </p:cNvPr>
          <p:cNvSpPr txBox="1"/>
          <p:nvPr/>
        </p:nvSpPr>
        <p:spPr>
          <a:xfrm>
            <a:off x="3190034" y="2759587"/>
            <a:ext cx="3550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전</a:t>
            </a:r>
          </a:p>
        </p:txBody>
      </p:sp>
      <p:sp>
        <p:nvSpPr>
          <p:cNvPr id="194" name="화살표: 오른쪽 193">
            <a:extLst>
              <a:ext uri="{FF2B5EF4-FFF2-40B4-BE49-F238E27FC236}">
                <a16:creationId xmlns:a16="http://schemas.microsoft.com/office/drawing/2014/main" id="{68A7068B-5C49-E916-A947-B557A974F6D4}"/>
              </a:ext>
            </a:extLst>
          </p:cNvPr>
          <p:cNvSpPr/>
          <p:nvPr/>
        </p:nvSpPr>
        <p:spPr>
          <a:xfrm>
            <a:off x="5950471" y="4644766"/>
            <a:ext cx="600075" cy="361950"/>
          </a:xfrm>
          <a:prstGeom prst="rightArrow">
            <a:avLst/>
          </a:prstGeom>
          <a:solidFill>
            <a:srgbClr val="1A1D21"/>
          </a:solidFill>
          <a:ln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, 실내, 노트북, 스크린샷이(가) 표시된 사진&#10;&#10;자동 생성된 설명">
            <a:extLst>
              <a:ext uri="{FF2B5EF4-FFF2-40B4-BE49-F238E27FC236}">
                <a16:creationId xmlns:a16="http://schemas.microsoft.com/office/drawing/2014/main" id="{A82A4CFF-7DE0-25CE-B407-6B84A6A883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35" t="20569" r="34555" b="21206"/>
          <a:stretch/>
        </p:blipFill>
        <p:spPr>
          <a:xfrm>
            <a:off x="7251091" y="3355929"/>
            <a:ext cx="3630455" cy="2939624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13E59C51-4934-F655-244B-0CBA7F6AA3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19" t="9910" r="25049" b="11978"/>
          <a:stretch/>
        </p:blipFill>
        <p:spPr>
          <a:xfrm>
            <a:off x="1628771" y="3270543"/>
            <a:ext cx="3773651" cy="311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9113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제목 461">
            <a:extLst>
              <a:ext uri="{FF2B5EF4-FFF2-40B4-BE49-F238E27FC236}">
                <a16:creationId xmlns:a16="http://schemas.microsoft.com/office/drawing/2014/main" id="{81FB1E42-626E-8F6E-693F-DB63BC9CE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Detail of Stage 5.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97</a:t>
            </a:fld>
            <a:endParaRPr lang="ko-KR" altLang="en-US" dirty="0"/>
          </a:p>
        </p:txBody>
      </p:sp>
      <p:sp>
        <p:nvSpPr>
          <p:cNvPr id="179" name="내용 개체 틀 2">
            <a:extLst>
              <a:ext uri="{FF2B5EF4-FFF2-40B4-BE49-F238E27FC236}">
                <a16:creationId xmlns:a16="http://schemas.microsoft.com/office/drawing/2014/main" id="{20AE3905-1C5C-69E8-E994-45F916235A54}"/>
              </a:ext>
            </a:extLst>
          </p:cNvPr>
          <p:cNvSpPr txBox="1">
            <a:spLocks/>
          </p:cNvSpPr>
          <p:nvPr/>
        </p:nvSpPr>
        <p:spPr>
          <a:xfrm>
            <a:off x="254920" y="98109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탐지된 선 객체 병합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D48844CB-1B2A-4757-3668-BCF821E9C49B}"/>
              </a:ext>
            </a:extLst>
          </p:cNvPr>
          <p:cNvSpPr txBox="1"/>
          <p:nvPr/>
        </p:nvSpPr>
        <p:spPr>
          <a:xfrm>
            <a:off x="8391612" y="2914173"/>
            <a:ext cx="3550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후</a:t>
            </a:r>
            <a:endParaRPr lang="ko-KR" altLang="en-US" dirty="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49CAC1E0-4286-A2EC-BDEA-5B264A7C456D}"/>
              </a:ext>
            </a:extLst>
          </p:cNvPr>
          <p:cNvSpPr txBox="1"/>
          <p:nvPr/>
        </p:nvSpPr>
        <p:spPr>
          <a:xfrm>
            <a:off x="3036318" y="2921060"/>
            <a:ext cx="3550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전</a:t>
            </a:r>
          </a:p>
        </p:txBody>
      </p:sp>
      <p:sp>
        <p:nvSpPr>
          <p:cNvPr id="194" name="화살표: 오른쪽 193">
            <a:extLst>
              <a:ext uri="{FF2B5EF4-FFF2-40B4-BE49-F238E27FC236}">
                <a16:creationId xmlns:a16="http://schemas.microsoft.com/office/drawing/2014/main" id="{68A7068B-5C49-E916-A947-B557A974F6D4}"/>
              </a:ext>
            </a:extLst>
          </p:cNvPr>
          <p:cNvSpPr/>
          <p:nvPr/>
        </p:nvSpPr>
        <p:spPr>
          <a:xfrm>
            <a:off x="5795962" y="4645617"/>
            <a:ext cx="600075" cy="361950"/>
          </a:xfrm>
          <a:prstGeom prst="rightArrow">
            <a:avLst/>
          </a:prstGeom>
          <a:solidFill>
            <a:srgbClr val="1A1D21"/>
          </a:solidFill>
          <a:ln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, 실내, 노트북, 스크린샷이(가) 표시된 사진&#10;&#10;자동 생성된 설명">
            <a:extLst>
              <a:ext uri="{FF2B5EF4-FFF2-40B4-BE49-F238E27FC236}">
                <a16:creationId xmlns:a16="http://schemas.microsoft.com/office/drawing/2014/main" id="{A82A4CFF-7DE0-25CE-B407-6B84A6A883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35" t="20569" r="34555" b="21206"/>
          <a:stretch/>
        </p:blipFill>
        <p:spPr>
          <a:xfrm>
            <a:off x="1450366" y="3356780"/>
            <a:ext cx="3630455" cy="293962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A0F5B521-3308-0100-481A-B019A7E57924}"/>
              </a:ext>
            </a:extLst>
          </p:cNvPr>
          <p:cNvGrpSpPr/>
          <p:nvPr/>
        </p:nvGrpSpPr>
        <p:grpSpPr>
          <a:xfrm>
            <a:off x="6885732" y="3278249"/>
            <a:ext cx="3799552" cy="3175071"/>
            <a:chOff x="6900054" y="3135259"/>
            <a:chExt cx="3799552" cy="3175071"/>
          </a:xfrm>
        </p:grpSpPr>
        <p:pic>
          <p:nvPicPr>
            <p:cNvPr id="3" name="그림 2" descr="텍스트, 실내, 스크린샷이(가) 표시된 사진&#10;&#10;자동 생성된 설명">
              <a:extLst>
                <a:ext uri="{FF2B5EF4-FFF2-40B4-BE49-F238E27FC236}">
                  <a16:creationId xmlns:a16="http://schemas.microsoft.com/office/drawing/2014/main" id="{C51B7AA2-BE55-2B60-837B-0E8FC22941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44" t="19273" r="33203" b="18684"/>
            <a:stretch/>
          </p:blipFill>
          <p:spPr>
            <a:xfrm>
              <a:off x="6900054" y="3135259"/>
              <a:ext cx="3799552" cy="3175071"/>
            </a:xfrm>
            <a:prstGeom prst="rect">
              <a:avLst/>
            </a:prstGeom>
          </p:spPr>
        </p:pic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5485CCC0-7303-F5C8-D340-2FB33B901CDE}"/>
                </a:ext>
              </a:extLst>
            </p:cNvPr>
            <p:cNvSpPr/>
            <p:nvPr/>
          </p:nvSpPr>
          <p:spPr>
            <a:xfrm>
              <a:off x="7081029" y="3591719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DE791DD3-3041-79DF-4C16-DA3D6FB026B5}"/>
                </a:ext>
              </a:extLst>
            </p:cNvPr>
            <p:cNvSpPr/>
            <p:nvPr/>
          </p:nvSpPr>
          <p:spPr>
            <a:xfrm>
              <a:off x="10326733" y="5958270"/>
              <a:ext cx="36000" cy="36000"/>
            </a:xfrm>
            <a:prstGeom prst="ellipse">
              <a:avLst/>
            </a:prstGeom>
            <a:solidFill>
              <a:srgbClr val="66FF33"/>
            </a:solidFill>
            <a:ln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8D95854D-EF43-2279-FA1F-F4FD4607BBCC}"/>
                </a:ext>
              </a:extLst>
            </p:cNvPr>
            <p:cNvSpPr/>
            <p:nvPr/>
          </p:nvSpPr>
          <p:spPr>
            <a:xfrm>
              <a:off x="7449329" y="4175919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2F3D48CC-3F83-EAA6-8321-3C40CFBE754D}"/>
                </a:ext>
              </a:extLst>
            </p:cNvPr>
            <p:cNvSpPr/>
            <p:nvPr/>
          </p:nvSpPr>
          <p:spPr>
            <a:xfrm>
              <a:off x="8643983" y="4175919"/>
              <a:ext cx="36000" cy="36000"/>
            </a:xfrm>
            <a:prstGeom prst="ellipse">
              <a:avLst/>
            </a:prstGeom>
            <a:solidFill>
              <a:srgbClr val="66FF33"/>
            </a:solidFill>
            <a:ln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AE97D2D6-52DC-2A8D-4A0B-221FB81C5ADC}"/>
                </a:ext>
              </a:extLst>
            </p:cNvPr>
            <p:cNvSpPr/>
            <p:nvPr/>
          </p:nvSpPr>
          <p:spPr>
            <a:xfrm>
              <a:off x="8789179" y="4179023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4F4AE7FD-1E57-3A5A-AFF4-C768D84A80E7}"/>
                </a:ext>
              </a:extLst>
            </p:cNvPr>
            <p:cNvSpPr/>
            <p:nvPr/>
          </p:nvSpPr>
          <p:spPr>
            <a:xfrm>
              <a:off x="9983833" y="4179023"/>
              <a:ext cx="36000" cy="36000"/>
            </a:xfrm>
            <a:prstGeom prst="ellipse">
              <a:avLst/>
            </a:prstGeom>
            <a:solidFill>
              <a:srgbClr val="66FF33"/>
            </a:solidFill>
            <a:ln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B3A35402-B68B-E208-242B-74ECE5721E00}"/>
                </a:ext>
              </a:extLst>
            </p:cNvPr>
            <p:cNvSpPr/>
            <p:nvPr/>
          </p:nvSpPr>
          <p:spPr>
            <a:xfrm>
              <a:off x="6934979" y="4715669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14A5984C-B4F5-F73F-2CCE-F309BBEC5985}"/>
                </a:ext>
              </a:extLst>
            </p:cNvPr>
            <p:cNvSpPr/>
            <p:nvPr/>
          </p:nvSpPr>
          <p:spPr>
            <a:xfrm>
              <a:off x="10504533" y="4715669"/>
              <a:ext cx="36000" cy="36000"/>
            </a:xfrm>
            <a:prstGeom prst="ellipse">
              <a:avLst/>
            </a:prstGeom>
            <a:solidFill>
              <a:srgbClr val="66FF33"/>
            </a:solidFill>
            <a:ln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267DCBB9-A6D0-5D08-09F0-5202807A7795}"/>
                </a:ext>
              </a:extLst>
            </p:cNvPr>
            <p:cNvSpPr/>
            <p:nvPr/>
          </p:nvSpPr>
          <p:spPr>
            <a:xfrm>
              <a:off x="7455679" y="5239168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445C7EE7-2C7A-AC2B-AF4E-ECBA4AB7E524}"/>
                </a:ext>
              </a:extLst>
            </p:cNvPr>
            <p:cNvSpPr/>
            <p:nvPr/>
          </p:nvSpPr>
          <p:spPr>
            <a:xfrm>
              <a:off x="8650333" y="5239168"/>
              <a:ext cx="36000" cy="36000"/>
            </a:xfrm>
            <a:prstGeom prst="ellipse">
              <a:avLst/>
            </a:prstGeom>
            <a:solidFill>
              <a:srgbClr val="66FF33"/>
            </a:solidFill>
            <a:ln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E8AC8E97-EABF-32C9-8EB6-57E7AEA173B3}"/>
                </a:ext>
              </a:extLst>
            </p:cNvPr>
            <p:cNvSpPr/>
            <p:nvPr/>
          </p:nvSpPr>
          <p:spPr>
            <a:xfrm>
              <a:off x="8795529" y="5242272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F083F7AC-FD9F-F1A3-017B-436D14B59280}"/>
                </a:ext>
              </a:extLst>
            </p:cNvPr>
            <p:cNvSpPr/>
            <p:nvPr/>
          </p:nvSpPr>
          <p:spPr>
            <a:xfrm>
              <a:off x="9990183" y="5242272"/>
              <a:ext cx="36000" cy="36000"/>
            </a:xfrm>
            <a:prstGeom prst="ellipse">
              <a:avLst/>
            </a:prstGeom>
            <a:solidFill>
              <a:srgbClr val="66FF33"/>
            </a:solidFill>
            <a:ln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71765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제목 461">
            <a:extLst>
              <a:ext uri="{FF2B5EF4-FFF2-40B4-BE49-F238E27FC236}">
                <a16:creationId xmlns:a16="http://schemas.microsoft.com/office/drawing/2014/main" id="{81FB1E42-626E-8F6E-693F-DB63BC9CE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Detail of Stage 6.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98</a:t>
            </a:fld>
            <a:endParaRPr lang="ko-KR" altLang="en-US" dirty="0"/>
          </a:p>
        </p:txBody>
      </p:sp>
      <p:sp>
        <p:nvSpPr>
          <p:cNvPr id="179" name="내용 개체 틀 2">
            <a:extLst>
              <a:ext uri="{FF2B5EF4-FFF2-40B4-BE49-F238E27FC236}">
                <a16:creationId xmlns:a16="http://schemas.microsoft.com/office/drawing/2014/main" id="{20AE3905-1C5C-69E8-E994-45F916235A54}"/>
              </a:ext>
            </a:extLst>
          </p:cNvPr>
          <p:cNvSpPr txBox="1">
            <a:spLocks/>
          </p:cNvSpPr>
          <p:nvPr/>
        </p:nvSpPr>
        <p:spPr>
          <a:xfrm>
            <a:off x="254920" y="98109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선 텍스트 매칭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선 텍스트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좌표가 매칭된 </a:t>
            </a:r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딕셔너리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반환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D48844CB-1B2A-4757-3668-BCF821E9C49B}"/>
              </a:ext>
            </a:extLst>
          </p:cNvPr>
          <p:cNvSpPr txBox="1"/>
          <p:nvPr/>
        </p:nvSpPr>
        <p:spPr>
          <a:xfrm>
            <a:off x="8960695" y="2754567"/>
            <a:ext cx="3550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후</a:t>
            </a:r>
            <a:endParaRPr lang="ko-KR" altLang="en-US" dirty="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49CAC1E0-4286-A2EC-BDEA-5B264A7C456D}"/>
              </a:ext>
            </a:extLst>
          </p:cNvPr>
          <p:cNvSpPr txBox="1"/>
          <p:nvPr/>
        </p:nvSpPr>
        <p:spPr>
          <a:xfrm>
            <a:off x="3305548" y="2767413"/>
            <a:ext cx="3550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전</a:t>
            </a:r>
          </a:p>
        </p:txBody>
      </p:sp>
      <p:sp>
        <p:nvSpPr>
          <p:cNvPr id="194" name="화살표: 오른쪽 193">
            <a:extLst>
              <a:ext uri="{FF2B5EF4-FFF2-40B4-BE49-F238E27FC236}">
                <a16:creationId xmlns:a16="http://schemas.microsoft.com/office/drawing/2014/main" id="{68A7068B-5C49-E916-A947-B557A974F6D4}"/>
              </a:ext>
            </a:extLst>
          </p:cNvPr>
          <p:cNvSpPr/>
          <p:nvPr/>
        </p:nvSpPr>
        <p:spPr>
          <a:xfrm>
            <a:off x="6250640" y="4468470"/>
            <a:ext cx="600075" cy="361950"/>
          </a:xfrm>
          <a:prstGeom prst="rightArrow">
            <a:avLst/>
          </a:prstGeom>
          <a:solidFill>
            <a:srgbClr val="1A1D21"/>
          </a:solidFill>
          <a:ln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F5B521-3308-0100-481A-B019A7E57924}"/>
              </a:ext>
            </a:extLst>
          </p:cNvPr>
          <p:cNvGrpSpPr/>
          <p:nvPr/>
        </p:nvGrpSpPr>
        <p:grpSpPr>
          <a:xfrm>
            <a:off x="179419" y="3290587"/>
            <a:ext cx="3126129" cy="2669169"/>
            <a:chOff x="6900054" y="3135259"/>
            <a:chExt cx="3799552" cy="3175071"/>
          </a:xfrm>
        </p:grpSpPr>
        <p:pic>
          <p:nvPicPr>
            <p:cNvPr id="3" name="그림 2" descr="텍스트, 실내, 스크린샷이(가) 표시된 사진&#10;&#10;자동 생성된 설명">
              <a:extLst>
                <a:ext uri="{FF2B5EF4-FFF2-40B4-BE49-F238E27FC236}">
                  <a16:creationId xmlns:a16="http://schemas.microsoft.com/office/drawing/2014/main" id="{C51B7AA2-BE55-2B60-837B-0E8FC22941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44" t="19273" r="33203" b="18684"/>
            <a:stretch/>
          </p:blipFill>
          <p:spPr>
            <a:xfrm>
              <a:off x="6900054" y="3135259"/>
              <a:ext cx="3799552" cy="3175071"/>
            </a:xfrm>
            <a:prstGeom prst="rect">
              <a:avLst/>
            </a:prstGeom>
          </p:spPr>
        </p:pic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5485CCC0-7303-F5C8-D340-2FB33B901CDE}"/>
                </a:ext>
              </a:extLst>
            </p:cNvPr>
            <p:cNvSpPr/>
            <p:nvPr/>
          </p:nvSpPr>
          <p:spPr>
            <a:xfrm>
              <a:off x="7081029" y="3591719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DE791DD3-3041-79DF-4C16-DA3D6FB026B5}"/>
                </a:ext>
              </a:extLst>
            </p:cNvPr>
            <p:cNvSpPr/>
            <p:nvPr/>
          </p:nvSpPr>
          <p:spPr>
            <a:xfrm>
              <a:off x="10326733" y="5958270"/>
              <a:ext cx="36000" cy="36000"/>
            </a:xfrm>
            <a:prstGeom prst="ellipse">
              <a:avLst/>
            </a:prstGeom>
            <a:solidFill>
              <a:srgbClr val="66FF33"/>
            </a:solidFill>
            <a:ln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8D95854D-EF43-2279-FA1F-F4FD4607BBCC}"/>
                </a:ext>
              </a:extLst>
            </p:cNvPr>
            <p:cNvSpPr/>
            <p:nvPr/>
          </p:nvSpPr>
          <p:spPr>
            <a:xfrm>
              <a:off x="7449329" y="4175919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2F3D48CC-3F83-EAA6-8321-3C40CFBE754D}"/>
                </a:ext>
              </a:extLst>
            </p:cNvPr>
            <p:cNvSpPr/>
            <p:nvPr/>
          </p:nvSpPr>
          <p:spPr>
            <a:xfrm>
              <a:off x="8643983" y="4175919"/>
              <a:ext cx="36000" cy="36000"/>
            </a:xfrm>
            <a:prstGeom prst="ellipse">
              <a:avLst/>
            </a:prstGeom>
            <a:solidFill>
              <a:srgbClr val="66FF33"/>
            </a:solidFill>
            <a:ln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AE97D2D6-52DC-2A8D-4A0B-221FB81C5ADC}"/>
                </a:ext>
              </a:extLst>
            </p:cNvPr>
            <p:cNvSpPr/>
            <p:nvPr/>
          </p:nvSpPr>
          <p:spPr>
            <a:xfrm>
              <a:off x="8789179" y="4179023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4F4AE7FD-1E57-3A5A-AFF4-C768D84A80E7}"/>
                </a:ext>
              </a:extLst>
            </p:cNvPr>
            <p:cNvSpPr/>
            <p:nvPr/>
          </p:nvSpPr>
          <p:spPr>
            <a:xfrm>
              <a:off x="9983833" y="4179023"/>
              <a:ext cx="36000" cy="36000"/>
            </a:xfrm>
            <a:prstGeom prst="ellipse">
              <a:avLst/>
            </a:prstGeom>
            <a:solidFill>
              <a:srgbClr val="66FF33"/>
            </a:solidFill>
            <a:ln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B3A35402-B68B-E208-242B-74ECE5721E00}"/>
                </a:ext>
              </a:extLst>
            </p:cNvPr>
            <p:cNvSpPr/>
            <p:nvPr/>
          </p:nvSpPr>
          <p:spPr>
            <a:xfrm>
              <a:off x="6934979" y="4715669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14A5984C-B4F5-F73F-2CCE-F309BBEC5985}"/>
                </a:ext>
              </a:extLst>
            </p:cNvPr>
            <p:cNvSpPr/>
            <p:nvPr/>
          </p:nvSpPr>
          <p:spPr>
            <a:xfrm>
              <a:off x="10504533" y="4715669"/>
              <a:ext cx="36000" cy="36000"/>
            </a:xfrm>
            <a:prstGeom prst="ellipse">
              <a:avLst/>
            </a:prstGeom>
            <a:solidFill>
              <a:srgbClr val="66FF33"/>
            </a:solidFill>
            <a:ln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267DCBB9-A6D0-5D08-09F0-5202807A7795}"/>
                </a:ext>
              </a:extLst>
            </p:cNvPr>
            <p:cNvSpPr/>
            <p:nvPr/>
          </p:nvSpPr>
          <p:spPr>
            <a:xfrm>
              <a:off x="7455679" y="5239168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445C7EE7-2C7A-AC2B-AF4E-ECBA4AB7E524}"/>
                </a:ext>
              </a:extLst>
            </p:cNvPr>
            <p:cNvSpPr/>
            <p:nvPr/>
          </p:nvSpPr>
          <p:spPr>
            <a:xfrm>
              <a:off x="8650333" y="5239168"/>
              <a:ext cx="36000" cy="36000"/>
            </a:xfrm>
            <a:prstGeom prst="ellipse">
              <a:avLst/>
            </a:prstGeom>
            <a:solidFill>
              <a:srgbClr val="66FF33"/>
            </a:solidFill>
            <a:ln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E8AC8E97-EABF-32C9-8EB6-57E7AEA173B3}"/>
                </a:ext>
              </a:extLst>
            </p:cNvPr>
            <p:cNvSpPr/>
            <p:nvPr/>
          </p:nvSpPr>
          <p:spPr>
            <a:xfrm>
              <a:off x="8795529" y="5242272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F083F7AC-FD9F-F1A3-017B-436D14B59280}"/>
                </a:ext>
              </a:extLst>
            </p:cNvPr>
            <p:cNvSpPr/>
            <p:nvPr/>
          </p:nvSpPr>
          <p:spPr>
            <a:xfrm>
              <a:off x="9990183" y="5242272"/>
              <a:ext cx="36000" cy="36000"/>
            </a:xfrm>
            <a:prstGeom prst="ellipse">
              <a:avLst/>
            </a:prstGeom>
            <a:solidFill>
              <a:srgbClr val="66FF33"/>
            </a:solidFill>
            <a:ln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3" name="표 101">
            <a:extLst>
              <a:ext uri="{FF2B5EF4-FFF2-40B4-BE49-F238E27FC236}">
                <a16:creationId xmlns:a16="http://schemas.microsoft.com/office/drawing/2014/main" id="{0FED3CE2-A978-36E4-9F32-8EEA84D6DAEE}"/>
              </a:ext>
            </a:extLst>
          </p:cNvPr>
          <p:cNvGraphicFramePr>
            <a:graphicFrameLocks noGrp="1"/>
          </p:cNvGraphicFramePr>
          <p:nvPr/>
        </p:nvGraphicFramePr>
        <p:xfrm>
          <a:off x="3466150" y="3937401"/>
          <a:ext cx="2623888" cy="1321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412">
                  <a:extLst>
                    <a:ext uri="{9D8B030D-6E8A-4147-A177-3AD203B41FA5}">
                      <a16:colId xmlns:a16="http://schemas.microsoft.com/office/drawing/2014/main" val="635278403"/>
                    </a:ext>
                  </a:extLst>
                </a:gridCol>
                <a:gridCol w="464869">
                  <a:extLst>
                    <a:ext uri="{9D8B030D-6E8A-4147-A177-3AD203B41FA5}">
                      <a16:colId xmlns:a16="http://schemas.microsoft.com/office/drawing/2014/main" val="3268209172"/>
                    </a:ext>
                  </a:extLst>
                </a:gridCol>
                <a:gridCol w="464869">
                  <a:extLst>
                    <a:ext uri="{9D8B030D-6E8A-4147-A177-3AD203B41FA5}">
                      <a16:colId xmlns:a16="http://schemas.microsoft.com/office/drawing/2014/main" val="1350780444"/>
                    </a:ext>
                  </a:extLst>
                </a:gridCol>
                <a:gridCol w="464869">
                  <a:extLst>
                    <a:ext uri="{9D8B030D-6E8A-4147-A177-3AD203B41FA5}">
                      <a16:colId xmlns:a16="http://schemas.microsoft.com/office/drawing/2014/main" val="2169346241"/>
                    </a:ext>
                  </a:extLst>
                </a:gridCol>
                <a:gridCol w="464869">
                  <a:extLst>
                    <a:ext uri="{9D8B030D-6E8A-4147-A177-3AD203B41FA5}">
                      <a16:colId xmlns:a16="http://schemas.microsoft.com/office/drawing/2014/main" val="2700602111"/>
                    </a:ext>
                  </a:extLst>
                </a:gridCol>
              </a:tblGrid>
              <a:tr h="2717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1" dirty="0">
                          <a:solidFill>
                            <a:srgbClr val="1A1D21"/>
                          </a:solidFill>
                          <a:latin typeface="+mn-lt"/>
                        </a:rPr>
                        <a:t>Text</a:t>
                      </a:r>
                      <a:endParaRPr lang="ko-KR" altLang="en-US" sz="1200" i="1" dirty="0">
                        <a:solidFill>
                          <a:srgbClr val="1A1D2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1" dirty="0">
                          <a:solidFill>
                            <a:srgbClr val="1A1D21"/>
                          </a:solidFill>
                          <a:latin typeface="+mn-lt"/>
                        </a:rPr>
                        <a:t>x</a:t>
                      </a:r>
                      <a:endParaRPr lang="ko-KR" altLang="en-US" sz="1200" i="1" dirty="0">
                        <a:solidFill>
                          <a:srgbClr val="1A1D2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1" dirty="0">
                          <a:solidFill>
                            <a:srgbClr val="1A1D21"/>
                          </a:solidFill>
                          <a:latin typeface="+mn-lt"/>
                        </a:rPr>
                        <a:t>y</a:t>
                      </a:r>
                      <a:endParaRPr lang="ko-KR" altLang="en-US" sz="1200" i="1" dirty="0">
                        <a:solidFill>
                          <a:srgbClr val="1A1D2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1" dirty="0">
                          <a:solidFill>
                            <a:srgbClr val="1A1D21"/>
                          </a:solidFill>
                          <a:latin typeface="+mn-lt"/>
                        </a:rPr>
                        <a:t>w</a:t>
                      </a:r>
                      <a:endParaRPr lang="ko-KR" altLang="en-US" sz="1200" i="1" dirty="0">
                        <a:solidFill>
                          <a:srgbClr val="1A1D2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1" dirty="0">
                          <a:solidFill>
                            <a:srgbClr val="1A1D21"/>
                          </a:solidFill>
                          <a:latin typeface="+mn-lt"/>
                        </a:rPr>
                        <a:t>h</a:t>
                      </a:r>
                      <a:endParaRPr lang="ko-KR" altLang="en-US" sz="1200" i="1" dirty="0">
                        <a:solidFill>
                          <a:srgbClr val="1A1D2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687315"/>
                  </a:ext>
                </a:extLst>
              </a:tr>
              <a:tr h="2623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“Line-001”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2345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882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220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30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80081"/>
                  </a:ext>
                </a:extLst>
              </a:tr>
              <a:tr h="2623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“Valve-006”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4534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2145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256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25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413335"/>
                  </a:ext>
                </a:extLst>
              </a:tr>
              <a:tr h="2623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1" dirty="0">
                          <a:latin typeface="+mn-lt"/>
                        </a:rPr>
                        <a:t>“Line-008”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3623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2314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256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25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143811"/>
                  </a:ext>
                </a:extLst>
              </a:tr>
              <a:tr h="2623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5512273"/>
                  </a:ext>
                </a:extLst>
              </a:tr>
            </a:tbl>
          </a:graphicData>
        </a:graphic>
      </p:graphicFrame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6CA0923B-8395-1208-8BDA-2A10759568FA}"/>
              </a:ext>
            </a:extLst>
          </p:cNvPr>
          <p:cNvSpPr/>
          <p:nvPr/>
        </p:nvSpPr>
        <p:spPr>
          <a:xfrm>
            <a:off x="10332719" y="3429000"/>
            <a:ext cx="1697008" cy="849706"/>
          </a:xfrm>
          <a:prstGeom prst="roundRect">
            <a:avLst>
              <a:gd name="adj" fmla="val 11478"/>
            </a:avLst>
          </a:prstGeom>
          <a:solidFill>
            <a:schemeClr val="tx1">
              <a:lumMod val="20000"/>
              <a:lumOff val="8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9157F07-F539-1F68-2A1A-89D5F10D9CA1}"/>
              </a:ext>
            </a:extLst>
          </p:cNvPr>
          <p:cNvSpPr/>
          <p:nvPr/>
        </p:nvSpPr>
        <p:spPr>
          <a:xfrm>
            <a:off x="10441051" y="3666712"/>
            <a:ext cx="502028" cy="23051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Lineinfo</a:t>
            </a:r>
            <a:endParaRPr lang="ko-KR" altLang="en-US" sz="800" b="1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DDC1CC3-F76F-A36F-6DF6-7182A69470F4}"/>
              </a:ext>
            </a:extLst>
          </p:cNvPr>
          <p:cNvSpPr/>
          <p:nvPr/>
        </p:nvSpPr>
        <p:spPr>
          <a:xfrm>
            <a:off x="10445587" y="4018861"/>
            <a:ext cx="540735" cy="18116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Cordinate</a:t>
            </a:r>
            <a:endParaRPr lang="ko-KR" altLang="en-US" sz="800" b="1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0C370F6-C5A9-AFDA-193E-4B0EC9EF8641}"/>
              </a:ext>
            </a:extLst>
          </p:cNvPr>
          <p:cNvSpPr txBox="1"/>
          <p:nvPr/>
        </p:nvSpPr>
        <p:spPr>
          <a:xfrm>
            <a:off x="10596750" y="3422145"/>
            <a:ext cx="1530964" cy="26161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50" b="1" i="1" dirty="0"/>
              <a:t>- Line Dictionary-</a:t>
            </a:r>
            <a:endParaRPr lang="ko-KR" altLang="en-US" sz="1050" b="1" i="1" dirty="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144982C3-DCCE-654F-3B89-BA1C2F012B67}"/>
              </a:ext>
            </a:extLst>
          </p:cNvPr>
          <p:cNvCxnSpPr>
            <a:cxnSpLocks/>
            <a:stCxn id="47" idx="3"/>
            <a:endCxn id="52" idx="1"/>
          </p:cNvCxnSpPr>
          <p:nvPr/>
        </p:nvCxnSpPr>
        <p:spPr>
          <a:xfrm flipV="1">
            <a:off x="10943079" y="3780088"/>
            <a:ext cx="219301" cy="1880"/>
          </a:xfrm>
          <a:prstGeom prst="straightConnector1">
            <a:avLst/>
          </a:prstGeom>
          <a:ln w="28575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A13DB622-B876-21E0-0D49-F7A11F41AFA8}"/>
              </a:ext>
            </a:extLst>
          </p:cNvPr>
          <p:cNvCxnSpPr>
            <a:cxnSpLocks/>
            <a:stCxn id="48" idx="3"/>
            <a:endCxn id="53" idx="1"/>
          </p:cNvCxnSpPr>
          <p:nvPr/>
        </p:nvCxnSpPr>
        <p:spPr>
          <a:xfrm flipV="1">
            <a:off x="10986322" y="4105312"/>
            <a:ext cx="174856" cy="4132"/>
          </a:xfrm>
          <a:prstGeom prst="straightConnector1">
            <a:avLst/>
          </a:prstGeom>
          <a:ln w="28575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ACFDB98-70C9-1B74-582D-01200667FC0D}"/>
              </a:ext>
            </a:extLst>
          </p:cNvPr>
          <p:cNvSpPr/>
          <p:nvPr/>
        </p:nvSpPr>
        <p:spPr>
          <a:xfrm>
            <a:off x="11162380" y="3698016"/>
            <a:ext cx="569437" cy="16414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solidFill>
                  <a:srgbClr val="FF0000"/>
                </a:solidFill>
                <a:latin typeface="Consolas" panose="020B0609020204030204" pitchFamily="49" charset="0"/>
              </a:rPr>
              <a:t>“Line-001”</a:t>
            </a:r>
            <a:endParaRPr lang="ko-KR" altLang="en-US" sz="8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B16B632-2972-49B1-2DF2-8A327FC7ADE5}"/>
              </a:ext>
            </a:extLst>
          </p:cNvPr>
          <p:cNvSpPr/>
          <p:nvPr/>
        </p:nvSpPr>
        <p:spPr>
          <a:xfrm>
            <a:off x="11161178" y="4013789"/>
            <a:ext cx="810837" cy="18304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[x1,y1,x2,y2]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8444EB94-44E0-7716-E3F3-481E8AF2E4ED}"/>
              </a:ext>
            </a:extLst>
          </p:cNvPr>
          <p:cNvSpPr/>
          <p:nvPr/>
        </p:nvSpPr>
        <p:spPr>
          <a:xfrm>
            <a:off x="10332719" y="5101426"/>
            <a:ext cx="1697008" cy="849706"/>
          </a:xfrm>
          <a:prstGeom prst="roundRect">
            <a:avLst>
              <a:gd name="adj" fmla="val 11478"/>
            </a:avLst>
          </a:prstGeom>
          <a:solidFill>
            <a:schemeClr val="tx1">
              <a:lumMod val="20000"/>
              <a:lumOff val="8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3F0EF7F-4D13-753C-FBB9-15B4C98F643B}"/>
              </a:ext>
            </a:extLst>
          </p:cNvPr>
          <p:cNvSpPr/>
          <p:nvPr/>
        </p:nvSpPr>
        <p:spPr>
          <a:xfrm>
            <a:off x="10441051" y="5339138"/>
            <a:ext cx="502028" cy="23051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Lineinfo</a:t>
            </a:r>
            <a:endParaRPr lang="ko-KR" altLang="en-US" sz="800" b="1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2854DDA-F564-9851-925A-2BFEEEBB2C45}"/>
              </a:ext>
            </a:extLst>
          </p:cNvPr>
          <p:cNvSpPr/>
          <p:nvPr/>
        </p:nvSpPr>
        <p:spPr>
          <a:xfrm>
            <a:off x="10445587" y="5691287"/>
            <a:ext cx="540735" cy="18116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Cordinate</a:t>
            </a:r>
            <a:endParaRPr lang="ko-KR" altLang="en-US" sz="800" b="1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D3C646B-3CA6-9DEB-D6E8-E1A67C7BABE1}"/>
              </a:ext>
            </a:extLst>
          </p:cNvPr>
          <p:cNvSpPr txBox="1"/>
          <p:nvPr/>
        </p:nvSpPr>
        <p:spPr>
          <a:xfrm>
            <a:off x="10596750" y="5094571"/>
            <a:ext cx="1530964" cy="26161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50" b="1" i="1" dirty="0"/>
              <a:t>- Line Dictionary-</a:t>
            </a:r>
            <a:endParaRPr lang="ko-KR" altLang="en-US" sz="1050" b="1" i="1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4DA49441-C670-E191-EEDF-67D3C7C8797D}"/>
              </a:ext>
            </a:extLst>
          </p:cNvPr>
          <p:cNvCxnSpPr>
            <a:cxnSpLocks/>
            <a:stCxn id="61" idx="3"/>
            <a:endCxn id="66" idx="1"/>
          </p:cNvCxnSpPr>
          <p:nvPr/>
        </p:nvCxnSpPr>
        <p:spPr>
          <a:xfrm flipV="1">
            <a:off x="10943079" y="5452514"/>
            <a:ext cx="219301" cy="1880"/>
          </a:xfrm>
          <a:prstGeom prst="straightConnector1">
            <a:avLst/>
          </a:prstGeom>
          <a:ln w="28575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74BD77A-91EF-B2DF-9F00-B22939F54B18}"/>
              </a:ext>
            </a:extLst>
          </p:cNvPr>
          <p:cNvCxnSpPr>
            <a:cxnSpLocks/>
            <a:stCxn id="62" idx="3"/>
            <a:endCxn id="67" idx="1"/>
          </p:cNvCxnSpPr>
          <p:nvPr/>
        </p:nvCxnSpPr>
        <p:spPr>
          <a:xfrm flipV="1">
            <a:off x="10986322" y="5777738"/>
            <a:ext cx="174856" cy="4132"/>
          </a:xfrm>
          <a:prstGeom prst="straightConnector1">
            <a:avLst/>
          </a:prstGeom>
          <a:ln w="28575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7C3E3BF-6424-7E13-34B7-87353454E835}"/>
              </a:ext>
            </a:extLst>
          </p:cNvPr>
          <p:cNvSpPr/>
          <p:nvPr/>
        </p:nvSpPr>
        <p:spPr>
          <a:xfrm>
            <a:off x="11162380" y="5370442"/>
            <a:ext cx="569437" cy="16414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solidFill>
                  <a:srgbClr val="0000FF"/>
                </a:solidFill>
                <a:latin typeface="Consolas" panose="020B0609020204030204" pitchFamily="49" charset="0"/>
              </a:rPr>
              <a:t>“Line-006”</a:t>
            </a:r>
            <a:endParaRPr lang="ko-KR" altLang="en-US" sz="800" b="1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4A337CB-7EFE-D45D-6FB1-463F930106F2}"/>
              </a:ext>
            </a:extLst>
          </p:cNvPr>
          <p:cNvSpPr/>
          <p:nvPr/>
        </p:nvSpPr>
        <p:spPr>
          <a:xfrm>
            <a:off x="11161178" y="5686215"/>
            <a:ext cx="810837" cy="18304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[x1,y1,x2,y2]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4914676-8E2E-1502-956D-A3B41C9CD971}"/>
              </a:ext>
            </a:extLst>
          </p:cNvPr>
          <p:cNvSpPr txBox="1"/>
          <p:nvPr/>
        </p:nvSpPr>
        <p:spPr>
          <a:xfrm rot="5400000">
            <a:off x="10952434" y="4689818"/>
            <a:ext cx="5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…</a:t>
            </a:r>
            <a:endParaRPr lang="ko-KR" altLang="en-US" b="1" dirty="0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2D5BA2AC-0E3E-9CB7-75F1-15886A0A29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8" t="21655" r="34081" b="22732"/>
          <a:stretch/>
        </p:blipFill>
        <p:spPr>
          <a:xfrm>
            <a:off x="7035550" y="3422145"/>
            <a:ext cx="3182036" cy="244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7970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제목 461">
            <a:extLst>
              <a:ext uri="{FF2B5EF4-FFF2-40B4-BE49-F238E27FC236}">
                <a16:creationId xmlns:a16="http://schemas.microsoft.com/office/drawing/2014/main" id="{81FB1E42-626E-8F6E-693F-DB63BC9CE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Detail of Stage 7.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99</a:t>
            </a:fld>
            <a:endParaRPr lang="ko-KR" altLang="en-US" dirty="0"/>
          </a:p>
        </p:txBody>
      </p:sp>
      <p:sp>
        <p:nvSpPr>
          <p:cNvPr id="179" name="내용 개체 틀 2">
            <a:extLst>
              <a:ext uri="{FF2B5EF4-FFF2-40B4-BE49-F238E27FC236}">
                <a16:creationId xmlns:a16="http://schemas.microsoft.com/office/drawing/2014/main" id="{20AE3905-1C5C-69E8-E994-45F916235A54}"/>
              </a:ext>
            </a:extLst>
          </p:cNvPr>
          <p:cNvSpPr txBox="1">
            <a:spLocks/>
          </p:cNvSpPr>
          <p:nvPr/>
        </p:nvSpPr>
        <p:spPr>
          <a:xfrm>
            <a:off x="254920" y="98109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선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-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심볼 매칭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D48844CB-1B2A-4757-3668-BCF821E9C49B}"/>
              </a:ext>
            </a:extLst>
          </p:cNvPr>
          <p:cNvSpPr txBox="1"/>
          <p:nvPr/>
        </p:nvSpPr>
        <p:spPr>
          <a:xfrm>
            <a:off x="8913070" y="2981453"/>
            <a:ext cx="3550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후</a:t>
            </a:r>
            <a:endParaRPr lang="ko-KR" altLang="en-US" dirty="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49CAC1E0-4286-A2EC-BDEA-5B264A7C456D}"/>
              </a:ext>
            </a:extLst>
          </p:cNvPr>
          <p:cNvSpPr txBox="1"/>
          <p:nvPr/>
        </p:nvSpPr>
        <p:spPr>
          <a:xfrm>
            <a:off x="2671081" y="2976659"/>
            <a:ext cx="3550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전</a:t>
            </a:r>
          </a:p>
        </p:txBody>
      </p:sp>
      <p:sp>
        <p:nvSpPr>
          <p:cNvPr id="194" name="화살표: 오른쪽 193">
            <a:extLst>
              <a:ext uri="{FF2B5EF4-FFF2-40B4-BE49-F238E27FC236}">
                <a16:creationId xmlns:a16="http://schemas.microsoft.com/office/drawing/2014/main" id="{68A7068B-5C49-E916-A947-B557A974F6D4}"/>
              </a:ext>
            </a:extLst>
          </p:cNvPr>
          <p:cNvSpPr/>
          <p:nvPr/>
        </p:nvSpPr>
        <p:spPr>
          <a:xfrm>
            <a:off x="6793463" y="4462308"/>
            <a:ext cx="600075" cy="361950"/>
          </a:xfrm>
          <a:prstGeom prst="rightArrow">
            <a:avLst/>
          </a:prstGeom>
          <a:solidFill>
            <a:srgbClr val="1A1D21"/>
          </a:solidFill>
          <a:ln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59D09556-C5BF-E95C-E9E7-B870D5A1ED72}"/>
              </a:ext>
            </a:extLst>
          </p:cNvPr>
          <p:cNvGrpSpPr/>
          <p:nvPr/>
        </p:nvGrpSpPr>
        <p:grpSpPr>
          <a:xfrm>
            <a:off x="133206" y="3433034"/>
            <a:ext cx="2781582" cy="2589279"/>
            <a:chOff x="7374144" y="3195560"/>
            <a:chExt cx="3604484" cy="2931590"/>
          </a:xfrm>
        </p:grpSpPr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C0B45358-0482-65B3-47C1-ADEB5337A3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75" t="10708" r="25311" b="13155"/>
            <a:stretch/>
          </p:blipFill>
          <p:spPr>
            <a:xfrm>
              <a:off x="7374144" y="3195560"/>
              <a:ext cx="3604484" cy="2931590"/>
            </a:xfrm>
            <a:prstGeom prst="rect">
              <a:avLst/>
            </a:prstGeom>
          </p:spPr>
        </p:pic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982D95E0-1FEE-CE7A-8CA3-FD845FB1AD0F}"/>
                </a:ext>
              </a:extLst>
            </p:cNvPr>
            <p:cNvSpPr/>
            <p:nvPr/>
          </p:nvSpPr>
          <p:spPr>
            <a:xfrm>
              <a:off x="8093869" y="3493396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D249643B-3984-FBB4-5E20-8E4510E50568}"/>
                </a:ext>
              </a:extLst>
            </p:cNvPr>
            <p:cNvSpPr/>
            <p:nvPr/>
          </p:nvSpPr>
          <p:spPr>
            <a:xfrm>
              <a:off x="8284369" y="4019653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6E5FFA77-0307-AB12-747B-02EF2E18B85A}"/>
                </a:ext>
              </a:extLst>
            </p:cNvPr>
            <p:cNvSpPr/>
            <p:nvPr/>
          </p:nvSpPr>
          <p:spPr>
            <a:xfrm>
              <a:off x="9360694" y="4019653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723D7A09-3FF0-F39D-1436-C54F43F759CD}"/>
                </a:ext>
              </a:extLst>
            </p:cNvPr>
            <p:cNvSpPr/>
            <p:nvPr/>
          </p:nvSpPr>
          <p:spPr>
            <a:xfrm>
              <a:off x="9084469" y="4240586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51E8B138-3D08-4F9E-7963-60C50DF0D290}"/>
                </a:ext>
              </a:extLst>
            </p:cNvPr>
            <p:cNvSpPr/>
            <p:nvPr/>
          </p:nvSpPr>
          <p:spPr>
            <a:xfrm>
              <a:off x="7909719" y="4519986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FC9AB301-F25A-689A-9698-AF33AC36DF95}"/>
                </a:ext>
              </a:extLst>
            </p:cNvPr>
            <p:cNvSpPr/>
            <p:nvPr/>
          </p:nvSpPr>
          <p:spPr>
            <a:xfrm>
              <a:off x="8449469" y="4526336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CA1CD36A-898E-3F3D-D9C7-44207574BE2A}"/>
                </a:ext>
              </a:extLst>
            </p:cNvPr>
            <p:cNvSpPr/>
            <p:nvPr/>
          </p:nvSpPr>
          <p:spPr>
            <a:xfrm>
              <a:off x="9579769" y="4539036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6EAA4362-A293-A589-8A5B-150B074BD196}"/>
                </a:ext>
              </a:extLst>
            </p:cNvPr>
            <p:cNvSpPr/>
            <p:nvPr/>
          </p:nvSpPr>
          <p:spPr>
            <a:xfrm>
              <a:off x="9084469" y="4773986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C6281DC4-95F3-D327-8510-A0016E49D633}"/>
                </a:ext>
              </a:extLst>
            </p:cNvPr>
            <p:cNvSpPr/>
            <p:nvPr/>
          </p:nvSpPr>
          <p:spPr>
            <a:xfrm>
              <a:off x="9808369" y="5085136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E8142B73-5D1F-05ED-F8DD-2B88B017873A}"/>
                </a:ext>
              </a:extLst>
            </p:cNvPr>
            <p:cNvSpPr/>
            <p:nvPr/>
          </p:nvSpPr>
          <p:spPr>
            <a:xfrm>
              <a:off x="10005219" y="5796336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C2A92D93-6164-C33B-B7FC-89B9446B13EB}"/>
                </a:ext>
              </a:extLst>
            </p:cNvPr>
            <p:cNvSpPr/>
            <p:nvPr/>
          </p:nvSpPr>
          <p:spPr>
            <a:xfrm>
              <a:off x="9084469" y="5440736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ABB00BDF-8B7B-258D-2C42-ED84E978F282}"/>
                </a:ext>
              </a:extLst>
            </p:cNvPr>
            <p:cNvSpPr/>
            <p:nvPr/>
          </p:nvSpPr>
          <p:spPr>
            <a:xfrm>
              <a:off x="8570119" y="5097836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4" name="그림 93">
            <a:extLst>
              <a:ext uri="{FF2B5EF4-FFF2-40B4-BE49-F238E27FC236}">
                <a16:creationId xmlns:a16="http://schemas.microsoft.com/office/drawing/2014/main" id="{DE2A9124-1B67-511B-DF7E-33C9D34DCE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225" y="3437547"/>
            <a:ext cx="3301830" cy="2584766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C05E2639-940A-AF5C-FD46-D2BEED74C2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8" t="21655" r="34081" b="22732"/>
          <a:stretch/>
        </p:blipFill>
        <p:spPr>
          <a:xfrm>
            <a:off x="3039428" y="3453134"/>
            <a:ext cx="3182036" cy="244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993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">
      <a:dk1>
        <a:srgbClr val="3B3B3B"/>
      </a:dk1>
      <a:lt1>
        <a:sysClr val="window" lastClr="FFFFFF"/>
      </a:lt1>
      <a:dk2>
        <a:srgbClr val="2C2C2C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to">
      <a:majorFont>
        <a:latin typeface="roboto"/>
        <a:ea typeface="roboto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37E2EADF0DA1248973AAEB67F7729DF" ma:contentTypeVersion="2" ma:contentTypeDescription="새 문서를 만듭니다." ma:contentTypeScope="" ma:versionID="307d54d90d333fb67b4bc1f75bd7d16d">
  <xsd:schema xmlns:xsd="http://www.w3.org/2001/XMLSchema" xmlns:xs="http://www.w3.org/2001/XMLSchema" xmlns:p="http://schemas.microsoft.com/office/2006/metadata/properties" xmlns:ns3="66996a82-3c57-4783-9057-bbd7299d5ac2" targetNamespace="http://schemas.microsoft.com/office/2006/metadata/properties" ma:root="true" ma:fieldsID="0a1530f3cce41849c4c248a1920690ac" ns3:_="">
    <xsd:import namespace="66996a82-3c57-4783-9057-bbd7299d5ac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996a82-3c57-4783-9057-bbd7299d5a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7FA22E7-73B0-4DE1-9D8F-30F5795197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05290A3-2B6E-4B89-8B81-965EAF959153}">
  <ds:schemaRefs>
    <ds:schemaRef ds:uri="http://www.w3.org/XML/1998/namespace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fopath/2007/PartnerControls"/>
    <ds:schemaRef ds:uri="66996a82-3c57-4783-9057-bbd7299d5ac2"/>
  </ds:schemaRefs>
</ds:datastoreItem>
</file>

<file path=customXml/itemProps3.xml><?xml version="1.0" encoding="utf-8"?>
<ds:datastoreItem xmlns:ds="http://schemas.openxmlformats.org/officeDocument/2006/customXml" ds:itemID="{685E2CDA-AA99-4483-8360-E29DE6F700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996a82-3c57-4783-9057-bbd7299d5a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4977</Words>
  <Application>Microsoft Office PowerPoint</Application>
  <PresentationFormat>와이드스크린</PresentationFormat>
  <Paragraphs>1473</Paragraphs>
  <Slides>100</Slides>
  <Notes>100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100</vt:i4>
      </vt:variant>
    </vt:vector>
  </HeadingPairs>
  <TitlesOfParts>
    <vt:vector size="112" baseType="lpstr">
      <vt:lpstr>lato</vt:lpstr>
      <vt:lpstr>Arial</vt:lpstr>
      <vt:lpstr>Poppins</vt:lpstr>
      <vt:lpstr>Wingdings</vt:lpstr>
      <vt:lpstr>Domine</vt:lpstr>
      <vt:lpstr>맑은 고딕</vt:lpstr>
      <vt:lpstr>Apple SD Gothic Neo</vt:lpstr>
      <vt:lpstr>Cambria Math</vt:lpstr>
      <vt:lpstr>Consolas</vt:lpstr>
      <vt:lpstr>roboto</vt:lpstr>
      <vt:lpstr>noto</vt:lpstr>
      <vt:lpstr>Office 테마</vt:lpstr>
      <vt:lpstr>PowerPoint 프레젠테이션</vt:lpstr>
      <vt:lpstr>P&amp;ID</vt:lpstr>
      <vt:lpstr>Pipe Outfitting Workflow in Shipbuilding</vt:lpstr>
      <vt:lpstr>P&amp;ID symbols</vt:lpstr>
      <vt:lpstr>P&amp;ID symbols standard</vt:lpstr>
      <vt:lpstr>How to read P&amp;ID </vt:lpstr>
      <vt:lpstr>P&amp;ID object detection </vt:lpstr>
      <vt:lpstr>Related works</vt:lpstr>
      <vt:lpstr>Related works</vt:lpstr>
      <vt:lpstr>Related works</vt:lpstr>
      <vt:lpstr>P&amp;ID Text detection</vt:lpstr>
      <vt:lpstr>Google tesseract-OCR</vt:lpstr>
      <vt:lpstr>Google tesseract-OCR</vt:lpstr>
      <vt:lpstr>Google tesseract-OCR</vt:lpstr>
      <vt:lpstr>Google tesseract-OCR</vt:lpstr>
      <vt:lpstr>Google tesseract-OCR</vt:lpstr>
      <vt:lpstr>Google tesseract-OCR</vt:lpstr>
      <vt:lpstr>Google tesseract-OCR</vt:lpstr>
      <vt:lpstr>Google tesseract-OCR</vt:lpstr>
      <vt:lpstr>P&amp;ID Text detection</vt:lpstr>
      <vt:lpstr>CRAFT</vt:lpstr>
      <vt:lpstr>CRAFT</vt:lpstr>
      <vt:lpstr>CRAFT</vt:lpstr>
      <vt:lpstr>CRAFT</vt:lpstr>
      <vt:lpstr>CRAFT</vt:lpstr>
      <vt:lpstr>CRAFT</vt:lpstr>
      <vt:lpstr>CRAFT</vt:lpstr>
      <vt:lpstr>Symbol detection</vt:lpstr>
      <vt:lpstr>Symbol detection</vt:lpstr>
      <vt:lpstr>Symbol detection</vt:lpstr>
      <vt:lpstr>Symbol detection</vt:lpstr>
      <vt:lpstr>Symbol detection</vt:lpstr>
      <vt:lpstr>Symbol detection</vt:lpstr>
      <vt:lpstr>Symbol detection</vt:lpstr>
      <vt:lpstr>Symbol detection</vt:lpstr>
      <vt:lpstr>Symbol detection</vt:lpstr>
      <vt:lpstr>Symbol detection</vt:lpstr>
      <vt:lpstr>Symbol detection</vt:lpstr>
      <vt:lpstr>Symbol detection using deep learning </vt:lpstr>
      <vt:lpstr>Symbol detection using deep learning </vt:lpstr>
      <vt:lpstr>Symbol detection using deep learning </vt:lpstr>
      <vt:lpstr>Symbol detection using deep learning </vt:lpstr>
      <vt:lpstr>Symbol detection using deep learning </vt:lpstr>
      <vt:lpstr>Bounded Symbol Recognition</vt:lpstr>
      <vt:lpstr>Symbol masking</vt:lpstr>
      <vt:lpstr>Symbol masking</vt:lpstr>
      <vt:lpstr>Line detection</vt:lpstr>
      <vt:lpstr>Line detection</vt:lpstr>
      <vt:lpstr>Line detection</vt:lpstr>
      <vt:lpstr>Line detection</vt:lpstr>
      <vt:lpstr>Line detection</vt:lpstr>
      <vt:lpstr>Line detection</vt:lpstr>
      <vt:lpstr>Line detection</vt:lpstr>
      <vt:lpstr>Line detection</vt:lpstr>
      <vt:lpstr>Line detection</vt:lpstr>
      <vt:lpstr>Line detection</vt:lpstr>
      <vt:lpstr>Line detection</vt:lpstr>
      <vt:lpstr>Line detection</vt:lpstr>
      <vt:lpstr>Line detection</vt:lpstr>
      <vt:lpstr>Line-Symbol recognition</vt:lpstr>
      <vt:lpstr>Line-Symbol recognition</vt:lpstr>
      <vt:lpstr>Line-Symbol recognition</vt:lpstr>
      <vt:lpstr>Improvement of line detection performance</vt:lpstr>
      <vt:lpstr>Improvement of line detection performance</vt:lpstr>
      <vt:lpstr>Line matching</vt:lpstr>
      <vt:lpstr>Line matching</vt:lpstr>
      <vt:lpstr>Line matching</vt:lpstr>
      <vt:lpstr>Line matching</vt:lpstr>
      <vt:lpstr>Line matching</vt:lpstr>
      <vt:lpstr>Line matching</vt:lpstr>
      <vt:lpstr>Line matching</vt:lpstr>
      <vt:lpstr>Line matching</vt:lpstr>
      <vt:lpstr>Line matching</vt:lpstr>
      <vt:lpstr>Line matching</vt:lpstr>
      <vt:lpstr>Line matching</vt:lpstr>
      <vt:lpstr>Line matching</vt:lpstr>
      <vt:lpstr>Line matching</vt:lpstr>
      <vt:lpstr>Symbol matching</vt:lpstr>
      <vt:lpstr>Symbol matching</vt:lpstr>
      <vt:lpstr>Symbol matching</vt:lpstr>
      <vt:lpstr>Symbol matching</vt:lpstr>
      <vt:lpstr>Line definition</vt:lpstr>
      <vt:lpstr>Line definition</vt:lpstr>
      <vt:lpstr>Line definition</vt:lpstr>
      <vt:lpstr>Tactics for paper writing </vt:lpstr>
      <vt:lpstr>Tactics for paper writing </vt:lpstr>
      <vt:lpstr>Tactics for paper writing </vt:lpstr>
      <vt:lpstr>Entire Workflow of Proposed Scheme</vt:lpstr>
      <vt:lpstr>Summary</vt:lpstr>
      <vt:lpstr>Summary</vt:lpstr>
      <vt:lpstr>PowerPoint 프레젠테이션</vt:lpstr>
      <vt:lpstr>Detail of Stage 1.</vt:lpstr>
      <vt:lpstr>Detail of Stage 2.</vt:lpstr>
      <vt:lpstr>Detail of Stage 3.</vt:lpstr>
      <vt:lpstr>Detail of Stage 3.</vt:lpstr>
      <vt:lpstr>Detail of Stage 4.</vt:lpstr>
      <vt:lpstr>Detail of Stage 5.</vt:lpstr>
      <vt:lpstr>Detail of Stage 6.</vt:lpstr>
      <vt:lpstr>Detail of Stage 7.</vt:lpstr>
      <vt:lpstr>Detail of Stage 8.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/>
  <cp:revision>119</cp:revision>
  <dcterms:created xsi:type="dcterms:W3CDTF">2020-03-06T02:35:36Z</dcterms:created>
  <dcterms:modified xsi:type="dcterms:W3CDTF">2022-08-24T06:23:31Z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0x010100C37E2EADF0DA1248973AAEB67F7729DF</vt:lpwstr>
  </property>
</Properties>
</file>